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2" r:id="rId4"/>
    <p:sldId id="266" r:id="rId5"/>
    <p:sldId id="267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606"/>
  </p:normalViewPr>
  <p:slideViewPr>
    <p:cSldViewPr snapToGrid="0" snapToObjects="1">
      <p:cViewPr varScale="1">
        <p:scale>
          <a:sx n="172" d="100"/>
          <a:sy n="172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2.06.2021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2.06.2021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2.06.2021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2.06.2021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2.06.2021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2.06.2021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2.06.2021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2.06.2021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oodles/celebrating-johann-sebastian-bach" TargetMode="External"/><Relationship Id="rId2" Type="http://schemas.openxmlformats.org/officeDocument/2006/relationships/hyperlink" Target="https://soundcloud.com/user-95265362/sets/gene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Derin Öğrenme Tabanlı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Otomatik Türk Makam Müziği Bestecisi için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Grafiksel Kullanıcı Arayüzü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Derin Öğrenme ❊ Müzik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AlphaGo 2016</a:t>
            </a:r>
          </a:p>
          <a:p>
            <a:r>
              <a:rPr lang="tr-TR" dirty="0" err="1">
                <a:solidFill>
                  <a:srgbClr val="243041"/>
                </a:solidFill>
              </a:rPr>
              <a:t>Aiva</a:t>
            </a:r>
            <a:r>
              <a:rPr lang="tr-TR" dirty="0">
                <a:solidFill>
                  <a:srgbClr val="243041"/>
                </a:solidFill>
              </a:rPr>
              <a:t> Technologies 2017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2"/>
              </a:rPr>
              <a:t>https://soundcloud.com/user-95265362/sets/genesis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  <a:p>
            <a:r>
              <a:rPr lang="tr-TR" dirty="0" err="1">
                <a:solidFill>
                  <a:srgbClr val="243041"/>
                </a:solidFill>
              </a:rPr>
              <a:t>YouTube</a:t>
            </a:r>
            <a:r>
              <a:rPr lang="tr-TR" dirty="0">
                <a:solidFill>
                  <a:srgbClr val="243041"/>
                </a:solidFill>
              </a:rPr>
              <a:t> 2018 → «</a:t>
            </a:r>
            <a:r>
              <a:rPr lang="en-US" dirty="0">
                <a:solidFill>
                  <a:srgbClr val="243041"/>
                </a:solidFill>
              </a:rPr>
              <a:t>Google Assistant calling a restaurant for a reservation</a:t>
            </a:r>
            <a:r>
              <a:rPr lang="tr-TR" dirty="0">
                <a:solidFill>
                  <a:srgbClr val="243041"/>
                </a:solidFill>
              </a:rPr>
              <a:t>»</a:t>
            </a:r>
          </a:p>
          <a:p>
            <a:r>
              <a:rPr lang="en-US" dirty="0">
                <a:solidFill>
                  <a:srgbClr val="243041"/>
                </a:solidFill>
              </a:rPr>
              <a:t>Google </a:t>
            </a:r>
            <a:r>
              <a:rPr lang="tr-TR" dirty="0">
                <a:solidFill>
                  <a:srgbClr val="243041"/>
                </a:solidFill>
              </a:rPr>
              <a:t>→ «</a:t>
            </a:r>
            <a:r>
              <a:rPr lang="en-US" dirty="0">
                <a:solidFill>
                  <a:srgbClr val="243041"/>
                </a:solidFill>
              </a:rPr>
              <a:t>Bach doodle</a:t>
            </a:r>
            <a:r>
              <a:rPr lang="tr-TR" dirty="0">
                <a:solidFill>
                  <a:srgbClr val="243041"/>
                </a:solidFill>
              </a:rPr>
              <a:t>»</a:t>
            </a:r>
            <a:r>
              <a:rPr lang="en-US" dirty="0">
                <a:solidFill>
                  <a:srgbClr val="243041"/>
                </a:solidFill>
              </a:rPr>
              <a:t> </a:t>
            </a:r>
            <a:r>
              <a:rPr lang="tr-TR" dirty="0">
                <a:solidFill>
                  <a:srgbClr val="243041"/>
                </a:solidFill>
              </a:rPr>
              <a:t>2019</a:t>
            </a:r>
          </a:p>
          <a:p>
            <a:pPr marL="0" indent="0">
              <a:buNone/>
            </a:pPr>
            <a:r>
              <a:rPr lang="tr-TR" dirty="0">
                <a:solidFill>
                  <a:srgbClr val="243041"/>
                </a:solidFill>
              </a:rPr>
              <a:t>(</a:t>
            </a:r>
            <a:r>
              <a:rPr lang="tr-TR" sz="2000" dirty="0">
                <a:solidFill>
                  <a:srgbClr val="243041"/>
                </a:solidFill>
                <a:hlinkClick r:id="rId3"/>
              </a:rPr>
              <a:t>https://www.google.com/doodles/celebrating-johann-sebastian-bach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4" y="1825625"/>
            <a:ext cx="7758605" cy="4601301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Ses Dosyası: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44.100 (</a:t>
            </a:r>
            <a:r>
              <a:rPr lang="tr-TR" sz="2800" kern="1200" baseline="30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örnek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/</a:t>
            </a:r>
            <a:r>
              <a:rPr lang="tr-TR" sz="2800" kern="1200" baseline="-25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) × 120 </a:t>
            </a:r>
            <a:r>
              <a:rPr lang="tr-TR" sz="20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5.292.000 örnek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3A9E4-8A8C-E847-91AF-F6C763296285}"/>
              </a:ext>
            </a:extLst>
          </p:cNvPr>
          <p:cNvGrpSpPr/>
          <p:nvPr/>
        </p:nvGrpSpPr>
        <p:grpSpPr>
          <a:xfrm>
            <a:off x="756743" y="2674705"/>
            <a:ext cx="3512000" cy="2764471"/>
            <a:chOff x="868707" y="2406019"/>
            <a:chExt cx="3512000" cy="276447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8E56D77-041E-4447-B3AF-519D9122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3274" y="2505444"/>
              <a:ext cx="3113925" cy="26650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00A34-A9EE-7042-B152-1EF0B6362526}"/>
                </a:ext>
              </a:extLst>
            </p:cNvPr>
            <p:cNvSpPr txBox="1"/>
            <p:nvPr/>
          </p:nvSpPr>
          <p:spPr>
            <a:xfrm rot="16200000">
              <a:off x="664484" y="261024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Genlik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5F30BD-6803-CF4A-93B7-A77EDE95444B}"/>
                </a:ext>
              </a:extLst>
            </p:cNvPr>
            <p:cNvSpPr txBox="1"/>
            <p:nvPr/>
          </p:nvSpPr>
          <p:spPr>
            <a:xfrm>
              <a:off x="3562406" y="3500165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243041"/>
                </a:solidFill>
              </a:rPr>
              <a:t>Sembolik:</a:t>
            </a:r>
          </a:p>
          <a:p>
            <a:r>
              <a:rPr lang="tr-TR" dirty="0">
                <a:solidFill>
                  <a:srgbClr val="243041"/>
                </a:solidFill>
              </a:rPr>
              <a:t>La4:1/4, Do5:1/8, Si4:1/8, …, La4:1/4</a:t>
            </a:r>
          </a:p>
          <a:p>
            <a:r>
              <a:rPr lang="tr-TR" dirty="0">
                <a:solidFill>
                  <a:srgbClr val="243041"/>
                </a:solidFill>
              </a:rPr>
              <a:t>MIDI</a:t>
            </a:r>
          </a:p>
          <a:p>
            <a:r>
              <a:rPr lang="tr-TR" dirty="0">
                <a:solidFill>
                  <a:srgbClr val="243041"/>
                </a:solidFill>
              </a:rPr>
              <a:t>MusicXML</a:t>
            </a:r>
          </a:p>
          <a:p>
            <a:r>
              <a:rPr lang="tr-TR" dirty="0">
                <a:solidFill>
                  <a:srgbClr val="243041"/>
                </a:solidFill>
              </a:rPr>
              <a:t>Mu2</a:t>
            </a:r>
          </a:p>
          <a:p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tr-TR" sz="2800" i="1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sn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sembolik	</a:t>
            </a:r>
            <a:r>
              <a:rPr lang="tr-TR" dirty="0">
                <a:solidFill>
                  <a:srgbClr val="243041"/>
                </a:solidFill>
              </a:rPr>
              <a:t>→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200 - 2000 örnek </a:t>
            </a: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              (wav	</a:t>
            </a:r>
            <a:r>
              <a:rPr lang="tr-TR" dirty="0">
                <a:solidFill>
                  <a:srgbClr val="243041"/>
                </a:solidFill>
              </a:rPr>
              <a:t>→ 5.292.000 örnek)</a:t>
            </a: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7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Otomatik TMM Bestecisi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A8880-CCE0-C442-8C5D-9F1B24D8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57" y="1825625"/>
            <a:ext cx="56470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8D26E-9187-FF42-B700-3874BD139EC2}"/>
              </a:ext>
            </a:extLst>
          </p:cNvPr>
          <p:cNvSpPr txBox="1"/>
          <p:nvPr/>
        </p:nvSpPr>
        <p:spPr>
          <a:xfrm>
            <a:off x="2427514" y="2764971"/>
            <a:ext cx="12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C94-87FF-374E-A11B-AE48476BFADA}"/>
              </a:ext>
            </a:extLst>
          </p:cNvPr>
          <p:cNvSpPr txBox="1"/>
          <p:nvPr/>
        </p:nvSpPr>
        <p:spPr>
          <a:xfrm>
            <a:off x="1890011" y="4503624"/>
            <a:ext cx="2351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  <a:r>
              <a:rPr lang="tr-TR" dirty="0"/>
              <a:t>,</a:t>
            </a:r>
            <a:r>
              <a:rPr lang="tr-TR" baseline="-25000" dirty="0"/>
              <a:t> </a:t>
            </a:r>
            <a:r>
              <a:rPr lang="tr-TR" dirty="0"/>
              <a:t>n</a:t>
            </a:r>
            <a:r>
              <a:rPr lang="tr-TR" baseline="-25000" dirty="0"/>
              <a:t>9</a:t>
            </a:r>
            <a:r>
              <a:rPr lang="tr-TR" dirty="0"/>
              <a:t>, …, n</a:t>
            </a:r>
            <a:r>
              <a:rPr lang="tr-TR" baseline="-25000" dirty="0"/>
              <a:t>i</a:t>
            </a:r>
          </a:p>
          <a:p>
            <a:endParaRPr lang="tr-TR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7179-64AC-9F49-B767-0D0770AEBF4D}"/>
              </a:ext>
            </a:extLst>
          </p:cNvPr>
          <p:cNvSpPr txBox="1"/>
          <p:nvPr/>
        </p:nvSpPr>
        <p:spPr>
          <a:xfrm>
            <a:off x="5146222" y="2054338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j</a:t>
            </a:r>
            <a:r>
              <a:rPr lang="tr-TR" dirty="0"/>
              <a:t>, n</a:t>
            </a:r>
            <a:r>
              <a:rPr lang="tr-TR" baseline="-25000" dirty="0"/>
              <a:t>j+1</a:t>
            </a:r>
            <a:r>
              <a:rPr lang="tr-TR" dirty="0"/>
              <a:t>, n</a:t>
            </a:r>
            <a:r>
              <a:rPr lang="tr-TR" baseline="-25000" dirty="0"/>
              <a:t>j+2</a:t>
            </a:r>
            <a:r>
              <a:rPr lang="tr-TR" dirty="0"/>
              <a:t>, …, n</a:t>
            </a:r>
            <a:r>
              <a:rPr lang="tr-TR" baseline="-25000" dirty="0"/>
              <a:t>k</a:t>
            </a:r>
          </a:p>
          <a:p>
            <a:endParaRPr lang="tr-TR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50BA7-BAD5-7E41-945C-778BAD603765}"/>
              </a:ext>
            </a:extLst>
          </p:cNvPr>
          <p:cNvSpPr txBox="1"/>
          <p:nvPr/>
        </p:nvSpPr>
        <p:spPr>
          <a:xfrm>
            <a:off x="5146222" y="3800550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l</a:t>
            </a:r>
            <a:r>
              <a:rPr lang="tr-TR" dirty="0"/>
              <a:t>, n</a:t>
            </a:r>
            <a:r>
              <a:rPr lang="tr-TR" baseline="-25000" dirty="0"/>
              <a:t>l+1</a:t>
            </a:r>
            <a:r>
              <a:rPr lang="tr-TR" dirty="0"/>
              <a:t>, n</a:t>
            </a:r>
            <a:r>
              <a:rPr lang="tr-TR" baseline="-25000" dirty="0"/>
              <a:t>l+2</a:t>
            </a:r>
            <a:r>
              <a:rPr lang="tr-TR" dirty="0"/>
              <a:t>, …, n</a:t>
            </a:r>
            <a:r>
              <a:rPr lang="tr-TR" baseline="-25000" dirty="0"/>
              <a:t>m</a:t>
            </a:r>
          </a:p>
          <a:p>
            <a:endParaRPr lang="tr-TR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9B9C-C545-B74F-A669-8C57688FCC76}"/>
              </a:ext>
            </a:extLst>
          </p:cNvPr>
          <p:cNvSpPr txBox="1"/>
          <p:nvPr/>
        </p:nvSpPr>
        <p:spPr>
          <a:xfrm>
            <a:off x="5778856" y="57017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Mu2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199C6-1AFB-2346-A01B-097D040E12C7}"/>
              </a:ext>
            </a:extLst>
          </p:cNvPr>
          <p:cNvSpPr txBox="1"/>
          <p:nvPr/>
        </p:nvSpPr>
        <p:spPr>
          <a:xfrm>
            <a:off x="2595396" y="357169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93A40-4FD3-A94F-848B-A8AE0D12072E}"/>
              </a:ext>
            </a:extLst>
          </p:cNvPr>
          <p:cNvSpPr txBox="1"/>
          <p:nvPr/>
        </p:nvSpPr>
        <p:spPr>
          <a:xfrm>
            <a:off x="2595396" y="532240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C20DA-8629-464D-A629-82D6DCFD77A4}"/>
              </a:ext>
            </a:extLst>
          </p:cNvPr>
          <p:cNvSpPr txBox="1"/>
          <p:nvPr/>
        </p:nvSpPr>
        <p:spPr>
          <a:xfrm>
            <a:off x="5586267" y="2882903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514B-0021-D04D-AAC1-B0CF1B3B9B5E}"/>
              </a:ext>
            </a:extLst>
          </p:cNvPr>
          <p:cNvSpPr txBox="1"/>
          <p:nvPr/>
        </p:nvSpPr>
        <p:spPr>
          <a:xfrm>
            <a:off x="5589287" y="4613735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188C-D717-874A-95F3-3AF79012359C}"/>
              </a:ext>
            </a:extLst>
          </p:cNvPr>
          <p:cNvSpPr txBox="1"/>
          <p:nvPr/>
        </p:nvSpPr>
        <p:spPr>
          <a:xfrm>
            <a:off x="1831432" y="27952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495D5-F978-7449-8248-12F2543D5F92}"/>
              </a:ext>
            </a:extLst>
          </p:cNvPr>
          <p:cNvSpPr txBox="1"/>
          <p:nvPr/>
        </p:nvSpPr>
        <p:spPr>
          <a:xfrm>
            <a:off x="1319805" y="453701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2C863-6F02-7243-964D-D3ED33F90F64}"/>
              </a:ext>
            </a:extLst>
          </p:cNvPr>
          <p:cNvSpPr txBox="1"/>
          <p:nvPr/>
        </p:nvSpPr>
        <p:spPr>
          <a:xfrm>
            <a:off x="7383418" y="21056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79550-073F-6C4F-960F-84A81045237F}"/>
              </a:ext>
            </a:extLst>
          </p:cNvPr>
          <p:cNvSpPr txBox="1"/>
          <p:nvPr/>
        </p:nvSpPr>
        <p:spPr>
          <a:xfrm>
            <a:off x="7383418" y="38473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8106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Arayüz:</a:t>
            </a:r>
          </a:p>
          <a:p>
            <a:pPr marL="0" indent="0">
              <a:buNone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</a:rPr>
              <a:t>http://music.cs.deu.edu.tr/tmmgui</a:t>
            </a:r>
          </a:p>
          <a:p>
            <a:pPr marL="0" indent="0">
              <a:buNone/>
            </a:pPr>
            <a:endParaRPr lang="tr-TR" sz="3600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Kaynak kod:</a:t>
            </a:r>
          </a:p>
          <a:p>
            <a:pPr marL="0" indent="0">
              <a:buNone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</a:rPr>
              <a:t>https://github.com/ihpar/TMMDLFT</a:t>
            </a:r>
          </a:p>
          <a:p>
            <a:pPr marL="0" indent="0">
              <a:buNone/>
            </a:pPr>
            <a:endParaRPr lang="tr-TR" sz="3600" dirty="0">
              <a:solidFill>
                <a:srgbClr val="24304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Düşünme Egzersizleri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Bir - </a:t>
            </a:r>
            <a:r>
              <a:rPr lang="tr-TR" i="1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makinenin ürettiği</a:t>
            </a:r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- bestenin insanlar tarafından değerli bulunması neye bağlıdır?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Müzikte yaratıcılık nedir? Nasıl ölçülebilir?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08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284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Derin Öğrenme Tabanlı  Otomatik Türk Makam Müziği Bestecisi için  Grafiksel Kullanıcı Arayüzü </vt:lpstr>
      <vt:lpstr>Derin Öğrenme ❊ Müzik</vt:lpstr>
      <vt:lpstr>Müzik İfade Biçimleri (I)</vt:lpstr>
      <vt:lpstr>Müzik İfade Biçimleri (II)</vt:lpstr>
      <vt:lpstr>Otomatik TMM Bestecisi</vt:lpstr>
      <vt:lpstr>Grafiksel Arayüz (Demo)</vt:lpstr>
      <vt:lpstr>Düşünme Egzersizleri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46</cp:revision>
  <dcterms:created xsi:type="dcterms:W3CDTF">2021-05-10T10:35:47Z</dcterms:created>
  <dcterms:modified xsi:type="dcterms:W3CDTF">2021-06-02T10:01:35Z</dcterms:modified>
</cp:coreProperties>
</file>