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/>
    <p:restoredTop sz="94685"/>
  </p:normalViewPr>
  <p:slideViewPr>
    <p:cSldViewPr snapToGrid="0">
      <p:cViewPr varScale="1">
        <p:scale>
          <a:sx n="178" d="100"/>
          <a:sy n="178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1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9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8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8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93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6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4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5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0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71BA1-348B-C843-A217-1BD3E7CC25BD}" type="datetimeFigureOut">
              <a:rPr lang="tr-TR" smtClean="0"/>
              <a:t>4.03.2025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4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AAB-D693-0107-C718-A08350F1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Sayısal Ses İşleme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B08C3-A436-5556-A420-6F09FABB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940275"/>
          </a:xfrm>
        </p:spPr>
        <p:txBody>
          <a:bodyPr>
            <a:norm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ssi</a:t>
            </a:r>
            <a:endParaRPr lang="tr-TR" dirty="0"/>
          </a:p>
          <a:p>
            <a:r>
              <a:rPr lang="tr-TR" dirty="0" err="1"/>
              <a:t>ismail.parlak@ibu.edu.tr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695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9063B-9B16-D689-1141-43198329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Sin Cos ve Açı Birimleri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2C065-DA3A-C55B-4EBB-ECD7AB6C8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/>
              <a:t>Açı birimleri: radyan (</a:t>
            </a:r>
            <a:r>
              <a:rPr lang="tr-TR" noProof="0" dirty="0" err="1"/>
              <a:t>rad</a:t>
            </a:r>
            <a:r>
              <a:rPr lang="tr-TR" noProof="0" dirty="0"/>
              <a:t>), derece (°)</a:t>
            </a:r>
          </a:p>
          <a:p>
            <a:r>
              <a:rPr lang="tr-TR" noProof="0" dirty="0"/>
              <a:t>1 radyan </a:t>
            </a:r>
            <a:r>
              <a:rPr lang="tr-TR" noProof="0" dirty="0">
                <a:effectLst/>
              </a:rPr>
              <a:t>180/π</a:t>
            </a:r>
            <a:r>
              <a:rPr lang="tr-TR" noProof="0" dirty="0"/>
              <a:t> ya da yaklaşık 57.2958 derecedir.</a:t>
            </a:r>
          </a:p>
          <a:p>
            <a:r>
              <a:rPr lang="tr-TR" noProof="0" dirty="0">
                <a:effectLst/>
              </a:rPr>
              <a:t>π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rad</a:t>
            </a:r>
            <a:r>
              <a:rPr lang="tr-TR" dirty="0">
                <a:effectLst/>
              </a:rPr>
              <a:t> = 180</a:t>
            </a:r>
            <a:r>
              <a:rPr lang="tr-TR" noProof="0" dirty="0"/>
              <a:t>°; 2</a:t>
            </a:r>
            <a:r>
              <a:rPr lang="tr-TR" noProof="0" dirty="0">
                <a:effectLst/>
              </a:rPr>
              <a:t>π</a:t>
            </a:r>
            <a:r>
              <a:rPr lang="tr-TR" dirty="0">
                <a:effectLst/>
              </a:rPr>
              <a:t> </a:t>
            </a:r>
            <a:r>
              <a:rPr lang="tr-TR" dirty="0" err="1">
                <a:effectLst/>
              </a:rPr>
              <a:t>rad</a:t>
            </a:r>
            <a:r>
              <a:rPr lang="tr-TR" dirty="0">
                <a:effectLst/>
              </a:rPr>
              <a:t> = 360</a:t>
            </a:r>
            <a:r>
              <a:rPr lang="tr-TR" noProof="0" dirty="0"/>
              <a:t>°</a:t>
            </a:r>
          </a:p>
          <a:p>
            <a:endParaRPr lang="tr-TR" noProof="0" dirty="0"/>
          </a:p>
          <a:p>
            <a:endParaRPr lang="tr-TR" noProof="0" dirty="0"/>
          </a:p>
          <a:p>
            <a:endParaRPr lang="tr-TR" noProof="0" dirty="0"/>
          </a:p>
          <a:p>
            <a:endParaRPr lang="tr-TR" noProof="0" dirty="0"/>
          </a:p>
        </p:txBody>
      </p:sp>
      <p:pic>
        <p:nvPicPr>
          <p:cNvPr id="5" name="Picture 4" descr="A cross-section of a cross&#10;&#10;AI-generated content may be incorrect.">
            <a:extLst>
              <a:ext uri="{FF2B5EF4-FFF2-40B4-BE49-F238E27FC236}">
                <a16:creationId xmlns:a16="http://schemas.microsoft.com/office/drawing/2014/main" id="{FCD885AD-A7E4-8752-68E6-53E80388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9" y="3429000"/>
            <a:ext cx="2857500" cy="2857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3A9697-023C-E46C-6A7E-804850D5B679}"/>
              </a:ext>
            </a:extLst>
          </p:cNvPr>
          <p:cNvSpPr txBox="1"/>
          <p:nvPr/>
        </p:nvSpPr>
        <p:spPr>
          <a:xfrm>
            <a:off x="628650" y="6445011"/>
            <a:ext cx="2542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tr.wikipedia.org</a:t>
            </a:r>
            <a:r>
              <a:rPr lang="tr-TR" sz="1200" dirty="0"/>
              <a:t>/wiki/Radyan</a:t>
            </a:r>
          </a:p>
        </p:txBody>
      </p:sp>
    </p:spTree>
    <p:extLst>
      <p:ext uri="{BB962C8B-B14F-4D97-AF65-F5344CB8AC3E}">
        <p14:creationId xmlns:p14="http://schemas.microsoft.com/office/powerpoint/2010/main" val="278327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B39B5-B89D-12FF-A585-4B6461E68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8371-8607-DD0A-CCB8-E3DD3529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Sin Cos ve Açı Birimleri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3CFE-0E6D-3E46-58FA-3BF04FAD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noProof="0" dirty="0"/>
          </a:p>
          <a:p>
            <a:endParaRPr lang="tr-TR" noProof="0" dirty="0"/>
          </a:p>
          <a:p>
            <a:endParaRPr lang="tr-TR" noProof="0" dirty="0"/>
          </a:p>
          <a:p>
            <a:endParaRPr lang="tr-TR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71DE7-4CB4-1D21-8D6F-AEECC108E518}"/>
              </a:ext>
            </a:extLst>
          </p:cNvPr>
          <p:cNvSpPr txBox="1"/>
          <p:nvPr/>
        </p:nvSpPr>
        <p:spPr>
          <a:xfrm>
            <a:off x="628650" y="6445011"/>
            <a:ext cx="387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err="1"/>
              <a:t>https</a:t>
            </a:r>
            <a:r>
              <a:rPr lang="tr-TR" sz="1200" dirty="0"/>
              <a:t>://</a:t>
            </a:r>
            <a:r>
              <a:rPr lang="tr-TR" sz="1200" dirty="0" err="1"/>
              <a:t>www.mathsisfun.com</a:t>
            </a:r>
            <a:r>
              <a:rPr lang="tr-TR" sz="1200" dirty="0"/>
              <a:t>/</a:t>
            </a:r>
            <a:r>
              <a:rPr lang="tr-TR" sz="1200" dirty="0" err="1"/>
              <a:t>geometry</a:t>
            </a:r>
            <a:r>
              <a:rPr lang="tr-TR" sz="1200" dirty="0"/>
              <a:t>/</a:t>
            </a:r>
            <a:r>
              <a:rPr lang="tr-TR" sz="1200" dirty="0" err="1"/>
              <a:t>unit-circle.html</a:t>
            </a:r>
            <a:endParaRPr lang="tr-TR" sz="120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2F6FC8-59A8-2ACC-B784-4EFB913DB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1690689"/>
            <a:ext cx="2628900" cy="20955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16406AA-1D13-551A-6A1B-A3D5C8B14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476" y="1690689"/>
            <a:ext cx="2438400" cy="20828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2209CF3-2C10-FE80-2036-9A8D179C2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4104" y="1689101"/>
            <a:ext cx="2044700" cy="2082800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CB80DAD-85D5-8F30-4232-5DB8E8DDC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09414"/>
              </p:ext>
            </p:extLst>
          </p:nvPr>
        </p:nvGraphicFramePr>
        <p:xfrm>
          <a:off x="628650" y="3935572"/>
          <a:ext cx="3648076" cy="235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019">
                  <a:extLst>
                    <a:ext uri="{9D8B030D-6E8A-4147-A177-3AD203B41FA5}">
                      <a16:colId xmlns:a16="http://schemas.microsoft.com/office/drawing/2014/main" val="863102284"/>
                    </a:ext>
                  </a:extLst>
                </a:gridCol>
                <a:gridCol w="912019">
                  <a:extLst>
                    <a:ext uri="{9D8B030D-6E8A-4147-A177-3AD203B41FA5}">
                      <a16:colId xmlns:a16="http://schemas.microsoft.com/office/drawing/2014/main" val="2089612261"/>
                    </a:ext>
                  </a:extLst>
                </a:gridCol>
                <a:gridCol w="912019">
                  <a:extLst>
                    <a:ext uri="{9D8B030D-6E8A-4147-A177-3AD203B41FA5}">
                      <a16:colId xmlns:a16="http://schemas.microsoft.com/office/drawing/2014/main" val="2549016111"/>
                    </a:ext>
                  </a:extLst>
                </a:gridCol>
                <a:gridCol w="912019">
                  <a:extLst>
                    <a:ext uri="{9D8B030D-6E8A-4147-A177-3AD203B41FA5}">
                      <a16:colId xmlns:a16="http://schemas.microsoft.com/office/drawing/2014/main" val="1969650117"/>
                    </a:ext>
                  </a:extLst>
                </a:gridCol>
              </a:tblGrid>
              <a:tr h="294045">
                <a:tc>
                  <a:txBody>
                    <a:bodyPr/>
                    <a:lstStyle/>
                    <a:p>
                      <a:r>
                        <a:rPr lang="tr-TR" sz="1100" dirty="0"/>
                        <a:t>Derece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Radyan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Sin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378938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r>
                        <a:rPr lang="tr-T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93051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r>
                        <a:rPr lang="tr-TR" sz="11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/>
                        <a:t>π/6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√3/2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73209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r>
                        <a:rPr lang="tr-TR" sz="11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/>
                        <a:t>π/</a:t>
                      </a:r>
                      <a:r>
                        <a:rPr lang="tr-TR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√2/2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√2/2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241407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r>
                        <a:rPr lang="tr-TR" sz="11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/>
                        <a:t>π/</a:t>
                      </a:r>
                      <a:r>
                        <a:rPr lang="tr-TR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dirty="0"/>
                        <a:t>√3/2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20805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r>
                        <a:rPr lang="tr-TR" sz="11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/>
                        <a:t>π/</a:t>
                      </a:r>
                      <a:r>
                        <a:rPr lang="tr-TR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20583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r>
                        <a:rPr lang="tr-TR" sz="11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dirty="0"/>
                        <a:t>π</a:t>
                      </a:r>
                      <a:endParaRPr lang="tr-T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08122"/>
                  </a:ext>
                </a:extLst>
              </a:tr>
              <a:tr h="294045">
                <a:tc>
                  <a:txBody>
                    <a:bodyPr/>
                    <a:lstStyle/>
                    <a:p>
                      <a:r>
                        <a:rPr lang="tr-TR" sz="1100" dirty="0"/>
                        <a:t>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3</a:t>
                      </a:r>
                      <a:r>
                        <a:rPr lang="el-GR" sz="1100" dirty="0"/>
                        <a:t>π/</a:t>
                      </a:r>
                      <a:r>
                        <a:rPr lang="tr-TR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4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013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477F2-E307-0CD2-72EF-217F3D8B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26E8-AF24-11E6-2F99-2D4AF4E2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Sinüs Dalgası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91CF4-5D71-1E16-1A0C-1D7379F77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325563"/>
              </a:xfrm>
            </p:spPr>
            <p:txBody>
              <a:bodyPr>
                <a:normAutofit fontScale="4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×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𝑓𝑡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tr-TR" dirty="0"/>
              </a:p>
              <a:p>
                <a:r>
                  <a:rPr lang="tr-TR" dirty="0"/>
                  <a:t>A → </a:t>
                </a:r>
                <a:r>
                  <a:rPr lang="tr-TR" dirty="0" err="1"/>
                  <a:t>amplitude</a:t>
                </a:r>
                <a:r>
                  <a:rPr lang="tr-TR" dirty="0"/>
                  <a:t> (genlik)</a:t>
                </a:r>
              </a:p>
              <a:p>
                <a:r>
                  <a:rPr lang="tr-TR" dirty="0"/>
                  <a:t>f → frekans (Hz)</a:t>
                </a:r>
              </a:p>
              <a:p>
                <a:r>
                  <a:rPr lang="tr-TR" dirty="0"/>
                  <a:t>t → zaman</a:t>
                </a: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tr-TR" dirty="0"/>
                  <a:t> → faz açısı</a:t>
                </a:r>
              </a:p>
              <a:p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891CF4-5D71-1E16-1A0C-1D7379F77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>
            <a:extLst>
              <a:ext uri="{FF2B5EF4-FFF2-40B4-BE49-F238E27FC236}">
                <a16:creationId xmlns:a16="http://schemas.microsoft.com/office/drawing/2014/main" id="{E135F42A-2D4A-C72F-BE77-781CF73E2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3286124"/>
            <a:ext cx="77724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1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C0BB3-AD90-AE3D-8972-866D2BCED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C2F3-0868-6E8E-23C2-584AA34E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Sinüs Dalgası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A95B4F4-ED78-BCC5-A914-4E6F377A0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1433514"/>
            <a:ext cx="6472238" cy="258889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BA73464-2E39-449C-242C-A4815E31B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8650" y="4022409"/>
            <a:ext cx="6472238" cy="25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3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AD59-6313-9D81-C8B3-681383C5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Frekans Perde İlişkisi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F0E2-7F84-E8D8-B566-5B88C1BCF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tr-TR" dirty="0"/>
              <a:t>Perde (</a:t>
            </a:r>
            <a:r>
              <a:rPr lang="tr-TR" dirty="0" err="1"/>
              <a:t>pitch</a:t>
            </a:r>
            <a:r>
              <a:rPr lang="tr-TR" dirty="0"/>
              <a:t>, nota adı): Do, Re, Mi, ...</a:t>
            </a:r>
          </a:p>
          <a:p>
            <a:pPr>
              <a:lnSpc>
                <a:spcPct val="150000"/>
              </a:lnSpc>
            </a:pPr>
            <a:r>
              <a:rPr lang="tr-TR" dirty="0"/>
              <a:t>İngilizce nota adları: A (La), B (Si), C (Do), D (Re), E (Mi), F (Fa), G (Sol).</a:t>
            </a:r>
          </a:p>
          <a:p>
            <a:pPr>
              <a:lnSpc>
                <a:spcPct val="150000"/>
              </a:lnSpc>
            </a:pPr>
            <a:r>
              <a:rPr lang="tr-TR" dirty="0"/>
              <a:t>4. Oktavdaki La (A4), 440 Hz olarak referans alınır.</a:t>
            </a:r>
          </a:p>
          <a:p>
            <a:pPr>
              <a:lnSpc>
                <a:spcPct val="150000"/>
              </a:lnSpc>
            </a:pPr>
            <a:r>
              <a:rPr lang="tr-TR" dirty="0"/>
              <a:t>Her bir oktavda frekans 2 kat artar veya azalır.</a:t>
            </a:r>
          </a:p>
          <a:p>
            <a:pPr lvl="1">
              <a:lnSpc>
                <a:spcPct val="150000"/>
              </a:lnSpc>
            </a:pPr>
            <a:r>
              <a:rPr lang="tr-TR" dirty="0"/>
              <a:t>A0 → 27.5 Hz, A1 → 55 Hz, A2 → 110 Hz, A3 → 220 Hz, A4 → 440 Hz, A5 → 880 Hz, A0 → 1760 Hz</a:t>
            </a:r>
          </a:p>
        </p:txBody>
      </p:sp>
    </p:spTree>
    <p:extLst>
      <p:ext uri="{BB962C8B-B14F-4D97-AF65-F5344CB8AC3E}">
        <p14:creationId xmlns:p14="http://schemas.microsoft.com/office/powerpoint/2010/main" val="695937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2B63-5A1A-FCF9-F6B3-1A40352EE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3CE8-1564-31E3-2E21-8A6905C6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Frekans Perde İlişkisi</a:t>
            </a:r>
          </a:p>
        </p:txBody>
      </p:sp>
      <p:pic>
        <p:nvPicPr>
          <p:cNvPr id="5" name="Content Placeholder 4" descr="A row of rectangular objects&#10;&#10;AI-generated content may be incorrect.">
            <a:extLst>
              <a:ext uri="{FF2B5EF4-FFF2-40B4-BE49-F238E27FC236}">
                <a16:creationId xmlns:a16="http://schemas.microsoft.com/office/drawing/2014/main" id="{066D1D5D-61EA-B505-D163-8D2D3C981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90689"/>
            <a:ext cx="7886700" cy="40465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34638-CE87-48B9-D725-4534D36C423F}"/>
              </a:ext>
            </a:extLst>
          </p:cNvPr>
          <p:cNvSpPr txBox="1"/>
          <p:nvPr/>
        </p:nvSpPr>
        <p:spPr>
          <a:xfrm>
            <a:off x="628650" y="6123542"/>
            <a:ext cx="43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https</a:t>
            </a:r>
            <a:r>
              <a:rPr lang="tr-TR" sz="1400" dirty="0"/>
              <a:t>://</a:t>
            </a:r>
            <a:r>
              <a:rPr lang="tr-TR" sz="1400" dirty="0" err="1"/>
              <a:t>music.dhruvpiano.com</a:t>
            </a:r>
            <a:r>
              <a:rPr lang="tr-TR" sz="1400" dirty="0"/>
              <a:t>/</a:t>
            </a:r>
            <a:r>
              <a:rPr lang="tr-TR" sz="1400" dirty="0" err="1"/>
              <a:t>theory</a:t>
            </a:r>
            <a:r>
              <a:rPr lang="tr-TR" sz="1400" dirty="0"/>
              <a:t>/</a:t>
            </a:r>
            <a:r>
              <a:rPr lang="tr-TR" sz="1400" dirty="0" err="1"/>
              <a:t>basics</a:t>
            </a:r>
            <a:r>
              <a:rPr lang="tr-TR" sz="1400" dirty="0"/>
              <a:t>/</a:t>
            </a:r>
            <a:r>
              <a:rPr lang="tr-TR" sz="1400" dirty="0" err="1"/>
              <a:t>octaves</a:t>
            </a:r>
            <a:r>
              <a:rPr lang="tr-TR" sz="1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1780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F3AD-D00A-AC5C-1A8F-6F2C25A21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125C-BE9F-1456-14DE-70C3A067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Frekans Perde İlişkisi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8CA19-50BC-7377-1343-15B8AACC4C92}"/>
              </a:ext>
            </a:extLst>
          </p:cNvPr>
          <p:cNvSpPr txBox="1"/>
          <p:nvPr/>
        </p:nvSpPr>
        <p:spPr>
          <a:xfrm>
            <a:off x="628650" y="6123542"/>
            <a:ext cx="43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https</a:t>
            </a:r>
            <a:r>
              <a:rPr lang="tr-TR" sz="1400" dirty="0"/>
              <a:t>://</a:t>
            </a:r>
            <a:r>
              <a:rPr lang="tr-TR" sz="1400" dirty="0" err="1"/>
              <a:t>music.dhruvpiano.com</a:t>
            </a:r>
            <a:r>
              <a:rPr lang="tr-TR" sz="1400" dirty="0"/>
              <a:t>/</a:t>
            </a:r>
            <a:r>
              <a:rPr lang="tr-TR" sz="1400" dirty="0" err="1"/>
              <a:t>theory</a:t>
            </a:r>
            <a:r>
              <a:rPr lang="tr-TR" sz="1400" dirty="0"/>
              <a:t>/</a:t>
            </a:r>
            <a:r>
              <a:rPr lang="tr-TR" sz="1400" dirty="0" err="1"/>
              <a:t>basics</a:t>
            </a:r>
            <a:r>
              <a:rPr lang="tr-TR" sz="1400" dirty="0"/>
              <a:t>/</a:t>
            </a:r>
            <a:r>
              <a:rPr lang="tr-TR" sz="1400" dirty="0" err="1"/>
              <a:t>octaves</a:t>
            </a:r>
            <a:r>
              <a:rPr lang="tr-TR" sz="1400" dirty="0"/>
              <a:t>/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6D467-1D1D-EAAF-5625-E07C3D49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tr-TR" dirty="0"/>
              <a:t>Batı müziğinde 1 oktavda 12 perde bulunur.</a:t>
            </a:r>
          </a:p>
          <a:p>
            <a:pPr>
              <a:lnSpc>
                <a:spcPct val="150000"/>
              </a:lnSpc>
            </a:pPr>
            <a:r>
              <a:rPr lang="tr-TR" dirty="0"/>
              <a:t>C, C#, D, D#, E, F, F#, G, G#, A, A#, B, C, C#, ...</a:t>
            </a:r>
          </a:p>
          <a:p>
            <a:pPr>
              <a:lnSpc>
                <a:spcPct val="150000"/>
              </a:lnSpc>
            </a:pPr>
            <a:r>
              <a:rPr lang="tr-TR" dirty="0"/>
              <a:t>C-D, D-E, F-G, G-A, A-B aralıkları tam aralık olarak adlandırılır.</a:t>
            </a:r>
          </a:p>
          <a:p>
            <a:pPr>
              <a:lnSpc>
                <a:spcPct val="150000"/>
              </a:lnSpc>
            </a:pPr>
            <a:r>
              <a:rPr lang="tr-TR" dirty="0"/>
              <a:t>E-F, B-C aralıkları yarım aralıktır.</a:t>
            </a:r>
          </a:p>
          <a:p>
            <a:pPr>
              <a:lnSpc>
                <a:spcPct val="150000"/>
              </a:lnSpc>
            </a:pPr>
            <a:r>
              <a:rPr lang="tr-TR" dirty="0"/>
              <a:t>12 perde yukarı çıkılınca bir oktav (8li) tamamlanır.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16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80BA2-6FBC-EDB2-A173-F27CEF48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ED49-85D6-E158-E5B8-F80332FE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Frekans Perde İlişkisi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4B6E9-629C-853D-168D-136B62C1DC8D}"/>
              </a:ext>
            </a:extLst>
          </p:cNvPr>
          <p:cNvSpPr txBox="1"/>
          <p:nvPr/>
        </p:nvSpPr>
        <p:spPr>
          <a:xfrm>
            <a:off x="628650" y="6123542"/>
            <a:ext cx="43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/>
              <a:t>https</a:t>
            </a:r>
            <a:r>
              <a:rPr lang="tr-TR" sz="1400" dirty="0"/>
              <a:t>://</a:t>
            </a:r>
            <a:r>
              <a:rPr lang="tr-TR" sz="1400" dirty="0" err="1"/>
              <a:t>en.wikipedia.org</a:t>
            </a:r>
            <a:r>
              <a:rPr lang="tr-TR" sz="1400" dirty="0"/>
              <a:t>/wiki/</a:t>
            </a:r>
            <a:r>
              <a:rPr lang="tr-TR" sz="1400" dirty="0" err="1"/>
              <a:t>Piano_key_frequencies</a:t>
            </a:r>
            <a:endParaRPr lang="tr-T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DBA39E-034B-4482-4FEA-259C83265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18941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tr-TR" dirty="0"/>
                  <a:t>Bir perdenin frekansı (</a:t>
                </a:r>
                <a:r>
                  <a:rPr lang="tr-TR" dirty="0" err="1"/>
                  <a:t>Örn</a:t>
                </a:r>
                <a:r>
                  <a:rPr lang="tr-TR" dirty="0"/>
                  <a:t>: A4) 1 oktav tizleştiğinde (A5) 2'ye katlanır.</a:t>
                </a:r>
              </a:p>
              <a:p>
                <a:pPr>
                  <a:lnSpc>
                    <a:spcPct val="150000"/>
                  </a:lnSpc>
                </a:pPr>
                <a:r>
                  <a:rPr lang="tr-TR" dirty="0"/>
                  <a:t>Bir oktavdaki 12 perdenin frekans aralıkları lineer değil logaritmik oranlıdır.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g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g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5DBA39E-034B-4482-4FEA-259C83265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189413"/>
              </a:xfrm>
              <a:blipFill>
                <a:blip r:embed="rId2"/>
                <a:stretch>
                  <a:fillRect l="-1447" r="-482" b="-332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08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436</Words>
  <Application>Microsoft Macintosh PowerPoint</Application>
  <PresentationFormat>On-screen Show (4:3)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Sayısal Ses İşleme</vt:lpstr>
      <vt:lpstr>Sin Cos ve Açı Birimleri</vt:lpstr>
      <vt:lpstr>Sin Cos ve Açı Birimleri</vt:lpstr>
      <vt:lpstr>Sinüs Dalgası</vt:lpstr>
      <vt:lpstr>Sinüs Dalgası</vt:lpstr>
      <vt:lpstr>Frekans Perde İlişkisi</vt:lpstr>
      <vt:lpstr>Frekans Perde İlişkisi</vt:lpstr>
      <vt:lpstr>Frekans Perde İlişkisi</vt:lpstr>
      <vt:lpstr>Frekans Perde İlişkisi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23</cp:revision>
  <dcterms:created xsi:type="dcterms:W3CDTF">2025-02-25T09:08:52Z</dcterms:created>
  <dcterms:modified xsi:type="dcterms:W3CDTF">2025-03-04T09:24:21Z</dcterms:modified>
</cp:coreProperties>
</file>