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0"/>
    <p:restoredTop sz="94677"/>
  </p:normalViewPr>
  <p:slideViewPr>
    <p:cSldViewPr snapToGrid="0">
      <p:cViewPr varScale="1">
        <p:scale>
          <a:sx n="214" d="100"/>
          <a:sy n="214" d="100"/>
        </p:scale>
        <p:origin x="1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9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6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71BA1-348B-C843-A217-1BD3E7CC25BD}" type="datetimeFigureOut">
              <a:rPr lang="tr-TR" smtClean="0"/>
              <a:t>26.02.2025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AAB-D693-0107-C718-A08350F1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Ses İşleme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08C3-A436-5556-A420-6F09FAB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940275"/>
          </a:xfrm>
        </p:spPr>
        <p:txBody>
          <a:bodyPr>
            <a:norm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ssi</a:t>
            </a:r>
            <a:endParaRPr lang="tr-TR" dirty="0"/>
          </a:p>
          <a:p>
            <a:r>
              <a:rPr lang="tr-TR" dirty="0" err="1"/>
              <a:t>ismail.parlak@ibu.edu.tr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959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A3A8-029D-7DD4-1D8E-A374B823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Sesin Nitelikleri</a:t>
            </a:r>
          </a:p>
        </p:txBody>
      </p:sp>
      <p:pic>
        <p:nvPicPr>
          <p:cNvPr id="5" name="Content Placeholder 4" descr="A diagram of a waveform&#10;&#10;AI-generated content may be incorrect.">
            <a:extLst>
              <a:ext uri="{FF2B5EF4-FFF2-40B4-BE49-F238E27FC236}">
                <a16:creationId xmlns:a16="http://schemas.microsoft.com/office/drawing/2014/main" id="{2129D3C3-C644-AB9F-0EF1-D9007AA3C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70" t="2546" r="3402" b="3163"/>
          <a:stretch/>
        </p:blipFill>
        <p:spPr>
          <a:xfrm>
            <a:off x="628650" y="1690689"/>
            <a:ext cx="3120081" cy="21315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39EDB-0834-0AAF-C4E0-B8784F476826}"/>
              </a:ext>
            </a:extLst>
          </p:cNvPr>
          <p:cNvSpPr txBox="1"/>
          <p:nvPr/>
        </p:nvSpPr>
        <p:spPr>
          <a:xfrm>
            <a:off x="628650" y="6123542"/>
            <a:ext cx="816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courses.lumenlearning.com</a:t>
            </a:r>
            <a:r>
              <a:rPr lang="tr-TR" dirty="0"/>
              <a:t>/wm-biology2/</a:t>
            </a:r>
            <a:r>
              <a:rPr lang="tr-TR" dirty="0" err="1"/>
              <a:t>chapter</a:t>
            </a:r>
            <a:r>
              <a:rPr lang="tr-TR" dirty="0"/>
              <a:t>/</a:t>
            </a:r>
            <a:r>
              <a:rPr lang="tr-TR" dirty="0" err="1"/>
              <a:t>sound-and-reception</a:t>
            </a:r>
            <a:r>
              <a:rPr lang="tr-TR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18C0-4F0E-E782-197C-44F5B4F77E65}"/>
              </a:ext>
            </a:extLst>
          </p:cNvPr>
          <p:cNvSpPr txBox="1"/>
          <p:nvPr/>
        </p:nvSpPr>
        <p:spPr>
          <a:xfrm>
            <a:off x="700644" y="4061360"/>
            <a:ext cx="8097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Frekans (f / Hz): 1 saniyedeki dalga sayısı. İnsanlar 20 Hz - 20 kHz aralığındaki frekansları işitebilir.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Dalga boyu: Ses hızı /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Periyot (T / sn): 1 /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Genlik: Sesin seviyesi. Kısık veya gürültülü.</a:t>
            </a:r>
          </a:p>
        </p:txBody>
      </p:sp>
    </p:spTree>
    <p:extLst>
      <p:ext uri="{BB962C8B-B14F-4D97-AF65-F5344CB8AC3E}">
        <p14:creationId xmlns:p14="http://schemas.microsoft.com/office/powerpoint/2010/main" val="907950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4655-F734-AB92-FC91-118E3CB1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Sesin Kaydı</a:t>
            </a:r>
          </a:p>
        </p:txBody>
      </p:sp>
      <p:pic>
        <p:nvPicPr>
          <p:cNvPr id="5" name="Content Placeholder 4" descr="Diagram of a device with a wire and text&#10;&#10;AI-generated content may be incorrect.">
            <a:extLst>
              <a:ext uri="{FF2B5EF4-FFF2-40B4-BE49-F238E27FC236}">
                <a16:creationId xmlns:a16="http://schemas.microsoft.com/office/drawing/2014/main" id="{2138BF95-7DF1-2414-F31C-1344BFB3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7563"/>
            <a:ext cx="2959100" cy="1422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57593-AE64-F7E1-30AB-29FB74F89F44}"/>
              </a:ext>
            </a:extLst>
          </p:cNvPr>
          <p:cNvSpPr txBox="1"/>
          <p:nvPr/>
        </p:nvSpPr>
        <p:spPr>
          <a:xfrm>
            <a:off x="628650" y="6123542"/>
            <a:ext cx="803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www.teachmeaudio.com</a:t>
            </a:r>
            <a:r>
              <a:rPr lang="tr-TR" dirty="0"/>
              <a:t>/</a:t>
            </a:r>
            <a:r>
              <a:rPr lang="tr-TR" dirty="0" err="1"/>
              <a:t>recording</a:t>
            </a:r>
            <a:r>
              <a:rPr lang="tr-TR" dirty="0"/>
              <a:t>/</a:t>
            </a:r>
            <a:r>
              <a:rPr lang="tr-TR" dirty="0" err="1"/>
              <a:t>microphones</a:t>
            </a:r>
            <a:r>
              <a:rPr lang="tr-TR" dirty="0"/>
              <a:t>/</a:t>
            </a:r>
            <a:r>
              <a:rPr lang="tr-TR" dirty="0" err="1"/>
              <a:t>dynamic-microphone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AD99B-0C55-0C25-63D8-1DAAB26CA1B4}"/>
              </a:ext>
            </a:extLst>
          </p:cNvPr>
          <p:cNvSpPr txBox="1"/>
          <p:nvPr/>
        </p:nvSpPr>
        <p:spPr>
          <a:xfrm>
            <a:off x="628650" y="3699164"/>
            <a:ext cx="7707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Dinamik bir mikrofonda ses dalgaları, bir tel bobinine bağlı ince bir metal diyaframa çarpar. Diyafram, ses dalgasına yanıt olarak bobini titreştirir. Bobinin içine yerleştirilen bir mıknatıs, manyetik bir alan üretir.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Manyetik alandaki bobinin hareketi, alınan sese karşılık gelen elektrik sinyalini üretir. Üretilen elektrik sinyali kablo aracılığıyla hedefe ulaşır.</a:t>
            </a:r>
          </a:p>
        </p:txBody>
      </p:sp>
    </p:spTree>
    <p:extLst>
      <p:ext uri="{BB962C8B-B14F-4D97-AF65-F5344CB8AC3E}">
        <p14:creationId xmlns:p14="http://schemas.microsoft.com/office/powerpoint/2010/main" val="389370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3118-5575-7D20-4C56-3C8E31C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Sesin Kaydı</a:t>
            </a:r>
          </a:p>
        </p:txBody>
      </p:sp>
      <p:pic>
        <p:nvPicPr>
          <p:cNvPr id="5" name="Content Placeholder 4" descr="A diagram of a computer chip&#10;&#10;AI-generated content may be incorrect.">
            <a:extLst>
              <a:ext uri="{FF2B5EF4-FFF2-40B4-BE49-F238E27FC236}">
                <a16:creationId xmlns:a16="http://schemas.microsoft.com/office/drawing/2014/main" id="{C186B2D8-7E60-8729-3ED4-722BFC055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559" t="4655" r="19116"/>
          <a:stretch/>
        </p:blipFill>
        <p:spPr>
          <a:xfrm>
            <a:off x="628650" y="1690689"/>
            <a:ext cx="4702629" cy="2881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27585-6E52-64A2-EE17-B72B1CEA2D5B}"/>
              </a:ext>
            </a:extLst>
          </p:cNvPr>
          <p:cNvSpPr txBox="1"/>
          <p:nvPr/>
        </p:nvSpPr>
        <p:spPr>
          <a:xfrm>
            <a:off x="628650" y="4982645"/>
            <a:ext cx="283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Analog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Digital</a:t>
            </a:r>
            <a:r>
              <a:rPr lang="tr-TR" dirty="0"/>
              <a:t> Converter</a:t>
            </a:r>
          </a:p>
        </p:txBody>
      </p:sp>
    </p:spTree>
    <p:extLst>
      <p:ext uri="{BB962C8B-B14F-4D97-AF65-F5344CB8AC3E}">
        <p14:creationId xmlns:p14="http://schemas.microsoft.com/office/powerpoint/2010/main" val="229602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918D4-6A08-D635-EC43-2BFE812AF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36C6-6FEB-3E1C-5048-CD5503BB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Sesin Kaydı</a:t>
            </a:r>
          </a:p>
        </p:txBody>
      </p:sp>
      <p:pic>
        <p:nvPicPr>
          <p:cNvPr id="8" name="Picture 7" descr="A diagram of different types of waves&#10;&#10;AI-generated content may be incorrect.">
            <a:extLst>
              <a:ext uri="{FF2B5EF4-FFF2-40B4-BE49-F238E27FC236}">
                <a16:creationId xmlns:a16="http://schemas.microsoft.com/office/drawing/2014/main" id="{55CF1218-A2C8-352F-9885-4763966C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0200"/>
            <a:ext cx="36576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C89253-854F-3B65-C4B9-744EA4DB50C2}"/>
              </a:ext>
            </a:extLst>
          </p:cNvPr>
          <p:cNvSpPr txBox="1"/>
          <p:nvPr/>
        </p:nvSpPr>
        <p:spPr>
          <a:xfrm>
            <a:off x="628650" y="5846543"/>
            <a:ext cx="68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www.izotope.com</a:t>
            </a:r>
            <a:r>
              <a:rPr lang="tr-TR" dirty="0"/>
              <a:t>/en/</a:t>
            </a:r>
            <a:r>
              <a:rPr lang="tr-TR" dirty="0" err="1"/>
              <a:t>learn</a:t>
            </a:r>
            <a:r>
              <a:rPr lang="tr-TR" dirty="0"/>
              <a:t>/</a:t>
            </a:r>
            <a:r>
              <a:rPr lang="tr-TR" dirty="0" err="1"/>
              <a:t>digital</a:t>
            </a:r>
            <a:r>
              <a:rPr lang="tr-TR" dirty="0"/>
              <a:t>-</a:t>
            </a:r>
            <a:r>
              <a:rPr lang="tr-TR" dirty="0" err="1"/>
              <a:t>audio</a:t>
            </a:r>
            <a:r>
              <a:rPr lang="tr-TR" dirty="0"/>
              <a:t>-</a:t>
            </a:r>
            <a:r>
              <a:rPr lang="tr-TR" dirty="0" err="1"/>
              <a:t>basics</a:t>
            </a:r>
            <a:r>
              <a:rPr lang="tr-TR" dirty="0"/>
              <a:t>-</a:t>
            </a:r>
            <a:r>
              <a:rPr lang="tr-TR" dirty="0" err="1"/>
              <a:t>sample</a:t>
            </a:r>
            <a:r>
              <a:rPr lang="tr-TR" dirty="0"/>
              <a:t>-rate-</a:t>
            </a:r>
            <a:r>
              <a:rPr lang="tr-TR" dirty="0" err="1"/>
              <a:t>and</a:t>
            </a:r>
            <a:r>
              <a:rPr lang="tr-TR" dirty="0"/>
              <a:t>-bit-</a:t>
            </a:r>
            <a:r>
              <a:rPr lang="tr-TR" dirty="0" err="1"/>
              <a:t>depth.html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849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0567-A766-11FC-9E51-AEEDA66F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Nyquist</a:t>
            </a:r>
            <a:r>
              <a:rPr lang="tr-TR" dirty="0"/>
              <a:t> Teoremi ve </a:t>
            </a:r>
            <a:r>
              <a:rPr lang="tr-TR" dirty="0" err="1"/>
              <a:t>Aliasing</a:t>
            </a:r>
            <a:r>
              <a:rPr lang="tr-T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E5194-47CA-0FD0-94B7-54627BB9F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Örnekleme (</a:t>
            </a:r>
            <a:r>
              <a:rPr lang="tr-TR" dirty="0" err="1"/>
              <a:t>sampling</a:t>
            </a:r>
            <a:r>
              <a:rPr lang="tr-TR" dirty="0"/>
              <a:t>) Teoremi olarak da bilinen </a:t>
            </a:r>
            <a:r>
              <a:rPr lang="tr-TR" dirty="0" err="1"/>
              <a:t>Nyquist</a:t>
            </a:r>
            <a:r>
              <a:rPr lang="tr-TR" dirty="0"/>
              <a:t> Teoremi, orijinal sinyalin frekansının en az iki katı olan bir örnek oranını yeniden üretme ilkesidir.</a:t>
            </a:r>
          </a:p>
          <a:p>
            <a:r>
              <a:rPr lang="tr-TR" dirty="0"/>
              <a:t>Bu ilke, tüm analogdan dijitale dönüşümlerde çok önemlidir ve </a:t>
            </a:r>
            <a:r>
              <a:rPr lang="tr-TR" dirty="0" err="1"/>
              <a:t>Aliasing</a:t>
            </a:r>
            <a:r>
              <a:rPr lang="tr-TR" dirty="0"/>
              <a:t> olarak adlandırılan bir sorunu en aza indirmek için dijital ses ve videoda uygulanır.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E4C63-33CE-F663-264D-36BFF44AB878}"/>
              </a:ext>
            </a:extLst>
          </p:cNvPr>
          <p:cNvSpPr txBox="1"/>
          <p:nvPr/>
        </p:nvSpPr>
        <p:spPr>
          <a:xfrm>
            <a:off x="628650" y="6123542"/>
            <a:ext cx="605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nyquist-sampling-theorem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485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5188-5EEA-0199-6B73-31BB32F15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7ACE-0F03-07A7-FDEA-14A38BCB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Nyquist</a:t>
            </a:r>
            <a:r>
              <a:rPr lang="tr-TR" dirty="0"/>
              <a:t> Teoremi ve </a:t>
            </a:r>
            <a:r>
              <a:rPr lang="tr-TR" dirty="0" err="1"/>
              <a:t>Aliasing</a:t>
            </a:r>
            <a:r>
              <a:rPr lang="tr-TR" dirty="0"/>
              <a:t> </a:t>
            </a:r>
          </a:p>
        </p:txBody>
      </p:sp>
      <p:pic>
        <p:nvPicPr>
          <p:cNvPr id="6" name="Content Placeholder 5" descr="A diagram of waves and lines&#10;&#10;AI-generated content may be incorrect.">
            <a:extLst>
              <a:ext uri="{FF2B5EF4-FFF2-40B4-BE49-F238E27FC236}">
                <a16:creationId xmlns:a16="http://schemas.microsoft.com/office/drawing/2014/main" id="{C289C56C-C0EC-6868-B87B-3BB719D9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404" r="21090" b="12745"/>
          <a:stretch/>
        </p:blipFill>
        <p:spPr>
          <a:xfrm>
            <a:off x="628650" y="1690689"/>
            <a:ext cx="3378530" cy="221629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459B8A-7BCB-0EB3-AB72-39B09F627929}"/>
              </a:ext>
            </a:extLst>
          </p:cNvPr>
          <p:cNvSpPr txBox="1"/>
          <p:nvPr/>
        </p:nvSpPr>
        <p:spPr>
          <a:xfrm>
            <a:off x="628650" y="5866168"/>
            <a:ext cx="7743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nyquist-sampling-theorem</a:t>
            </a:r>
            <a:r>
              <a:rPr lang="tr-TR" dirty="0"/>
              <a:t>/</a:t>
            </a:r>
          </a:p>
          <a:p>
            <a:r>
              <a:rPr lang="tr-TR" dirty="0"/>
              <a:t>http://</a:t>
            </a:r>
            <a:r>
              <a:rPr lang="tr-TR" dirty="0" err="1"/>
              <a:t>webapps.chem.uoa.gr</a:t>
            </a:r>
            <a:r>
              <a:rPr lang="tr-TR" dirty="0"/>
              <a:t>/</a:t>
            </a:r>
            <a:r>
              <a:rPr lang="tr-TR" dirty="0" err="1"/>
              <a:t>efs</a:t>
            </a:r>
            <a:r>
              <a:rPr lang="tr-TR" dirty="0"/>
              <a:t>/</a:t>
            </a:r>
            <a:r>
              <a:rPr lang="tr-TR" dirty="0" err="1"/>
              <a:t>applets</a:t>
            </a:r>
            <a:r>
              <a:rPr lang="tr-TR" dirty="0"/>
              <a:t>/</a:t>
            </a:r>
            <a:r>
              <a:rPr lang="tr-TR" dirty="0" err="1"/>
              <a:t>AppletNyquist</a:t>
            </a:r>
            <a:r>
              <a:rPr lang="tr-TR" dirty="0"/>
              <a:t>/Appl_Nyquist2.html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69B12-00AB-33A7-4279-C2244E4A687D}"/>
                  </a:ext>
                </a:extLst>
              </p:cNvPr>
              <p:cNvSpPr txBox="1"/>
              <p:nvPr/>
            </p:nvSpPr>
            <p:spPr>
              <a:xfrm>
                <a:off x="628650" y="4553597"/>
                <a:ext cx="2433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𝑓𝑠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≥2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𝑓𝑚</m:t>
                      </m:r>
                    </m:oMath>
                  </m:oMathPara>
                </a14:m>
                <a:endParaRPr lang="tr-TR" dirty="0"/>
              </a:p>
              <a:p>
                <a:r>
                  <a:rPr lang="tr-TR" dirty="0" err="1"/>
                  <a:t>fs</a:t>
                </a:r>
                <a:r>
                  <a:rPr lang="tr-TR" dirty="0"/>
                  <a:t>: </a:t>
                </a:r>
                <a:r>
                  <a:rPr lang="tr-TR" dirty="0" err="1"/>
                  <a:t>sampling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endParaRPr lang="tr-TR" dirty="0"/>
              </a:p>
              <a:p>
                <a:r>
                  <a:rPr lang="tr-TR" dirty="0" err="1"/>
                  <a:t>fm</a:t>
                </a:r>
                <a:r>
                  <a:rPr lang="tr-TR" dirty="0"/>
                  <a:t>: </a:t>
                </a:r>
                <a:r>
                  <a:rPr lang="tr-TR" dirty="0" err="1"/>
                  <a:t>max</a:t>
                </a:r>
                <a:r>
                  <a:rPr lang="tr-TR" dirty="0"/>
                  <a:t> </a:t>
                </a:r>
                <a:r>
                  <a:rPr lang="tr-TR" dirty="0" err="1"/>
                  <a:t>frequency</a:t>
                </a:r>
                <a:endParaRPr lang="tr-T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69B12-00AB-33A7-4279-C2244E4A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53597"/>
                <a:ext cx="2433423" cy="923330"/>
              </a:xfrm>
              <a:prstGeom prst="rect">
                <a:avLst/>
              </a:prstGeom>
              <a:blipFill>
                <a:blip r:embed="rId3"/>
                <a:stretch>
                  <a:fillRect l="-2083" r="-1563" b="-945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F09DC993-45F4-A509-460C-7D2F6048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43" y="1690689"/>
            <a:ext cx="2620819" cy="22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36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C3B7-6404-D539-CCA4-9B3314AF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Bit Derinliği (Bit Depth)</a:t>
            </a:r>
          </a:p>
        </p:txBody>
      </p:sp>
      <p:pic>
        <p:nvPicPr>
          <p:cNvPr id="5" name="Content Placeholder 4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6AE84464-7CE4-CF5B-2AF8-92315AD53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429000"/>
            <a:ext cx="3613707" cy="27102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497F4-ECF3-2826-651A-DA6E7B9082DC}"/>
              </a:ext>
            </a:extLst>
          </p:cNvPr>
          <p:cNvSpPr txBox="1"/>
          <p:nvPr/>
        </p:nvSpPr>
        <p:spPr>
          <a:xfrm>
            <a:off x="628650" y="6222669"/>
            <a:ext cx="469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en.wikipedia.org</a:t>
            </a:r>
            <a:r>
              <a:rPr lang="tr-TR" dirty="0"/>
              <a:t>/wiki/</a:t>
            </a:r>
            <a:r>
              <a:rPr lang="tr-TR" dirty="0" err="1"/>
              <a:t>Audio_bit_depth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E19D4-3279-75E8-B7F9-8D84406850D5}"/>
              </a:ext>
            </a:extLst>
          </p:cNvPr>
          <p:cNvSpPr txBox="1"/>
          <p:nvPr/>
        </p:nvSpPr>
        <p:spPr>
          <a:xfrm>
            <a:off x="628650" y="1774078"/>
            <a:ext cx="7886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Audio</a:t>
            </a:r>
            <a:r>
              <a:rPr lang="tr-TR" dirty="0"/>
              <a:t> CD'lerde 44100 Hz </a:t>
            </a:r>
            <a:r>
              <a:rPr lang="tr-TR" dirty="0" err="1"/>
              <a:t>sampling</a:t>
            </a:r>
            <a:r>
              <a:rPr lang="tr-TR" dirty="0"/>
              <a:t> rate ve 16 bitlik bit </a:t>
            </a:r>
            <a:r>
              <a:rPr lang="tr-TR" dirty="0" err="1"/>
              <a:t>depth</a:t>
            </a:r>
            <a:r>
              <a:rPr lang="tr-TR" dirty="0"/>
              <a:t> ile müzik kodlanır.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Günümüzde kayıt stüdyolarında 44.1, 48, 96, 192 kHz gibi </a:t>
            </a:r>
            <a:r>
              <a:rPr lang="tr-TR" dirty="0" err="1"/>
              <a:t>sampling</a:t>
            </a:r>
            <a:r>
              <a:rPr lang="tr-TR" dirty="0"/>
              <a:t> </a:t>
            </a:r>
            <a:r>
              <a:rPr lang="tr-TR" dirty="0" err="1"/>
              <a:t>rate'ler</a:t>
            </a:r>
            <a:r>
              <a:rPr lang="tr-TR" dirty="0"/>
              <a:t> ve 16, 24, 32 bitlik derinlikler kullanılabilmektedir.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16-bit: 65.536; 24-bit: 16.777.216; 32-bit: 4.294.967.296 </a:t>
            </a:r>
            <a:r>
              <a:rPr lang="tr-TR" dirty="0" err="1"/>
              <a:t>amplitude</a:t>
            </a:r>
            <a:r>
              <a:rPr lang="tr-TR" dirty="0"/>
              <a:t> değeri.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001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E37-1A02-283E-2D5C-B7CEB2EA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497-4E40-70CA-B63B-AC0A660B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Ses, canlıların işitme organları tarafından algılanabilen periyodik basınç değişimleridir. Bir maddedeki moleküllerin titreşmesi sonucunda oluşur. </a:t>
            </a:r>
          </a:p>
          <a:p>
            <a:r>
              <a:rPr lang="tr-TR" dirty="0"/>
              <a:t>Ses bir enerji türüdür. Ses titreşimle oluşur, titreşimi enerjiye dönüştürür. Sesin kuvvetine gürlük denir ve "Desibel (dB)" ile ölçülür. </a:t>
            </a:r>
          </a:p>
          <a:p>
            <a:r>
              <a:rPr lang="tr-TR" dirty="0"/>
              <a:t>Örneğin kalkış yapan füze 120 desibel ses üretir. Yüksek sesli müzik 90 desibel üretir. Normal insanın konuşması 50-60 desibel gücüne eşittir. 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08B40-11D3-4811-1762-7AB3A7826BE5}"/>
              </a:ext>
            </a:extLst>
          </p:cNvPr>
          <p:cNvSpPr txBox="1"/>
          <p:nvPr/>
        </p:nvSpPr>
        <p:spPr>
          <a:xfrm>
            <a:off x="861848" y="6176963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tr.wikipedia.org</a:t>
            </a:r>
            <a:r>
              <a:rPr lang="tr-TR" dirty="0"/>
              <a:t>/wiki/Ses</a:t>
            </a:r>
          </a:p>
        </p:txBody>
      </p:sp>
    </p:spTree>
    <p:extLst>
      <p:ext uri="{BB962C8B-B14F-4D97-AF65-F5344CB8AC3E}">
        <p14:creationId xmlns:p14="http://schemas.microsoft.com/office/powerpoint/2010/main" val="26889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19A7-7724-8D70-5BB7-D2BBB688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92B6-29C7-EE07-11DF-FEFB864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0A51-17CC-1283-B782-195027DB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Sesin yayılması için maddesel ortama ihtiyaç vardır. Yani boşlukta ses yayılmaz. Ses dalgalar halinde yayılır. </a:t>
            </a:r>
          </a:p>
          <a:p>
            <a:r>
              <a:rPr lang="tr-TR" dirty="0"/>
              <a:t>Sesin yayılma hızı sırasıyla katıdan sıvıya, sıvıdan gaza azalır. </a:t>
            </a:r>
          </a:p>
          <a:p>
            <a:r>
              <a:rPr lang="tr-TR" dirty="0"/>
              <a:t>Ses dalgaları katılarda yaklaşık olarak 5000 m/s hızla yayılır. Suda 1453 m/s hızla yol alır. Havada 340 m/s yol alır.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15F43-1839-0110-3AD9-5C071279B0A3}"/>
              </a:ext>
            </a:extLst>
          </p:cNvPr>
          <p:cNvSpPr txBox="1"/>
          <p:nvPr/>
        </p:nvSpPr>
        <p:spPr>
          <a:xfrm>
            <a:off x="861848" y="6176963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tr.wikipedia.org</a:t>
            </a:r>
            <a:r>
              <a:rPr lang="tr-TR" dirty="0"/>
              <a:t>/wiki/Ses</a:t>
            </a:r>
          </a:p>
        </p:txBody>
      </p:sp>
    </p:spTree>
    <p:extLst>
      <p:ext uri="{BB962C8B-B14F-4D97-AF65-F5344CB8AC3E}">
        <p14:creationId xmlns:p14="http://schemas.microsoft.com/office/powerpoint/2010/main" val="15227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8B21-E352-1D8E-2045-66576E6A2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914A-70C3-4CBE-DDF2-6BC24E7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</a:t>
            </a:r>
          </a:p>
        </p:txBody>
      </p:sp>
      <p:pic>
        <p:nvPicPr>
          <p:cNvPr id="7" name="Content Placeholder 6" descr="Diagram of the inside of the ear&#10;&#10;AI-generated content may be incorrect.">
            <a:extLst>
              <a:ext uri="{FF2B5EF4-FFF2-40B4-BE49-F238E27FC236}">
                <a16:creationId xmlns:a16="http://schemas.microsoft.com/office/drawing/2014/main" id="{F727552B-AC7B-74FD-B848-7D825063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41" t="5657" r="4395" b="4702"/>
          <a:stretch/>
        </p:blipFill>
        <p:spPr>
          <a:xfrm>
            <a:off x="628649" y="1690689"/>
            <a:ext cx="6168603" cy="43856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B8F09-A121-91ED-7752-91C6854058D7}"/>
              </a:ext>
            </a:extLst>
          </p:cNvPr>
          <p:cNvSpPr txBox="1"/>
          <p:nvPr/>
        </p:nvSpPr>
        <p:spPr>
          <a:xfrm>
            <a:off x="861848" y="6176963"/>
            <a:ext cx="5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www.nidcd.nih.gov</a:t>
            </a:r>
            <a:r>
              <a:rPr lang="tr-TR" dirty="0"/>
              <a:t>/</a:t>
            </a:r>
            <a:r>
              <a:rPr lang="tr-TR" dirty="0" err="1"/>
              <a:t>health</a:t>
            </a:r>
            <a:r>
              <a:rPr lang="tr-TR" dirty="0"/>
              <a:t>/</a:t>
            </a:r>
            <a:r>
              <a:rPr lang="tr-TR" dirty="0" err="1"/>
              <a:t>otosclerosis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439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176C-FD12-12E8-2A9D-82549DEC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D2E6-C755-DE6E-3897-7CAD286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563B3-20E0-BEBE-9320-AF1685CDF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Kulak mekanizması doğrusal olmaması sayesinde hem çok küçük hem de çok büyük basınç dalgalarına yanıt verebilir. </a:t>
                </a:r>
              </a:p>
              <a:p>
                <a:r>
                  <a:rPr lang="tr-TR" dirty="0"/>
                  <a:t>Pascal (</a:t>
                </a:r>
                <a:r>
                  <a:rPr lang="tr-TR" dirty="0" err="1"/>
                  <a:t>Pa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dirty="0"/>
                  <a:t> = 0.00001 bar = </a:t>
                </a:r>
                <a:r>
                  <a:rPr lang="en-US" dirty="0"/>
                  <a:t>0.000145 psi</a:t>
                </a:r>
                <a:endParaRPr lang="tr-TR" dirty="0"/>
              </a:p>
              <a:p>
                <a:r>
                  <a:rPr lang="tr-TR" dirty="0"/>
                  <a:t>Kulaklarımız 20 </a:t>
                </a:r>
                <a:r>
                  <a:rPr lang="en-US" dirty="0"/>
                  <a:t>µPa (</a:t>
                </a:r>
                <a:r>
                  <a:rPr lang="en-US" dirty="0" err="1"/>
                  <a:t>Mikropascal</a:t>
                </a:r>
                <a:r>
                  <a:rPr lang="en-US" dirty="0"/>
                  <a:t>: 20e-6 Pa) </a:t>
                </a:r>
                <a:r>
                  <a:rPr lang="en-US" dirty="0" err="1"/>
                  <a:t>basıncındaki</a:t>
                </a:r>
                <a:r>
                  <a:rPr lang="en-US" dirty="0"/>
                  <a:t> </a:t>
                </a:r>
                <a:r>
                  <a:rPr lang="en-US" dirty="0" err="1"/>
                  <a:t>seslere</a:t>
                </a:r>
                <a:r>
                  <a:rPr lang="en-US" dirty="0"/>
                  <a:t> </a:t>
                </a:r>
                <a:r>
                  <a:rPr lang="en-US" dirty="0" err="1"/>
                  <a:t>duyarlıdır</a:t>
                </a:r>
                <a:r>
                  <a:rPr lang="en-US" dirty="0"/>
                  <a:t>. Kulak </a:t>
                </a:r>
                <a:r>
                  <a:rPr lang="en-US" dirty="0" err="1"/>
                  <a:t>acıtacak</a:t>
                </a:r>
                <a:r>
                  <a:rPr lang="en-US" dirty="0"/>
                  <a:t> </a:t>
                </a:r>
                <a:r>
                  <a:rPr lang="en-US" dirty="0" err="1"/>
                  <a:t>şiddetteki</a:t>
                </a:r>
                <a:r>
                  <a:rPr lang="en-US" dirty="0"/>
                  <a:t> </a:t>
                </a:r>
                <a:r>
                  <a:rPr lang="en-US" dirty="0" err="1"/>
                  <a:t>sesler</a:t>
                </a:r>
                <a:r>
                  <a:rPr lang="en-US" dirty="0"/>
                  <a:t> </a:t>
                </a:r>
                <a:r>
                  <a:rPr lang="en-US" dirty="0" err="1"/>
                  <a:t>bunun</a:t>
                </a:r>
                <a:r>
                  <a:rPr lang="en-US" dirty="0"/>
                  <a:t> 1 </a:t>
                </a:r>
                <a:r>
                  <a:rPr lang="en-US" dirty="0" err="1"/>
                  <a:t>trilyon</a:t>
                </a:r>
                <a:r>
                  <a:rPr lang="en-US" dirty="0"/>
                  <a:t> </a:t>
                </a:r>
                <a:r>
                  <a:rPr lang="en-US" dirty="0" err="1"/>
                  <a:t>katı</a:t>
                </a:r>
                <a:r>
                  <a:rPr lang="en-US" dirty="0"/>
                  <a:t> </a:t>
                </a:r>
                <a:r>
                  <a:rPr lang="en-US" dirty="0" err="1"/>
                  <a:t>basınca</a:t>
                </a:r>
                <a:r>
                  <a:rPr lang="en-US" dirty="0"/>
                  <a:t> </a:t>
                </a:r>
                <a:r>
                  <a:rPr lang="en-US" dirty="0" err="1"/>
                  <a:t>sahiptir</a:t>
                </a:r>
                <a:r>
                  <a:rPr lang="en-US" dirty="0"/>
                  <a:t> (20e6 Pa).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563B3-20E0-BEBE-9320-AF1685CDF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22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D46E6F-47D1-923C-B322-8ED6D55294AF}"/>
              </a:ext>
            </a:extLst>
          </p:cNvPr>
          <p:cNvSpPr txBox="1"/>
          <p:nvPr/>
        </p:nvSpPr>
        <p:spPr>
          <a:xfrm>
            <a:off x="861848" y="6176963"/>
            <a:ext cx="5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tr.wikipedia.org</a:t>
            </a:r>
            <a:r>
              <a:rPr lang="tr-TR" dirty="0"/>
              <a:t>/wiki/Pascal_(birim)</a:t>
            </a:r>
          </a:p>
        </p:txBody>
      </p:sp>
    </p:spTree>
    <p:extLst>
      <p:ext uri="{BB962C8B-B14F-4D97-AF65-F5344CB8AC3E}">
        <p14:creationId xmlns:p14="http://schemas.microsoft.com/office/powerpoint/2010/main" val="2839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16FF5-E36F-33D7-50D7-A07A42653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537-ACE0-C682-602E-F5016ED0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327E-06D2-8F17-A1C1-D55D92F9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/>
              <a:t>Kulak mekanizması doğrusal olmaması ve çok geniş basınç aralığındaki sesleri duyabilmesi Desibel (dB) biriminin ortaya çıkmasına sebep olmuştur.</a:t>
            </a:r>
          </a:p>
          <a:p>
            <a:r>
              <a:rPr lang="tr-TR" sz="2400" dirty="0"/>
              <a:t>20 </a:t>
            </a:r>
            <a:r>
              <a:rPr lang="en-US" sz="2400" dirty="0"/>
              <a:t>µPa</a:t>
            </a:r>
            <a:r>
              <a:rPr lang="tr-TR" sz="2400" dirty="0"/>
              <a:t> = 0 dB (işitme eşiği)</a:t>
            </a:r>
          </a:p>
          <a:p>
            <a:r>
              <a:rPr lang="tr-TR" sz="2400" dirty="0"/>
              <a:t>200 </a:t>
            </a:r>
            <a:r>
              <a:rPr lang="en-US" sz="2400" dirty="0"/>
              <a:t>µPa</a:t>
            </a:r>
            <a:r>
              <a:rPr lang="tr-TR" sz="2400" dirty="0"/>
              <a:t> = 10 dB (ses izolasyonlu oda)</a:t>
            </a:r>
          </a:p>
          <a:p>
            <a:r>
              <a:rPr lang="tr-TR" sz="2400" dirty="0"/>
              <a:t>2.000 </a:t>
            </a:r>
            <a:r>
              <a:rPr lang="en-US" sz="2400" dirty="0"/>
              <a:t>µPa</a:t>
            </a:r>
            <a:r>
              <a:rPr lang="tr-TR" sz="2400" dirty="0"/>
              <a:t> = 20 dB (kayıt stüdyosu)</a:t>
            </a:r>
          </a:p>
          <a:p>
            <a:r>
              <a:rPr lang="tr-TR" sz="2400" dirty="0"/>
              <a:t>20.000 </a:t>
            </a:r>
            <a:r>
              <a:rPr lang="en-US" sz="2400" dirty="0"/>
              <a:t>µPa</a:t>
            </a:r>
            <a:r>
              <a:rPr lang="tr-TR" sz="2400" dirty="0"/>
              <a:t> = 30 dB (sessiz derslik)</a:t>
            </a:r>
          </a:p>
          <a:p>
            <a:r>
              <a:rPr lang="tr-TR" sz="2400" dirty="0"/>
              <a:t>...</a:t>
            </a:r>
          </a:p>
          <a:p>
            <a:r>
              <a:rPr lang="tr-TR" sz="2400" dirty="0"/>
              <a:t>20e6 </a:t>
            </a:r>
            <a:r>
              <a:rPr lang="en-US" sz="2400" dirty="0"/>
              <a:t>µPa</a:t>
            </a:r>
            <a:r>
              <a:rPr lang="tr-TR" sz="2400" dirty="0"/>
              <a:t> = 60 dB (konuşma, ofis)</a:t>
            </a:r>
          </a:p>
          <a:p>
            <a:r>
              <a:rPr lang="tr-TR" sz="2400" dirty="0"/>
              <a:t>...</a:t>
            </a:r>
          </a:p>
          <a:p>
            <a:r>
              <a:rPr lang="tr-TR" sz="2400" dirty="0"/>
              <a:t>20e12 </a:t>
            </a:r>
            <a:r>
              <a:rPr lang="en-US" sz="2400" dirty="0"/>
              <a:t>µPa</a:t>
            </a:r>
            <a:r>
              <a:rPr lang="tr-TR" sz="2400" dirty="0"/>
              <a:t> = 120 dB (</a:t>
            </a:r>
            <a:r>
              <a:rPr lang="tr-TR" sz="2400" dirty="0" err="1"/>
              <a:t>rock</a:t>
            </a:r>
            <a:r>
              <a:rPr lang="tr-TR" sz="2400" dirty="0"/>
              <a:t> konseri, yaklaşık jet motoru)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EF347-B0A1-80B5-DD52-A527DC4ECCE4}"/>
              </a:ext>
            </a:extLst>
          </p:cNvPr>
          <p:cNvSpPr txBox="1"/>
          <p:nvPr/>
        </p:nvSpPr>
        <p:spPr>
          <a:xfrm>
            <a:off x="628650" y="5878286"/>
            <a:ext cx="778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=aiEI8KiuVT8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www.britannica.com</a:t>
            </a:r>
            <a:r>
              <a:rPr lang="tr-TR" dirty="0"/>
              <a:t>/</a:t>
            </a:r>
            <a:r>
              <a:rPr lang="tr-TR" dirty="0" err="1"/>
              <a:t>science</a:t>
            </a:r>
            <a:r>
              <a:rPr lang="tr-TR" dirty="0"/>
              <a:t>/</a:t>
            </a:r>
            <a:r>
              <a:rPr lang="tr-TR" dirty="0" err="1"/>
              <a:t>sound-physics</a:t>
            </a:r>
            <a:r>
              <a:rPr lang="tr-TR" dirty="0"/>
              <a:t>/</a:t>
            </a:r>
            <a:r>
              <a:rPr lang="tr-TR" dirty="0" err="1"/>
              <a:t>The-decibel-scale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229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84CCB-E62D-3CC1-C7AC-D95C1E16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165-F95C-79CD-EFA6-9B6BA4B9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Dalgası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0F6E5-D18B-DEF1-F7A0-66B84FAB8D2B}"/>
              </a:ext>
            </a:extLst>
          </p:cNvPr>
          <p:cNvSpPr txBox="1"/>
          <p:nvPr/>
        </p:nvSpPr>
        <p:spPr>
          <a:xfrm>
            <a:off x="623714" y="5611091"/>
            <a:ext cx="6869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soundcertified.com</a:t>
            </a:r>
            <a:r>
              <a:rPr lang="tr-TR" dirty="0"/>
              <a:t>/how-do-</a:t>
            </a:r>
            <a:r>
              <a:rPr lang="tr-TR" dirty="0" err="1"/>
              <a:t>speakers</a:t>
            </a:r>
            <a:r>
              <a:rPr lang="tr-TR" dirty="0"/>
              <a:t>-</a:t>
            </a:r>
            <a:r>
              <a:rPr lang="tr-TR" dirty="0" err="1"/>
              <a:t>work</a:t>
            </a:r>
            <a:r>
              <a:rPr lang="tr-TR" dirty="0"/>
              <a:t>/</a:t>
            </a:r>
          </a:p>
        </p:txBody>
      </p:sp>
      <p:pic>
        <p:nvPicPr>
          <p:cNvPr id="8" name="Content Placeholder 7" descr="A diagram of a speaker&#10;&#10;AI-generated content may be incorrect.">
            <a:extLst>
              <a:ext uri="{FF2B5EF4-FFF2-40B4-BE49-F238E27FC236}">
                <a16:creationId xmlns:a16="http://schemas.microsoft.com/office/drawing/2014/main" id="{19C52DCC-51FB-9423-2F5C-FCA000D74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028" y="2095500"/>
            <a:ext cx="5003800" cy="2667000"/>
          </a:xfrm>
        </p:spPr>
      </p:pic>
    </p:spTree>
    <p:extLst>
      <p:ext uri="{BB962C8B-B14F-4D97-AF65-F5344CB8AC3E}">
        <p14:creationId xmlns:p14="http://schemas.microsoft.com/office/powerpoint/2010/main" val="267803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9D26-E052-E17C-02B0-431764FD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Ses Dalgası</a:t>
            </a:r>
          </a:p>
        </p:txBody>
      </p:sp>
      <p:pic>
        <p:nvPicPr>
          <p:cNvPr id="5" name="Content Placeholder 4" descr="A black background with red arrows and lines&#10;&#10;AI-generated content may be incorrect.">
            <a:extLst>
              <a:ext uri="{FF2B5EF4-FFF2-40B4-BE49-F238E27FC236}">
                <a16:creationId xmlns:a16="http://schemas.microsoft.com/office/drawing/2014/main" id="{65EFCEB2-65D4-4350-0F3D-40AB8853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14" y="1546555"/>
            <a:ext cx="3948286" cy="3162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7D8365-E434-7733-7712-34B68CEACFDC}"/>
              </a:ext>
            </a:extLst>
          </p:cNvPr>
          <p:cNvSpPr txBox="1"/>
          <p:nvPr/>
        </p:nvSpPr>
        <p:spPr>
          <a:xfrm>
            <a:off x="623714" y="5611091"/>
            <a:ext cx="686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ateliercrescendo.ac</a:t>
            </a:r>
            <a:r>
              <a:rPr lang="tr-TR" dirty="0"/>
              <a:t>/fundamental-concepts-of-sound-sound-waves-amplitude-wavelength-frequency/</a:t>
            </a:r>
          </a:p>
        </p:txBody>
      </p:sp>
    </p:spTree>
    <p:extLst>
      <p:ext uri="{BB962C8B-B14F-4D97-AF65-F5344CB8AC3E}">
        <p14:creationId xmlns:p14="http://schemas.microsoft.com/office/powerpoint/2010/main" val="339687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3524-ECD3-F76F-64B4-7C1865B1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Mono ve Stereo</a:t>
            </a:r>
          </a:p>
        </p:txBody>
      </p:sp>
      <p:pic>
        <p:nvPicPr>
          <p:cNvPr id="5" name="Content Placeholder 4" descr="A diagram of a channel&#10;&#10;AI-generated content may be incorrect.">
            <a:extLst>
              <a:ext uri="{FF2B5EF4-FFF2-40B4-BE49-F238E27FC236}">
                <a16:creationId xmlns:a16="http://schemas.microsoft.com/office/drawing/2014/main" id="{BE90C250-FF50-1BDB-B1B9-11789CBB5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53331"/>
            <a:ext cx="652700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D25806-C32E-BB7E-5DF1-4CBA21AF07FC}"/>
              </a:ext>
            </a:extLst>
          </p:cNvPr>
          <p:cNvSpPr txBox="1"/>
          <p:nvPr/>
        </p:nvSpPr>
        <p:spPr>
          <a:xfrm>
            <a:off x="628650" y="5934135"/>
            <a:ext cx="746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mynewmicrophone.com</a:t>
            </a:r>
            <a:r>
              <a:rPr lang="tr-TR" dirty="0"/>
              <a:t>/is-stereo-</a:t>
            </a:r>
            <a:r>
              <a:rPr lang="tr-TR" dirty="0" err="1"/>
              <a:t>or</a:t>
            </a:r>
            <a:r>
              <a:rPr lang="tr-TR" dirty="0"/>
              <a:t>-mono-</a:t>
            </a:r>
            <a:r>
              <a:rPr lang="tr-TR" dirty="0" err="1"/>
              <a:t>audio</a:t>
            </a:r>
            <a:r>
              <a:rPr lang="tr-TR" dirty="0"/>
              <a:t>-</a:t>
            </a:r>
            <a:r>
              <a:rPr lang="tr-TR" dirty="0" err="1"/>
              <a:t>better-applications-for-both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066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742</Words>
  <Application>Microsoft Macintosh PowerPoint</Application>
  <PresentationFormat>On-screen Show (4:3)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Sayısal Ses İşleme</vt:lpstr>
      <vt:lpstr>Ses</vt:lpstr>
      <vt:lpstr>Ses</vt:lpstr>
      <vt:lpstr>dB</vt:lpstr>
      <vt:lpstr>dB</vt:lpstr>
      <vt:lpstr>dB</vt:lpstr>
      <vt:lpstr>Ses Dalgası</vt:lpstr>
      <vt:lpstr>Ses Dalgası</vt:lpstr>
      <vt:lpstr>Mono ve Stereo</vt:lpstr>
      <vt:lpstr>Sesin Nitelikleri</vt:lpstr>
      <vt:lpstr>Sesin Kaydı</vt:lpstr>
      <vt:lpstr>Sesin Kaydı</vt:lpstr>
      <vt:lpstr>Sesin Kaydı</vt:lpstr>
      <vt:lpstr>Nyquist Teoremi ve Aliasing </vt:lpstr>
      <vt:lpstr>Nyquist Teoremi ve Aliasing </vt:lpstr>
      <vt:lpstr>Bit Derinliği (Bit Depth)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19</cp:revision>
  <dcterms:created xsi:type="dcterms:W3CDTF">2025-02-25T09:08:52Z</dcterms:created>
  <dcterms:modified xsi:type="dcterms:W3CDTF">2025-02-26T08:30:29Z</dcterms:modified>
</cp:coreProperties>
</file>