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96"/>
    <p:restoredTop sz="94677"/>
  </p:normalViewPr>
  <p:slideViewPr>
    <p:cSldViewPr snapToGrid="0">
      <p:cViewPr varScale="1">
        <p:scale>
          <a:sx n="214" d="100"/>
          <a:sy n="214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714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9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68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83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11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93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697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949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57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51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02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B71BA1-348B-C843-A217-1BD3E7CC25BD}" type="datetimeFigureOut">
              <a:rPr lang="tr-TR" smtClean="0"/>
              <a:t>25.02.2025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BF45E-A067-F244-AE85-17591010C4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049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8AAB-D693-0107-C718-A08350F180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Sayısal Ses İşleme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B08C3-A436-5556-A420-6F09FABBA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940275"/>
          </a:xfrm>
        </p:spPr>
        <p:txBody>
          <a:bodyPr>
            <a:norm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ihpar</a:t>
            </a:r>
            <a:r>
              <a:rPr lang="tr-TR" dirty="0"/>
              <a:t>/</a:t>
            </a:r>
            <a:r>
              <a:rPr lang="tr-TR" dirty="0" err="1"/>
              <a:t>ssi</a:t>
            </a:r>
            <a:endParaRPr lang="tr-TR" dirty="0"/>
          </a:p>
          <a:p>
            <a:r>
              <a:rPr lang="tr-TR" dirty="0" err="1"/>
              <a:t>ismail.parlak@ibu.edu.tr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06959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BE37-1A02-283E-2D5C-B7CEB2EA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B497-4E40-70CA-B63B-AC0A660BC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Ses, canlıların işitme organları tarafından algılanabilen periyodik basınç değişimleridir. Bir maddedeki moleküllerin titreşmesi sonucunda oluşur. </a:t>
            </a:r>
          </a:p>
          <a:p>
            <a:r>
              <a:rPr lang="tr-TR" dirty="0"/>
              <a:t>Ses bir enerji türüdür. Ses titreşimle oluşur, titreşimi enerjiye dönüştürür. Sesin kuvvetine gürlük denir ve "Desibel (dB)" ile ölçülür. </a:t>
            </a:r>
          </a:p>
          <a:p>
            <a:r>
              <a:rPr lang="tr-TR" dirty="0"/>
              <a:t>Örneğin kalkış yapan füze 120 desibel ses üretir. Yüksek sesli müzik 90 desibel üretir. Normal insanın konuşması 50-60 desibel gücüne eşittir. </a:t>
            </a:r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08B40-11D3-4811-1762-7AB3A7826BE5}"/>
              </a:ext>
            </a:extLst>
          </p:cNvPr>
          <p:cNvSpPr txBox="1"/>
          <p:nvPr/>
        </p:nvSpPr>
        <p:spPr>
          <a:xfrm>
            <a:off x="861848" y="6176963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tr.wikipedia.org</a:t>
            </a:r>
            <a:r>
              <a:rPr lang="tr-TR" dirty="0"/>
              <a:t>/wiki/Ses</a:t>
            </a:r>
          </a:p>
        </p:txBody>
      </p:sp>
    </p:spTree>
    <p:extLst>
      <p:ext uri="{BB962C8B-B14F-4D97-AF65-F5344CB8AC3E}">
        <p14:creationId xmlns:p14="http://schemas.microsoft.com/office/powerpoint/2010/main" val="268894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19A7-7724-8D70-5BB7-D2BBB688B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92B6-29C7-EE07-11DF-FEFB8642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60A51-17CC-1283-B782-195027DB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Sesin yayılması için maddesel ortama ihtiyaç vardır. Yani boşlukta ses yayılmaz. Ses dalgalar halinde yayılır. </a:t>
            </a:r>
          </a:p>
          <a:p>
            <a:r>
              <a:rPr lang="tr-TR" dirty="0"/>
              <a:t>Sesin yayılma hızı sırasıyla katıdan sıvıya, sıvıdan gaza azalır. </a:t>
            </a:r>
          </a:p>
          <a:p>
            <a:r>
              <a:rPr lang="tr-TR" dirty="0"/>
              <a:t>Ses dalgaları katılarda yaklaşık olarak 5000 m/s hızla yayılır. Suda 1453 m/s hızla yol alır. Havada 340 m/s yol alır.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15F43-1839-0110-3AD9-5C071279B0A3}"/>
              </a:ext>
            </a:extLst>
          </p:cNvPr>
          <p:cNvSpPr txBox="1"/>
          <p:nvPr/>
        </p:nvSpPr>
        <p:spPr>
          <a:xfrm>
            <a:off x="861848" y="6176963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tr.wikipedia.org</a:t>
            </a:r>
            <a:r>
              <a:rPr lang="tr-TR" dirty="0"/>
              <a:t>/wiki/Ses</a:t>
            </a:r>
          </a:p>
        </p:txBody>
      </p:sp>
    </p:spTree>
    <p:extLst>
      <p:ext uri="{BB962C8B-B14F-4D97-AF65-F5344CB8AC3E}">
        <p14:creationId xmlns:p14="http://schemas.microsoft.com/office/powerpoint/2010/main" val="152272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8B21-E352-1D8E-2045-66576E6A2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914A-70C3-4CBE-DDF2-6BC24E7D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dB</a:t>
            </a:r>
          </a:p>
        </p:txBody>
      </p:sp>
      <p:pic>
        <p:nvPicPr>
          <p:cNvPr id="7" name="Content Placeholder 6" descr="Diagram of the inside of the ear&#10;&#10;AI-generated content may be incorrect.">
            <a:extLst>
              <a:ext uri="{FF2B5EF4-FFF2-40B4-BE49-F238E27FC236}">
                <a16:creationId xmlns:a16="http://schemas.microsoft.com/office/drawing/2014/main" id="{F727552B-AC7B-74FD-B848-7D825063D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41" t="5657" r="4395" b="4702"/>
          <a:stretch/>
        </p:blipFill>
        <p:spPr>
          <a:xfrm>
            <a:off x="628649" y="1690689"/>
            <a:ext cx="6168603" cy="438560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AB8F09-A121-91ED-7752-91C6854058D7}"/>
              </a:ext>
            </a:extLst>
          </p:cNvPr>
          <p:cNvSpPr txBox="1"/>
          <p:nvPr/>
        </p:nvSpPr>
        <p:spPr>
          <a:xfrm>
            <a:off x="861848" y="6176963"/>
            <a:ext cx="54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www.nidcd.nih.gov</a:t>
            </a:r>
            <a:r>
              <a:rPr lang="tr-TR" dirty="0"/>
              <a:t>/</a:t>
            </a:r>
            <a:r>
              <a:rPr lang="tr-TR" dirty="0" err="1"/>
              <a:t>health</a:t>
            </a:r>
            <a:r>
              <a:rPr lang="tr-TR" dirty="0"/>
              <a:t>/</a:t>
            </a:r>
            <a:r>
              <a:rPr lang="tr-TR" dirty="0" err="1"/>
              <a:t>otosclerosis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24399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C176C-FD12-12E8-2A9D-82549DEC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D2E6-C755-DE6E-3897-7CAD286B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563B3-20E0-BEBE-9320-AF1685CDF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Kulak mekanizması doğrusal olmaması sayesinde hem çok küçük hem de çok büyük basınç dalgalarına yanıt verebilir. </a:t>
                </a:r>
              </a:p>
              <a:p>
                <a:r>
                  <a:rPr lang="tr-TR" dirty="0"/>
                  <a:t>Pascal (</a:t>
                </a:r>
                <a:r>
                  <a:rPr lang="tr-TR" dirty="0" err="1"/>
                  <a:t>Pa</a:t>
                </a:r>
                <a:r>
                  <a:rPr lang="tr-TR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𝑘𝑔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tr-TR" dirty="0"/>
                  <a:t> = 0.00001 bar = </a:t>
                </a:r>
                <a:r>
                  <a:rPr lang="en-US" dirty="0"/>
                  <a:t>0.000145 psi</a:t>
                </a:r>
                <a:endParaRPr lang="tr-TR" dirty="0"/>
              </a:p>
              <a:p>
                <a:r>
                  <a:rPr lang="tr-TR" dirty="0"/>
                  <a:t>Kulaklarımız 20 </a:t>
                </a:r>
                <a:r>
                  <a:rPr lang="en-US" dirty="0"/>
                  <a:t>µPa (</a:t>
                </a:r>
                <a:r>
                  <a:rPr lang="en-US" dirty="0" err="1"/>
                  <a:t>Mikropascal</a:t>
                </a:r>
                <a:r>
                  <a:rPr lang="en-US" dirty="0"/>
                  <a:t>: 20e-6 Pa) </a:t>
                </a:r>
                <a:r>
                  <a:rPr lang="en-US" dirty="0" err="1"/>
                  <a:t>basıncındaki</a:t>
                </a:r>
                <a:r>
                  <a:rPr lang="en-US" dirty="0"/>
                  <a:t> </a:t>
                </a:r>
                <a:r>
                  <a:rPr lang="en-US" dirty="0" err="1"/>
                  <a:t>seslere</a:t>
                </a:r>
                <a:r>
                  <a:rPr lang="en-US" dirty="0"/>
                  <a:t> </a:t>
                </a:r>
                <a:r>
                  <a:rPr lang="en-US" dirty="0" err="1"/>
                  <a:t>duyarlıdır</a:t>
                </a:r>
                <a:r>
                  <a:rPr lang="en-US" dirty="0"/>
                  <a:t>. Kulak </a:t>
                </a:r>
                <a:r>
                  <a:rPr lang="en-US" dirty="0" err="1"/>
                  <a:t>acıtacak</a:t>
                </a:r>
                <a:r>
                  <a:rPr lang="en-US" dirty="0"/>
                  <a:t> </a:t>
                </a:r>
                <a:r>
                  <a:rPr lang="en-US" dirty="0" err="1"/>
                  <a:t>şiddetteki</a:t>
                </a:r>
                <a:r>
                  <a:rPr lang="en-US" dirty="0"/>
                  <a:t> </a:t>
                </a:r>
                <a:r>
                  <a:rPr lang="en-US" dirty="0" err="1"/>
                  <a:t>sesler</a:t>
                </a:r>
                <a:r>
                  <a:rPr lang="en-US" dirty="0"/>
                  <a:t> </a:t>
                </a:r>
                <a:r>
                  <a:rPr lang="en-US" dirty="0" err="1"/>
                  <a:t>bunun</a:t>
                </a:r>
                <a:r>
                  <a:rPr lang="en-US" dirty="0"/>
                  <a:t> 1 </a:t>
                </a:r>
                <a:r>
                  <a:rPr lang="en-US" dirty="0" err="1"/>
                  <a:t>trilyon</a:t>
                </a:r>
                <a:r>
                  <a:rPr lang="en-US" dirty="0"/>
                  <a:t> </a:t>
                </a:r>
                <a:r>
                  <a:rPr lang="en-US" dirty="0" err="1"/>
                  <a:t>katı</a:t>
                </a:r>
                <a:r>
                  <a:rPr lang="en-US" dirty="0"/>
                  <a:t> </a:t>
                </a:r>
                <a:r>
                  <a:rPr lang="en-US" dirty="0" err="1"/>
                  <a:t>basınca</a:t>
                </a:r>
                <a:r>
                  <a:rPr lang="en-US" dirty="0"/>
                  <a:t> </a:t>
                </a:r>
                <a:r>
                  <a:rPr lang="en-US" dirty="0" err="1"/>
                  <a:t>sahiptir</a:t>
                </a:r>
                <a:r>
                  <a:rPr lang="en-US" dirty="0"/>
                  <a:t> (20e6 Pa).</a:t>
                </a:r>
                <a:endParaRPr lang="tr-T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563B3-20E0-BEBE-9320-AF1685CDF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 r="-225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D46E6F-47D1-923C-B322-8ED6D55294AF}"/>
              </a:ext>
            </a:extLst>
          </p:cNvPr>
          <p:cNvSpPr txBox="1"/>
          <p:nvPr/>
        </p:nvSpPr>
        <p:spPr>
          <a:xfrm>
            <a:off x="861848" y="6176963"/>
            <a:ext cx="5402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tr.wikipedia.org</a:t>
            </a:r>
            <a:r>
              <a:rPr lang="tr-TR" dirty="0"/>
              <a:t>/wiki/Pascal_(birim)</a:t>
            </a:r>
          </a:p>
        </p:txBody>
      </p:sp>
    </p:spTree>
    <p:extLst>
      <p:ext uri="{BB962C8B-B14F-4D97-AF65-F5344CB8AC3E}">
        <p14:creationId xmlns:p14="http://schemas.microsoft.com/office/powerpoint/2010/main" val="28399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16FF5-E36F-33D7-50D7-A07A42653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A537-ACE0-C682-602E-F5016ED0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327E-06D2-8F17-A1C1-D55D92F9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2661"/>
          </a:xfrm>
        </p:spPr>
        <p:txBody>
          <a:bodyPr>
            <a:normAutofit fontScale="92500" lnSpcReduction="20000"/>
          </a:bodyPr>
          <a:lstStyle/>
          <a:p>
            <a:r>
              <a:rPr lang="tr-TR" sz="2400" dirty="0"/>
              <a:t>Kulak mekanizması doğrusal olmaması ve çok geniş basınç aralığındaki sesleri duyabilmesi Desibel (dB) biriminin ortaya çıkmasına sebep olmuştur.</a:t>
            </a:r>
          </a:p>
          <a:p>
            <a:r>
              <a:rPr lang="tr-TR" sz="2400" dirty="0"/>
              <a:t>20 </a:t>
            </a:r>
            <a:r>
              <a:rPr lang="en-US" sz="2400" dirty="0"/>
              <a:t>µPa</a:t>
            </a:r>
            <a:r>
              <a:rPr lang="tr-TR" sz="2400" dirty="0"/>
              <a:t> = 0 dB (işitme eşiği)</a:t>
            </a:r>
          </a:p>
          <a:p>
            <a:r>
              <a:rPr lang="tr-TR" sz="2400" dirty="0"/>
              <a:t>200 </a:t>
            </a:r>
            <a:r>
              <a:rPr lang="en-US" sz="2400" dirty="0"/>
              <a:t>µPa</a:t>
            </a:r>
            <a:r>
              <a:rPr lang="tr-TR" sz="2400" dirty="0"/>
              <a:t> = 10 dB (ses izolasyonlu oda)</a:t>
            </a:r>
          </a:p>
          <a:p>
            <a:r>
              <a:rPr lang="tr-TR" sz="2400" dirty="0"/>
              <a:t>2.000 </a:t>
            </a:r>
            <a:r>
              <a:rPr lang="en-US" sz="2400" dirty="0"/>
              <a:t>µPa</a:t>
            </a:r>
            <a:r>
              <a:rPr lang="tr-TR" sz="2400" dirty="0"/>
              <a:t> = 20 dB (kayıt stüdyosu)</a:t>
            </a:r>
          </a:p>
          <a:p>
            <a:r>
              <a:rPr lang="tr-TR" sz="2400" dirty="0"/>
              <a:t>20.000 </a:t>
            </a:r>
            <a:r>
              <a:rPr lang="en-US" sz="2400" dirty="0"/>
              <a:t>µPa</a:t>
            </a:r>
            <a:r>
              <a:rPr lang="tr-TR" sz="2400" dirty="0"/>
              <a:t> = 30 dB (sessiz derslik)</a:t>
            </a:r>
          </a:p>
          <a:p>
            <a:r>
              <a:rPr lang="tr-TR" sz="2400" dirty="0"/>
              <a:t>...</a:t>
            </a:r>
          </a:p>
          <a:p>
            <a:r>
              <a:rPr lang="tr-TR" sz="2400" dirty="0"/>
              <a:t>20e6 </a:t>
            </a:r>
            <a:r>
              <a:rPr lang="en-US" sz="2400" dirty="0"/>
              <a:t>µPa</a:t>
            </a:r>
            <a:r>
              <a:rPr lang="tr-TR" sz="2400" dirty="0"/>
              <a:t> = 60 dB (konuşma, ofis)</a:t>
            </a:r>
          </a:p>
          <a:p>
            <a:r>
              <a:rPr lang="tr-TR" sz="2400" dirty="0"/>
              <a:t>...</a:t>
            </a:r>
          </a:p>
          <a:p>
            <a:r>
              <a:rPr lang="tr-TR" sz="2400" dirty="0"/>
              <a:t>20e12 </a:t>
            </a:r>
            <a:r>
              <a:rPr lang="en-US" sz="2400" dirty="0"/>
              <a:t>µPa</a:t>
            </a:r>
            <a:r>
              <a:rPr lang="tr-TR" sz="2400" dirty="0"/>
              <a:t> = 120 dB (</a:t>
            </a:r>
            <a:r>
              <a:rPr lang="tr-TR" sz="2400" dirty="0" err="1"/>
              <a:t>rock</a:t>
            </a:r>
            <a:r>
              <a:rPr lang="tr-TR" sz="2400" dirty="0"/>
              <a:t> konseri, yaklaşık jet motoru)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EF347-B0A1-80B5-DD52-A527DC4ECCE4}"/>
              </a:ext>
            </a:extLst>
          </p:cNvPr>
          <p:cNvSpPr txBox="1"/>
          <p:nvPr/>
        </p:nvSpPr>
        <p:spPr>
          <a:xfrm>
            <a:off x="628650" y="5878286"/>
            <a:ext cx="7783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www.youtube.com</a:t>
            </a:r>
            <a:r>
              <a:rPr lang="tr-TR" dirty="0"/>
              <a:t>/</a:t>
            </a:r>
            <a:r>
              <a:rPr lang="tr-TR" dirty="0" err="1"/>
              <a:t>watch?v</a:t>
            </a:r>
            <a:r>
              <a:rPr lang="tr-TR" dirty="0"/>
              <a:t>=aiEI8KiuVT8</a:t>
            </a:r>
          </a:p>
          <a:p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www.britannica.com</a:t>
            </a:r>
            <a:r>
              <a:rPr lang="tr-TR" dirty="0"/>
              <a:t>/</a:t>
            </a:r>
            <a:r>
              <a:rPr lang="tr-TR" dirty="0" err="1"/>
              <a:t>science</a:t>
            </a:r>
            <a:r>
              <a:rPr lang="tr-TR" dirty="0"/>
              <a:t>/</a:t>
            </a:r>
            <a:r>
              <a:rPr lang="tr-TR" dirty="0" err="1"/>
              <a:t>sound-physics</a:t>
            </a:r>
            <a:r>
              <a:rPr lang="tr-TR" dirty="0"/>
              <a:t>/</a:t>
            </a:r>
            <a:r>
              <a:rPr lang="tr-TR" dirty="0" err="1"/>
              <a:t>The-decibel-scale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2292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368</Words>
  <Application>Microsoft Macintosh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Sayısal Ses İşleme</vt:lpstr>
      <vt:lpstr>Ses</vt:lpstr>
      <vt:lpstr>Ses</vt:lpstr>
      <vt:lpstr>dB</vt:lpstr>
      <vt:lpstr>dB</vt:lpstr>
      <vt:lpstr>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11</cp:revision>
  <dcterms:created xsi:type="dcterms:W3CDTF">2025-02-25T09:08:52Z</dcterms:created>
  <dcterms:modified xsi:type="dcterms:W3CDTF">2025-02-25T10:15:36Z</dcterms:modified>
</cp:coreProperties>
</file>