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  <a:p>
            <a:r>
              <a:rPr lang="tr-TR" dirty="0"/>
              <a:t>Kaynak: </a:t>
            </a:r>
            <a:r>
              <a:rPr lang="tr-TR" dirty="0">
                <a:hlinkClick r:id="rId3"/>
              </a:rPr>
              <a:t>https://www.w3schools.com/html/default.asp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Stil (</a:t>
            </a:r>
            <a:r>
              <a:rPr lang="tr-TR" sz="1800" dirty="0" err="1"/>
              <a:t>style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Kırmızı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800" dirty="0"/>
              <a:t>Alternatif (alt)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Uyuyan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sz="1800" dirty="0"/>
              <a:t>Dil (</a:t>
            </a:r>
            <a:r>
              <a:rPr lang="tr-TR" sz="1800" dirty="0" err="1"/>
              <a:t>lang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="tr"&gt;</a:t>
            </a:r>
          </a:p>
          <a:p>
            <a:pPr marL="0" indent="0">
              <a:buNone/>
            </a:pP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tr-TR" sz="1800" dirty="0"/>
              <a:t>Başlık (</a:t>
            </a:r>
            <a:r>
              <a:rPr lang="tr-TR" sz="1800" dirty="0" err="1"/>
              <a:t>title</a:t>
            </a:r>
            <a:r>
              <a:rPr lang="tr-TR" sz="1800" dirty="0"/>
              <a:t>) niteliği: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ipucudur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85089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Nitelikler küçük harflerle yazılmalıdır.</a:t>
            </a:r>
          </a:p>
          <a:p>
            <a:r>
              <a:rPr lang="tr-TR" sz="2400" dirty="0"/>
              <a:t>Niteliklerin değerleri tırnak işaretleri içinde yazılmalıdır        (</a:t>
            </a:r>
            <a:r>
              <a:rPr lang="tr-TR" sz="2400" b="1" dirty="0">
                <a:solidFill>
                  <a:srgbClr val="00B0F0"/>
                </a:solidFill>
              </a:rPr>
              <a:t>"</a:t>
            </a:r>
            <a:r>
              <a:rPr lang="tr-TR" sz="2400" dirty="0"/>
              <a:t> veya </a:t>
            </a:r>
            <a:r>
              <a:rPr lang="tr-TR" sz="2400" b="1" dirty="0">
                <a:solidFill>
                  <a:srgbClr val="00B0F0"/>
                </a:solidFill>
              </a:rPr>
              <a:t>'</a:t>
            </a:r>
            <a:r>
              <a:rPr lang="tr-TR" sz="2400" dirty="0"/>
              <a:t>).</a:t>
            </a:r>
          </a:p>
          <a:p>
            <a:r>
              <a:rPr lang="tr-TR" sz="2400" dirty="0"/>
              <a:t>Eğer değerler tırnak işareti barındırıyorsa tırnak işareti kullanımına dikkat edilmelidir.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Ali'nin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Ali'nin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quot;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uçan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&amp;quot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89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AA7B-2767-BDF9-23F9-3ABD0A01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5F57-99E8-43CB-D97A-36D7E0BA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Bilgisayarda boş bir klasör oluşturup VS </a:t>
            </a:r>
            <a:r>
              <a:rPr lang="tr-TR" dirty="0" err="1"/>
              <a:t>Code</a:t>
            </a:r>
            <a:r>
              <a:rPr lang="tr-TR" dirty="0"/>
              <a:t> ile oluşturduğumuz klasörü açıyoruz.</a:t>
            </a:r>
          </a:p>
          <a:p>
            <a:r>
              <a:rPr lang="tr-TR" dirty="0"/>
              <a:t>VS </a:t>
            </a:r>
            <a:r>
              <a:rPr lang="tr-TR" dirty="0" err="1"/>
              <a:t>Code'a</a:t>
            </a:r>
            <a:r>
              <a:rPr lang="tr-TR" dirty="0"/>
              <a:t>: </a:t>
            </a:r>
          </a:p>
          <a:p>
            <a:pPr lvl="1"/>
            <a:r>
              <a:rPr lang="tr-TR" dirty="0"/>
              <a:t>HTML </a:t>
            </a:r>
            <a:r>
              <a:rPr lang="tr-TR" dirty="0" err="1"/>
              <a:t>Css</a:t>
            </a:r>
            <a:r>
              <a:rPr lang="tr-TR" dirty="0"/>
              <a:t> </a:t>
            </a:r>
            <a:r>
              <a:rPr lang="tr-TR" dirty="0" err="1"/>
              <a:t>Support</a:t>
            </a:r>
            <a:endParaRPr lang="tr-TR" dirty="0"/>
          </a:p>
          <a:p>
            <a:pPr lvl="1"/>
            <a:r>
              <a:rPr lang="tr-TR" dirty="0"/>
              <a:t>Live Server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sz="2400" dirty="0"/>
              <a:t>eklentilerini kuruyoruz.</a:t>
            </a:r>
          </a:p>
          <a:p>
            <a:r>
              <a:rPr lang="tr-TR" dirty="0"/>
              <a:t>VS </a:t>
            </a:r>
            <a:r>
              <a:rPr lang="tr-TR" dirty="0" err="1"/>
              <a:t>Code</a:t>
            </a:r>
            <a:r>
              <a:rPr lang="tr-TR" dirty="0"/>
              <a:t> ile </a:t>
            </a:r>
            <a:r>
              <a:rPr lang="tr-TR" dirty="0" err="1"/>
              <a:t>index.html</a:t>
            </a:r>
            <a:r>
              <a:rPr lang="tr-TR" dirty="0"/>
              <a:t> sayfasını oluşturuyoruz.</a:t>
            </a:r>
          </a:p>
          <a:p>
            <a:r>
              <a:rPr lang="tr-TR" dirty="0"/>
              <a:t>Sayfayı düzenleyip tarayıcımızda görüntülüyoruz.</a:t>
            </a:r>
          </a:p>
        </p:txBody>
      </p:sp>
    </p:spTree>
    <p:extLst>
      <p:ext uri="{BB962C8B-B14F-4D97-AF65-F5344CB8AC3E}">
        <p14:creationId xmlns:p14="http://schemas.microsoft.com/office/powerpoint/2010/main" val="21045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 - </a:t>
            </a:r>
            <a:r>
              <a:rPr lang="tr-TR" dirty="0" err="1"/>
              <a:t>hiper</a:t>
            </a:r>
            <a:r>
              <a:rPr lang="tr-TR" dirty="0"/>
              <a:t> metin biçimlendirme dili) web sayfaları için standart biçimlendirme dilidir.</a:t>
            </a:r>
          </a:p>
          <a:p>
            <a:endParaRPr lang="tr-TR" dirty="0"/>
          </a:p>
          <a:p>
            <a:r>
              <a:rPr lang="tr-TR" dirty="0"/>
              <a:t>HTML ile kendi Web Sitenizi oluşturabilirsiniz.</a:t>
            </a:r>
          </a:p>
          <a:p>
            <a:endParaRPr lang="tr-TR" dirty="0"/>
          </a:p>
          <a:p>
            <a:r>
              <a:rPr lang="tr-TR" dirty="0"/>
              <a:t>Öğrenmesi kolay ve zevklidir.</a:t>
            </a:r>
          </a:p>
        </p:txBody>
      </p:sp>
    </p:spTree>
    <p:extLst>
      <p:ext uri="{BB962C8B-B14F-4D97-AF65-F5344CB8AC3E}">
        <p14:creationId xmlns:p14="http://schemas.microsoft.com/office/powerpoint/2010/main" val="24905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C039-4BBD-DA86-69CA-CAB23F6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760-A78E-24ED-355A-8E36ACC6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Sayfa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Görünür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içerik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paragraftır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456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ile web tarayıcısında yazı, resim, video, vb. elemanlarını ekleyebiliriz.</a:t>
            </a:r>
          </a:p>
          <a:p>
            <a:endParaRPr lang="tr-TR" dirty="0"/>
          </a:p>
          <a:p>
            <a:r>
              <a:rPr lang="tr-TR" dirty="0"/>
              <a:t>Bir web sitesini ziyaret ettiğinizde ekrana sağ tıklayıp "Sayfa kaynağını göster" seçeneğini seçtiğinizde görüntülediğiniz web sayfasının HTML kodlarını görebilirsiniz.</a:t>
            </a:r>
          </a:p>
          <a:p>
            <a:endParaRPr lang="tr-TR" dirty="0"/>
          </a:p>
          <a:p>
            <a:r>
              <a:rPr lang="tr-TR" dirty="0"/>
              <a:t>HTML elemanları etiketler (</a:t>
            </a:r>
            <a:r>
              <a:rPr lang="tr-TR" dirty="0" err="1"/>
              <a:t>Tag</a:t>
            </a:r>
            <a:r>
              <a:rPr lang="tr-TR" dirty="0"/>
              <a:t>) ile yönetilir. </a:t>
            </a:r>
          </a:p>
        </p:txBody>
      </p:sp>
    </p:spTree>
    <p:extLst>
      <p:ext uri="{BB962C8B-B14F-4D97-AF65-F5344CB8AC3E}">
        <p14:creationId xmlns:p14="http://schemas.microsoft.com/office/powerpoint/2010/main" val="56713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içerik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+mj-ea"/>
                <a:cs typeface="+mj-cs"/>
              </a:rPr>
              <a:t>veya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 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/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400" dirty="0" err="1">
                <a:latin typeface="+mj-lt"/>
                <a:ea typeface="+mj-ea"/>
                <a:cs typeface="+mj-cs"/>
              </a:rPr>
              <a:t>veya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84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yazısı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Birinci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İkinci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285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html, body, h1, p </a:t>
            </a:r>
            <a:r>
              <a:rPr lang="en-US" sz="2000" dirty="0" err="1">
                <a:latin typeface="+mj-lt"/>
                <a:ea typeface="+mj-ea"/>
                <a:cs typeface="+mj-cs"/>
              </a:rPr>
              <a:t>elemanların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açıklamaları</a:t>
            </a:r>
            <a:r>
              <a:rPr lang="en-US" sz="2000" dirty="0">
                <a:latin typeface="+mj-lt"/>
                <a:ea typeface="+mj-ea"/>
                <a:cs typeface="+mj-cs"/>
              </a:rPr>
              <a:t>...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daha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yazı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51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B3E2-5404-4318-5A88-5087B91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Elemanları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ACDA-EF6D-743F-6A7B-122C3C16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tr-TR" dirty="0" err="1"/>
              <a:t>Tag'ler</a:t>
            </a:r>
            <a:r>
              <a:rPr lang="tr-TR" dirty="0"/>
              <a:t> kapatılmalıdır: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&lt;p&gt;Yazı… &lt;/p&gt; (Doğru)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>
                <a:solidFill>
                  <a:srgbClr val="C00000"/>
                </a:solidFill>
              </a:rPr>
              <a:t>&lt;p&gt;Yazı… (Yanlış)</a:t>
            </a:r>
          </a:p>
          <a:p>
            <a:pPr marL="0" indent="0">
              <a:spcBef>
                <a:spcPct val="0"/>
              </a:spcBef>
              <a:buNone/>
            </a:pPr>
            <a:endParaRPr lang="tr-TR" dirty="0"/>
          </a:p>
          <a:p>
            <a:pPr>
              <a:spcBef>
                <a:spcPct val="0"/>
              </a:spcBef>
            </a:pPr>
            <a:r>
              <a:rPr lang="tr-TR" dirty="0"/>
              <a:t>Bazı </a:t>
            </a:r>
            <a:r>
              <a:rPr lang="tr-TR" dirty="0" err="1"/>
              <a:t>tagler</a:t>
            </a:r>
            <a:r>
              <a:rPr lang="tr-TR" dirty="0"/>
              <a:t> "boş" olabilir: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/>
              <a:t>&lt;p&gt;Yazılar yazılar </a:t>
            </a:r>
            <a:r>
              <a:rPr lang="tr-TR" dirty="0">
                <a:solidFill>
                  <a:srgbClr val="0070C0"/>
                </a:solidFill>
              </a:rPr>
              <a:t>&lt;</a:t>
            </a:r>
            <a:r>
              <a:rPr lang="tr-TR" dirty="0" err="1">
                <a:solidFill>
                  <a:srgbClr val="0070C0"/>
                </a:solidFill>
              </a:rPr>
              <a:t>br</a:t>
            </a:r>
            <a:r>
              <a:rPr lang="tr-TR" dirty="0">
                <a:solidFill>
                  <a:srgbClr val="0070C0"/>
                </a:solidFill>
              </a:rPr>
              <a:t>&gt;</a:t>
            </a:r>
            <a:r>
              <a:rPr lang="tr-TR" dirty="0"/>
              <a:t> alt satır yazıları&lt;/p&gt;</a:t>
            </a:r>
          </a:p>
          <a:p>
            <a:pPr marL="0" indent="0">
              <a:spcBef>
                <a:spcPct val="0"/>
              </a:spcBef>
              <a:buNone/>
            </a:pPr>
            <a:endParaRPr lang="tr-TR" dirty="0"/>
          </a:p>
          <a:p>
            <a:pPr>
              <a:spcBef>
                <a:spcPct val="0"/>
              </a:spcBef>
            </a:pPr>
            <a:r>
              <a:rPr lang="tr-TR" dirty="0"/>
              <a:t>HTML büyük/küçük harflere duyarlı (</a:t>
            </a:r>
            <a:r>
              <a:rPr lang="tr-TR" dirty="0" err="1"/>
              <a:t>case-sensitive</a:t>
            </a:r>
            <a:r>
              <a:rPr lang="tr-TR" dirty="0"/>
              <a:t>) değildir:</a:t>
            </a:r>
          </a:p>
          <a:p>
            <a:pPr marL="0" indent="0">
              <a:spcBef>
                <a:spcPct val="0"/>
              </a:spcBef>
              <a:buNone/>
            </a:pPr>
            <a:r>
              <a:rPr lang="tr-TR" dirty="0"/>
              <a:t>&lt;p&gt; ile &lt;P&gt; aynı anlama gelir.</a:t>
            </a:r>
          </a:p>
        </p:txBody>
      </p:sp>
    </p:spTree>
    <p:extLst>
      <p:ext uri="{BB962C8B-B14F-4D97-AF65-F5344CB8AC3E}">
        <p14:creationId xmlns:p14="http://schemas.microsoft.com/office/powerpoint/2010/main" val="230918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BC6-7CED-781D-F6B1-33E82C29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Nitelikleri (</a:t>
            </a:r>
            <a:r>
              <a:rPr lang="tr-TR" dirty="0" err="1"/>
              <a:t>Attributes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DE4C-95C8-0A2F-DD8D-4771CAAA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nitelikleri, HTML öğeleri hakkında ek bilgi sağlar.</a:t>
            </a:r>
          </a:p>
          <a:p>
            <a:r>
              <a:rPr lang="tr-TR" dirty="0"/>
              <a:t>Tüm HTML öğelerinin nitelikleri olabilir.</a:t>
            </a:r>
          </a:p>
          <a:p>
            <a:r>
              <a:rPr lang="tr-TR" dirty="0"/>
              <a:t>Nitelikler her zaman başlangıç etiketinde belirtilir</a:t>
            </a:r>
          </a:p>
          <a:p>
            <a:r>
              <a:rPr lang="tr-TR" dirty="0"/>
              <a:t>Nitelikler genellikle aşağıdaki gibi ad/değer çiftleri halinde gelir: ad="değer"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W3Schools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sitesi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kedi_resmi.jpg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="600"&gt;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5496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</TotalTime>
  <Words>619</Words>
  <Application>Microsoft Macintosh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Helvetica Neue</vt:lpstr>
      <vt:lpstr>Verdana</vt:lpstr>
      <vt:lpstr>Office Theme</vt:lpstr>
      <vt:lpstr>Web Tasarımı</vt:lpstr>
      <vt:lpstr>HTML</vt:lpstr>
      <vt:lpstr>HTML</vt:lpstr>
      <vt:lpstr>HTML Elemanları</vt:lpstr>
      <vt:lpstr>HTML Elemanları</vt:lpstr>
      <vt:lpstr>HTML Elemanları</vt:lpstr>
      <vt:lpstr>HTML Elemanları</vt:lpstr>
      <vt:lpstr>HTML Elemanları</vt:lpstr>
      <vt:lpstr>HTML Nitelikleri (Attributes)</vt:lpstr>
      <vt:lpstr>HTML Nitelikleri (Attributes)</vt:lpstr>
      <vt:lpstr>HTML Nitelikleri (Attributes)</vt:lpstr>
      <vt:lpstr>Uygulama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74</cp:revision>
  <dcterms:created xsi:type="dcterms:W3CDTF">2022-10-02T13:24:37Z</dcterms:created>
  <dcterms:modified xsi:type="dcterms:W3CDTF">2023-03-07T11:16:55Z</dcterms:modified>
</cp:coreProperties>
</file>