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w3schools.com/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/>
          </a:bodyPr>
          <a:lstStyle/>
          <a:p>
            <a:r>
              <a:rPr lang="en-US" sz="8800" b="0" i="0" dirty="0">
                <a:effectLst/>
                <a:latin typeface="Helvetica Neue" panose="02000503000000020004" pitchFamily="2" charset="0"/>
              </a:rPr>
              <a:t>Web </a:t>
            </a:r>
            <a:r>
              <a:rPr lang="en-US" sz="8800" b="0" i="0" dirty="0" err="1">
                <a:effectLst/>
                <a:latin typeface="Helvetica Neue" panose="02000503000000020004" pitchFamily="2" charset="0"/>
              </a:rPr>
              <a:t>Tasarımı</a:t>
            </a:r>
            <a:endParaRPr lang="tr-TR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51314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513B-180B-FCF3-E26B-B72E07BA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Dönem Boyunca…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3BE7-720F-DAE7-5C63-7B9DB5A3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 Vize (%30)</a:t>
            </a:r>
          </a:p>
          <a:p>
            <a:r>
              <a:rPr lang="tr-TR" dirty="0"/>
              <a:t>1 Final (%70)</a:t>
            </a:r>
          </a:p>
          <a:p>
            <a:r>
              <a:rPr lang="tr-TR" dirty="0"/>
              <a:t>Alıştırma soruları</a:t>
            </a:r>
          </a:p>
          <a:p>
            <a:r>
              <a:rPr lang="tr-TR" dirty="0" err="1"/>
              <a:t>Lab</a:t>
            </a:r>
            <a:r>
              <a:rPr lang="tr-TR" dirty="0"/>
              <a:t> </a:t>
            </a:r>
            <a:r>
              <a:rPr lang="tr-TR"/>
              <a:t>/ Uygulamalar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508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0641-F453-B4AA-8DDE-67CDC7A2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4F8F-AD1E-3174-3171-8CE134DCB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https://www.w3schools.com</a:t>
            </a:r>
            <a:endParaRPr lang="tr-TR" dirty="0"/>
          </a:p>
          <a:p>
            <a:r>
              <a:rPr lang="tr-TR" dirty="0"/>
              <a:t>Ders notları, sunumlar, </a:t>
            </a:r>
            <a:r>
              <a:rPr lang="tr-TR" dirty="0" err="1"/>
              <a:t>lab</a:t>
            </a:r>
            <a:r>
              <a:rPr lang="tr-TR" dirty="0"/>
              <a:t> çalışmaları…</a:t>
            </a:r>
          </a:p>
          <a:p>
            <a:r>
              <a:rPr lang="tr-TR" dirty="0"/>
              <a:t>Dersin </a:t>
            </a:r>
            <a:r>
              <a:rPr lang="tr-TR" dirty="0" err="1"/>
              <a:t>teams</a:t>
            </a:r>
            <a:r>
              <a:rPr lang="tr-TR" dirty="0"/>
              <a:t> hesabı (</a:t>
            </a:r>
            <a:r>
              <a:rPr lang="tr-TR" b="1" dirty="0"/>
              <a:t>haftada en az 2 kez kontrol edilmelidir</a:t>
            </a:r>
            <a:r>
              <a:rPr lang="tr-TR" dirty="0"/>
              <a:t>)</a:t>
            </a:r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github.com</a:t>
            </a:r>
            <a:r>
              <a:rPr lang="tr-TR" dirty="0"/>
              <a:t>/</a:t>
            </a:r>
            <a:r>
              <a:rPr lang="tr-TR" dirty="0" err="1"/>
              <a:t>ihpar</a:t>
            </a:r>
            <a:r>
              <a:rPr lang="tr-TR" dirty="0"/>
              <a:t>/web</a:t>
            </a:r>
          </a:p>
        </p:txBody>
      </p:sp>
    </p:spTree>
    <p:extLst>
      <p:ext uri="{BB962C8B-B14F-4D97-AF65-F5344CB8AC3E}">
        <p14:creationId xmlns:p14="http://schemas.microsoft.com/office/powerpoint/2010/main" val="90112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2D4A-F519-9A8A-AA88-2A32EBF1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7267-5512-BE81-26A4-0864810B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 sistemlerinin birbirleri ile haberleşebildiği elektronik ağ.</a:t>
            </a:r>
          </a:p>
          <a:p>
            <a:r>
              <a:rPr lang="tr-TR" dirty="0"/>
              <a:t>60'larda ABD savunma sisteminde, 70'lerde ABD Üniversitelerinde, 1993 yılında Türkiye'de.</a:t>
            </a:r>
          </a:p>
          <a:p>
            <a:r>
              <a:rPr lang="tr-TR" dirty="0"/>
              <a:t>Internet siteleri üzerinden yazı resim, video, ses, vb. içerikler paylaşılabilir.</a:t>
            </a:r>
          </a:p>
          <a:p>
            <a:r>
              <a:rPr lang="tr-TR" dirty="0"/>
              <a:t>Monitör, hoparlör, gözlük, vb. ile paylaşılan verilere erişilir ve klavye, fare, sesli komutlar, vb. ile siteler ile etkileşime girilebilir.</a:t>
            </a:r>
          </a:p>
        </p:txBody>
      </p:sp>
    </p:spTree>
    <p:extLst>
      <p:ext uri="{BB962C8B-B14F-4D97-AF65-F5344CB8AC3E}">
        <p14:creationId xmlns:p14="http://schemas.microsoft.com/office/powerpoint/2010/main" val="265095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B3AD-E137-6089-B904-C2F707D8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Sunucu - İstemci Modeli</a:t>
            </a:r>
          </a:p>
        </p:txBody>
      </p:sp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4F21838E-8772-CE8F-9EBC-BC1B26702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979" y="1690689"/>
            <a:ext cx="1566041" cy="1566041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C6C7C65B-AE63-BC50-3A9A-C7212B895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4509" y="4026938"/>
            <a:ext cx="1597573" cy="1597573"/>
          </a:xfrm>
          <a:prstGeom prst="rect">
            <a:avLst/>
          </a:prstGeom>
        </p:spPr>
      </p:pic>
      <p:pic>
        <p:nvPicPr>
          <p:cNvPr id="9" name="Graphic 8" descr="Smart Phone outline">
            <a:extLst>
              <a:ext uri="{FF2B5EF4-FFF2-40B4-BE49-F238E27FC236}">
                <a16:creationId xmlns:a16="http://schemas.microsoft.com/office/drawing/2014/main" id="{A995B153-9F1C-02CE-0B58-82A88C348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798" y="4710111"/>
            <a:ext cx="914400" cy="914400"/>
          </a:xfrm>
          <a:prstGeom prst="rect">
            <a:avLst/>
          </a:prstGeom>
        </p:spPr>
      </p:pic>
      <p:pic>
        <p:nvPicPr>
          <p:cNvPr id="11" name="Graphic 10" descr="Tablet outline">
            <a:extLst>
              <a:ext uri="{FF2B5EF4-FFF2-40B4-BE49-F238E27FC236}">
                <a16:creationId xmlns:a16="http://schemas.microsoft.com/office/drawing/2014/main" id="{8ED3C841-5785-1044-9D17-7E1F1693F9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7890" y="436852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0C43C8-52DB-81CB-1780-DA456F2C31E0}"/>
              </a:ext>
            </a:extLst>
          </p:cNvPr>
          <p:cNvSpPr txBox="1"/>
          <p:nvPr/>
        </p:nvSpPr>
        <p:spPr>
          <a:xfrm>
            <a:off x="3736737" y="3080791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Sunucu (Server)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7FAAA-3E8F-C993-AC15-DF53AE19B62E}"/>
              </a:ext>
            </a:extLst>
          </p:cNvPr>
          <p:cNvSpPr txBox="1"/>
          <p:nvPr/>
        </p:nvSpPr>
        <p:spPr>
          <a:xfrm>
            <a:off x="1823508" y="5391808"/>
            <a:ext cx="101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istemci 1</a:t>
            </a:r>
          </a:p>
          <a:p>
            <a:r>
              <a:rPr lang="tr-TR" dirty="0"/>
              <a:t>(</a:t>
            </a:r>
            <a:r>
              <a:rPr lang="tr-TR" dirty="0" err="1"/>
              <a:t>client</a:t>
            </a:r>
            <a:r>
              <a:rPr lang="tr-TR" dirty="0"/>
              <a:t> 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CEB67-D64C-7D46-D128-6155BAEC6117}"/>
              </a:ext>
            </a:extLst>
          </p:cNvPr>
          <p:cNvSpPr txBox="1"/>
          <p:nvPr/>
        </p:nvSpPr>
        <p:spPr>
          <a:xfrm>
            <a:off x="4062211" y="5714973"/>
            <a:ext cx="101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istemci 2</a:t>
            </a:r>
          </a:p>
          <a:p>
            <a:r>
              <a:rPr lang="tr-TR" dirty="0"/>
              <a:t>(</a:t>
            </a:r>
            <a:r>
              <a:rPr lang="tr-TR" dirty="0" err="1"/>
              <a:t>client</a:t>
            </a:r>
            <a:r>
              <a:rPr lang="tr-TR" dirty="0"/>
              <a:t>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353A89-7FB5-0EDF-F2BD-5E656320A234}"/>
              </a:ext>
            </a:extLst>
          </p:cNvPr>
          <p:cNvSpPr txBox="1"/>
          <p:nvPr/>
        </p:nvSpPr>
        <p:spPr>
          <a:xfrm>
            <a:off x="6190521" y="5391808"/>
            <a:ext cx="101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istemci 3</a:t>
            </a:r>
          </a:p>
          <a:p>
            <a:r>
              <a:rPr lang="tr-TR" dirty="0"/>
              <a:t>(</a:t>
            </a:r>
            <a:r>
              <a:rPr lang="tr-TR" dirty="0" err="1"/>
              <a:t>client</a:t>
            </a:r>
            <a:r>
              <a:rPr lang="tr-TR" dirty="0"/>
              <a:t> 3)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96E533-A2FB-E84A-82C0-EE64476359F8}"/>
              </a:ext>
            </a:extLst>
          </p:cNvPr>
          <p:cNvCxnSpPr/>
          <p:nvPr/>
        </p:nvCxnSpPr>
        <p:spPr>
          <a:xfrm flipV="1">
            <a:off x="2843082" y="3450123"/>
            <a:ext cx="1219129" cy="7540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1F72AB-8817-52B1-AC3F-902195744488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4571998" y="3450123"/>
            <a:ext cx="0" cy="12599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569D13-72AF-403E-03B1-F1D0D68FFBC6}"/>
              </a:ext>
            </a:extLst>
          </p:cNvPr>
          <p:cNvCxnSpPr>
            <a:cxnSpLocks/>
          </p:cNvCxnSpPr>
          <p:nvPr/>
        </p:nvCxnSpPr>
        <p:spPr>
          <a:xfrm flipH="1" flipV="1">
            <a:off x="5081785" y="3450123"/>
            <a:ext cx="1387329" cy="91840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00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B3AD-E137-6089-B904-C2F707D8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Sunucu - İstemci Modeli</a:t>
            </a:r>
          </a:p>
        </p:txBody>
      </p:sp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4F21838E-8772-CE8F-9EBC-BC1B26702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6358" y="1787385"/>
            <a:ext cx="1566041" cy="1566041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C6C7C65B-AE63-BC50-3A9A-C7212B895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722" y="1831427"/>
            <a:ext cx="1597573" cy="15975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0C43C8-52DB-81CB-1780-DA456F2C31E0}"/>
              </a:ext>
            </a:extLst>
          </p:cNvPr>
          <p:cNvSpPr txBox="1"/>
          <p:nvPr/>
        </p:nvSpPr>
        <p:spPr>
          <a:xfrm>
            <a:off x="6101877" y="3244334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Sunucu (Server)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7FAAA-3E8F-C993-AC15-DF53AE19B62E}"/>
              </a:ext>
            </a:extLst>
          </p:cNvPr>
          <p:cNvSpPr txBox="1"/>
          <p:nvPr/>
        </p:nvSpPr>
        <p:spPr>
          <a:xfrm>
            <a:off x="861814" y="3246572"/>
            <a:ext cx="101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istemci 1</a:t>
            </a:r>
          </a:p>
          <a:p>
            <a:r>
              <a:rPr lang="tr-TR" dirty="0"/>
              <a:t>(</a:t>
            </a:r>
            <a:r>
              <a:rPr lang="tr-TR" dirty="0" err="1"/>
              <a:t>client</a:t>
            </a:r>
            <a:r>
              <a:rPr lang="tr-TR" dirty="0"/>
              <a:t> 1)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047BBE-5392-9E06-6638-98006D2CDE16}"/>
              </a:ext>
            </a:extLst>
          </p:cNvPr>
          <p:cNvCxnSpPr/>
          <p:nvPr/>
        </p:nvCxnSpPr>
        <p:spPr>
          <a:xfrm>
            <a:off x="2606566" y="2249214"/>
            <a:ext cx="34953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CB87A9-8083-2113-358A-8C256A59BB3B}"/>
              </a:ext>
            </a:extLst>
          </p:cNvPr>
          <p:cNvCxnSpPr>
            <a:cxnSpLocks/>
          </p:cNvCxnSpPr>
          <p:nvPr/>
        </p:nvCxnSpPr>
        <p:spPr>
          <a:xfrm flipH="1">
            <a:off x="2606566" y="2888452"/>
            <a:ext cx="34211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1409EE-13E4-AC6D-ABCE-D54C133CEBDB}"/>
              </a:ext>
            </a:extLst>
          </p:cNvPr>
          <p:cNvSpPr txBox="1"/>
          <p:nvPr/>
        </p:nvSpPr>
        <p:spPr>
          <a:xfrm>
            <a:off x="3453306" y="1879882"/>
            <a:ext cx="15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istek (</a:t>
            </a:r>
            <a:r>
              <a:rPr lang="tr-TR" dirty="0" err="1"/>
              <a:t>request</a:t>
            </a:r>
            <a:r>
              <a:rPr lang="tr-TR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0E8D5-CE82-D472-9C6D-0AC5734681C4}"/>
              </a:ext>
            </a:extLst>
          </p:cNvPr>
          <p:cNvSpPr txBox="1"/>
          <p:nvPr/>
        </p:nvSpPr>
        <p:spPr>
          <a:xfrm>
            <a:off x="3453306" y="2921564"/>
            <a:ext cx="16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yanıt (</a:t>
            </a:r>
            <a:r>
              <a:rPr lang="tr-TR" dirty="0" err="1"/>
              <a:t>response</a:t>
            </a:r>
            <a:r>
              <a:rPr lang="tr-TR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0C44D2-9BD2-5BD7-2711-F37422A61ED2}"/>
              </a:ext>
            </a:extLst>
          </p:cNvPr>
          <p:cNvSpPr txBox="1"/>
          <p:nvPr/>
        </p:nvSpPr>
        <p:spPr>
          <a:xfrm>
            <a:off x="1082566" y="4992414"/>
            <a:ext cx="3834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istek: </a:t>
            </a:r>
            <a:r>
              <a:rPr lang="tr-TR" dirty="0" err="1"/>
              <a:t>ibu.edu.tr</a:t>
            </a:r>
            <a:r>
              <a:rPr lang="tr-TR" dirty="0"/>
              <a:t> ana sayfasını istiyorum</a:t>
            </a:r>
          </a:p>
          <a:p>
            <a:r>
              <a:rPr lang="tr-TR" dirty="0"/>
              <a:t>yanıt: &lt;!DOCTYPE html&gt; …</a:t>
            </a:r>
          </a:p>
        </p:txBody>
      </p:sp>
    </p:spTree>
    <p:extLst>
      <p:ext uri="{BB962C8B-B14F-4D97-AF65-F5344CB8AC3E}">
        <p14:creationId xmlns:p14="http://schemas.microsoft.com/office/powerpoint/2010/main" val="192301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017F-DDC2-5048-6A0E-5E3B3AB8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Grafiksel Kullanıcı Arayüzü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C211-FEE6-5DF3-63B1-92878A7D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Arayüz (</a:t>
            </a:r>
            <a:r>
              <a:rPr lang="tr-TR" dirty="0" err="1"/>
              <a:t>Graphical</a:t>
            </a:r>
            <a:r>
              <a:rPr lang="tr-TR" dirty="0"/>
              <a:t> User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/>
              <a:t>- GUI): </a:t>
            </a:r>
            <a:r>
              <a:rPr lang="tr-TR" dirty="0"/>
              <a:t>Web tarayıcısında gördüğümüz grafikler.</a:t>
            </a:r>
          </a:p>
          <a:p>
            <a:r>
              <a:rPr lang="tr-TR" dirty="0"/>
              <a:t>Yazılar, resimler, etkileşimli elemanlar (butonlar, yazı </a:t>
            </a:r>
            <a:r>
              <a:rPr lang="tr-TR" dirty="0" err="1"/>
              <a:t>inputları</a:t>
            </a:r>
            <a:r>
              <a:rPr lang="tr-TR" dirty="0"/>
              <a:t>, </a:t>
            </a:r>
            <a:r>
              <a:rPr lang="tr-TR" dirty="0" err="1"/>
              <a:t>checkbox</a:t>
            </a:r>
            <a:r>
              <a:rPr lang="tr-TR" dirty="0"/>
              <a:t>, </a:t>
            </a:r>
            <a:r>
              <a:rPr lang="tr-TR" dirty="0" err="1"/>
              <a:t>toggle</a:t>
            </a:r>
            <a:r>
              <a:rPr lang="tr-TR" dirty="0"/>
              <a:t> </a:t>
            </a:r>
            <a:r>
              <a:rPr lang="tr-TR" dirty="0" err="1"/>
              <a:t>switch</a:t>
            </a:r>
            <a:r>
              <a:rPr lang="tr-TR" dirty="0"/>
              <a:t>, vb.), video, ses çalarlar…</a:t>
            </a:r>
          </a:p>
          <a:p>
            <a:r>
              <a:rPr lang="tr-TR" dirty="0"/>
              <a:t>Grafiksel arayüz ile kullanıcılar kolaylıkla sunucu ile iletişim kurabilirler.</a:t>
            </a:r>
          </a:p>
          <a:p>
            <a:r>
              <a:rPr lang="tr-TR" dirty="0"/>
              <a:t>Arayüz tasarımcısı, arayüz geliştiricisi (</a:t>
            </a:r>
            <a:r>
              <a:rPr lang="tr-TR" dirty="0" err="1"/>
              <a:t>front-end</a:t>
            </a:r>
            <a:r>
              <a:rPr lang="tr-TR" dirty="0"/>
              <a:t> </a:t>
            </a:r>
            <a:r>
              <a:rPr lang="tr-TR" dirty="0" err="1"/>
              <a:t>developer</a:t>
            </a:r>
            <a:r>
              <a:rPr lang="tr-TR" dirty="0"/>
              <a:t>) gibi popüler meslek kolları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39153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017F-DDC2-5048-6A0E-5E3B3AB8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Grafiksel Kullanıcı Arayüzü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C211-FEE6-5DF3-63B1-92878A7D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Css</a:t>
            </a:r>
            <a:r>
              <a:rPr lang="tr-TR" dirty="0"/>
              <a:t>, HTML, JavaScript.</a:t>
            </a:r>
          </a:p>
          <a:p>
            <a:r>
              <a:rPr lang="tr-TR" dirty="0"/>
              <a:t>HTML: Sayfada bulunması gereken elemanları oluşturabildiğimiz dil.</a:t>
            </a:r>
          </a:p>
          <a:p>
            <a:r>
              <a:rPr lang="tr-TR" dirty="0" err="1"/>
              <a:t>Css</a:t>
            </a:r>
            <a:r>
              <a:rPr lang="tr-TR" dirty="0"/>
              <a:t>: Sayfadaki elemanların stillerini belirleyebildiğimiz dil.</a:t>
            </a:r>
          </a:p>
          <a:p>
            <a:r>
              <a:rPr lang="tr-TR" dirty="0"/>
              <a:t>JavaScript: Programlama dilidir. İşlevselliği sağlar.</a:t>
            </a:r>
          </a:p>
        </p:txBody>
      </p:sp>
    </p:spTree>
    <p:extLst>
      <p:ext uri="{BB962C8B-B14F-4D97-AF65-F5344CB8AC3E}">
        <p14:creationId xmlns:p14="http://schemas.microsoft.com/office/powerpoint/2010/main" val="211873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13D0-E993-4B23-AADB-E0490098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Dönem Boyunca…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EB31F-0AD0-595F-EB0D-6F707D80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ve </a:t>
            </a:r>
            <a:r>
              <a:rPr lang="tr-TR" dirty="0" err="1"/>
              <a:t>Css</a:t>
            </a:r>
            <a:r>
              <a:rPr lang="tr-TR" dirty="0"/>
              <a:t> ile web sayfası tasarlama.</a:t>
            </a:r>
          </a:p>
          <a:p>
            <a:r>
              <a:rPr lang="tr-TR" dirty="0"/>
              <a:t>JavaScript programlama yeteneği web arayüzü geliştiricisi için zorunludur. Ancak bilgisayar programlama temeli gerektirdiği için bu dersin ana konularından değildir.</a:t>
            </a:r>
          </a:p>
          <a:p>
            <a:r>
              <a:rPr lang="tr-TR" dirty="0">
                <a:hlinkClick r:id="rId2"/>
              </a:rPr>
              <a:t>https://www.w3schools.com/html</a:t>
            </a:r>
            <a:endParaRPr lang="tr-TR" dirty="0"/>
          </a:p>
          <a:p>
            <a:r>
              <a:rPr lang="tr-TR" dirty="0">
                <a:hlinkClick r:id="rId3"/>
              </a:rPr>
              <a:t>https://code.visualstudio.com</a:t>
            </a:r>
            <a:endParaRPr lang="tr-TR" dirty="0"/>
          </a:p>
          <a:p>
            <a:r>
              <a:rPr lang="tr-TR" dirty="0"/>
              <a:t>Windows makineler için "dosya uzantılarını görünür hale getiriniz." </a:t>
            </a:r>
          </a:p>
        </p:txBody>
      </p:sp>
    </p:spTree>
    <p:extLst>
      <p:ext uri="{BB962C8B-B14F-4D97-AF65-F5344CB8AC3E}">
        <p14:creationId xmlns:p14="http://schemas.microsoft.com/office/powerpoint/2010/main" val="271581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</TotalTime>
  <Words>364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Web Tasarımı</vt:lpstr>
      <vt:lpstr>Dönem Boyunca…</vt:lpstr>
      <vt:lpstr>Kaynaklar</vt:lpstr>
      <vt:lpstr>İnternet</vt:lpstr>
      <vt:lpstr>Sunucu - İstemci Modeli</vt:lpstr>
      <vt:lpstr>Sunucu - İstemci Modeli</vt:lpstr>
      <vt:lpstr>Grafiksel Kullanıcı Arayüzü</vt:lpstr>
      <vt:lpstr>Grafiksel Kullanıcı Arayüzü</vt:lpstr>
      <vt:lpstr>Dönem Boyunca…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46</cp:revision>
  <dcterms:created xsi:type="dcterms:W3CDTF">2022-10-02T13:24:37Z</dcterms:created>
  <dcterms:modified xsi:type="dcterms:W3CDTF">2023-03-03T17:44:31Z</dcterms:modified>
</cp:coreProperties>
</file>