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1"/>
    <p:restoredTop sz="94640"/>
  </p:normalViewPr>
  <p:slideViewPr>
    <p:cSldViewPr snapToGrid="0">
      <p:cViewPr varScale="1">
        <p:scale>
          <a:sx n="168" d="100"/>
          <a:sy n="168" d="100"/>
        </p:scale>
        <p:origin x="200" y="2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13.03.2023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picker.asp" TargetMode="External"/><Relationship Id="rId2" Type="http://schemas.openxmlformats.org/officeDocument/2006/relationships/hyperlink" Target="https://www.w3.org/wiki/CSS/Properties/color/keywor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3238"/>
            <a:ext cx="7772400" cy="1655762"/>
          </a:xfrm>
        </p:spPr>
        <p:txBody>
          <a:bodyPr>
            <a:normAutofit/>
          </a:bodyPr>
          <a:lstStyle/>
          <a:p>
            <a:r>
              <a:rPr lang="en-US" sz="8800" b="0" i="0" dirty="0">
                <a:effectLst/>
                <a:latin typeface="Helvetica Neue" panose="02000503000000020004" pitchFamily="2" charset="0"/>
              </a:rPr>
              <a:t>Web </a:t>
            </a:r>
            <a:r>
              <a:rPr lang="en-US" sz="8800" b="0" i="0" dirty="0" err="1">
                <a:effectLst/>
                <a:latin typeface="Helvetica Neue" panose="02000503000000020004" pitchFamily="2" charset="0"/>
              </a:rPr>
              <a:t>Tasarımı</a:t>
            </a:r>
            <a:endParaRPr lang="tr-TR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51314"/>
            <a:ext cx="6858000" cy="1655762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  <a:p>
            <a:r>
              <a:rPr lang="tr-TR" dirty="0"/>
              <a:t>Kaynak: </a:t>
            </a:r>
            <a:r>
              <a:rPr lang="tr-TR" dirty="0">
                <a:hlinkClick r:id="rId3"/>
              </a:rPr>
              <a:t>https://www.w3schools.com/css/default.asp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93A5-EA1F-8276-A170-A4DD3162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Metin Hizalama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529C-0FF0-7E4E-2BEB-B475EF7F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25563"/>
          </a:xfrm>
        </p:spPr>
        <p:txBody>
          <a:bodyPr>
            <a:normAutofit/>
          </a:bodyPr>
          <a:lstStyle/>
          <a:p>
            <a:r>
              <a:rPr lang="tr-T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text-align</a:t>
            </a:r>
            <a:r>
              <a:rPr lang="tr-TR" sz="2000" dirty="0"/>
              <a:t> özelliği, bir metnin yatay hizalamasını ayarlamak için kullanılır.</a:t>
            </a:r>
          </a:p>
          <a:p>
            <a:r>
              <a:rPr lang="tr-TR" sz="2000" dirty="0"/>
              <a:t>Bir metin sola veya sağa hizalanabilir, ortalanabilir veya iki yana yaslanabilir.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2AB50-1FBA-2E79-1942-C2776BC7DF78}"/>
              </a:ext>
            </a:extLst>
          </p:cNvPr>
          <p:cNvSpPr txBox="1"/>
          <p:nvPr/>
        </p:nvSpPr>
        <p:spPr>
          <a:xfrm>
            <a:off x="876300" y="3286124"/>
            <a:ext cx="237116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left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h3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right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justify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18763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93A5-EA1F-8276-A170-A4DD3162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Renkler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529C-0FF0-7E4E-2BEB-B475EF7F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255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tr-TR" sz="1600" dirty="0"/>
              <a:t>CSS ile renklendirme yapmak için ön tanımlı renk isimleri kullanılabilir: </a:t>
            </a:r>
            <a:r>
              <a:rPr lang="tr-TR" sz="1600" dirty="0">
                <a:hlinkClick r:id="rId2"/>
              </a:rPr>
              <a:t>https://www.w3.org/wiki/CSS/Properties/color/keywords</a:t>
            </a:r>
            <a:endParaRPr lang="tr-TR" sz="1600" dirty="0"/>
          </a:p>
          <a:p>
            <a:pPr>
              <a:lnSpc>
                <a:spcPct val="120000"/>
              </a:lnSpc>
            </a:pPr>
            <a:r>
              <a:rPr lang="tr-TR" sz="1600" dirty="0"/>
              <a:t>Renkler, RGB değerleri, HEX değerleri, HSL değerleri, RGBA değerleri ve HSLA değerleri kullanılarak da belirtilebilir: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2AB50-1FBA-2E79-1942-C2776BC7DF78}"/>
              </a:ext>
            </a:extLst>
          </p:cNvPr>
          <p:cNvSpPr txBox="1"/>
          <p:nvPr/>
        </p:nvSpPr>
        <p:spPr>
          <a:xfrm>
            <a:off x="777240" y="3447226"/>
            <a:ext cx="53527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="color: </a:t>
            </a:r>
            <a:r>
              <a:rPr lang="en-US" sz="14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(255, 99, 71);"&gt;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="color: #ff6347;"&gt;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="color: </a:t>
            </a:r>
            <a:r>
              <a:rPr lang="en-US" sz="14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hsl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(9, 100%, 64%);"&gt;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="color: </a:t>
            </a:r>
            <a:r>
              <a:rPr lang="en-US" sz="14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(255, 99, 71, 0.5);"&gt;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="color: </a:t>
            </a:r>
            <a:r>
              <a:rPr lang="en-US" sz="14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hsla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(9, 100%, 64%, 0.5);"&gt;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5CDD5-AED2-E631-50C9-DDA6C10BD292}"/>
              </a:ext>
            </a:extLst>
          </p:cNvPr>
          <p:cNvSpPr txBox="1"/>
          <p:nvPr/>
        </p:nvSpPr>
        <p:spPr>
          <a:xfrm>
            <a:off x="628650" y="5128259"/>
            <a:ext cx="549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3"/>
              </a:rPr>
              <a:t>https://www.w3schools.com/colors/colors_picker.asp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66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96D3-ED89-3173-9AE8-C9413153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9057-1197-5395-06A2-EF3DB736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CSS (</a:t>
            </a:r>
            <a:r>
              <a:rPr lang="tr-TR" dirty="0" err="1"/>
              <a:t>Cascading</a:t>
            </a:r>
            <a:r>
              <a:rPr lang="tr-TR" dirty="0"/>
              <a:t> Style </a:t>
            </a:r>
            <a:r>
              <a:rPr lang="tr-TR" dirty="0" err="1"/>
              <a:t>Sheets</a:t>
            </a:r>
            <a:r>
              <a:rPr lang="tr-TR" dirty="0"/>
              <a:t>), bir HTML belgesine stil vermek için kullandığımız dildir.</a:t>
            </a:r>
          </a:p>
          <a:p>
            <a:endParaRPr lang="tr-TR" dirty="0"/>
          </a:p>
          <a:p>
            <a:r>
              <a:rPr lang="tr-TR" dirty="0"/>
              <a:t>CSS, HTML öğelerinin nasıl görüntülenmesi gerektiğini açıklar.</a:t>
            </a:r>
          </a:p>
          <a:p>
            <a:endParaRPr lang="tr-TR" dirty="0"/>
          </a:p>
          <a:p>
            <a:r>
              <a:rPr lang="tr-TR" dirty="0"/>
              <a:t>CSS çok fazla iş tasarrufu sağlar. Aynı anda birden fazla web sayfasının düzenini kontrol edebilir.</a:t>
            </a:r>
          </a:p>
        </p:txBody>
      </p:sp>
    </p:spTree>
    <p:extLst>
      <p:ext uri="{BB962C8B-B14F-4D97-AF65-F5344CB8AC3E}">
        <p14:creationId xmlns:p14="http://schemas.microsoft.com/office/powerpoint/2010/main" val="249053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96D3-ED89-3173-9AE8-C9413153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Sentaksı (</a:t>
            </a:r>
            <a:r>
              <a:rPr lang="tr-TR" dirty="0" err="1"/>
              <a:t>Syntax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9057-1197-5395-06A2-EF3DB736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Bir CSS kuralı, bir seçici ve bir bildirim bloğundan oluşur.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</a:rPr>
              <a:t>   h1</a:t>
            </a:r>
            <a:r>
              <a:rPr lang="tr-TR" dirty="0"/>
              <a:t> {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tr-TR" dirty="0"/>
              <a:t> </a:t>
            </a:r>
            <a:r>
              <a:rPr lang="tr-TR" dirty="0" err="1">
                <a:solidFill>
                  <a:schemeClr val="accent2"/>
                </a:solidFill>
              </a:rPr>
              <a:t>red</a:t>
            </a:r>
            <a:r>
              <a:rPr lang="tr-TR" dirty="0"/>
              <a:t>; 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</a:rPr>
              <a:t>font-size:</a:t>
            </a:r>
            <a:r>
              <a:rPr lang="tr-TR" dirty="0"/>
              <a:t> </a:t>
            </a:r>
            <a:r>
              <a:rPr lang="tr-TR" dirty="0">
                <a:solidFill>
                  <a:schemeClr val="accent2"/>
                </a:solidFill>
              </a:rPr>
              <a:t>14pt</a:t>
            </a:r>
            <a:r>
              <a:rPr lang="tr-TR" dirty="0"/>
              <a:t>; }</a:t>
            </a:r>
          </a:p>
          <a:p>
            <a:r>
              <a:rPr lang="tr-TR" dirty="0"/>
              <a:t>Seçici, stil vermek istediğiniz HTML öğesine işaret eder.</a:t>
            </a:r>
          </a:p>
          <a:p>
            <a:r>
              <a:rPr lang="tr-TR" dirty="0"/>
              <a:t>Bildirim bloğu, noktalı virgülle ayrılmış bir veya daha fazla bildirim içerir.</a:t>
            </a:r>
          </a:p>
          <a:p>
            <a:r>
              <a:rPr lang="tr-TR" dirty="0"/>
              <a:t>Her bildirim, iki nokta üst üste ile ayrılmış bir CSS özellik adı ve bir değer içerir.</a:t>
            </a:r>
          </a:p>
          <a:p>
            <a:r>
              <a:rPr lang="tr-TR" dirty="0"/>
              <a:t>Birden çok CSS bildirimi noktalı virgülle ayrılır ve bildirim blokları kıvırcık parantezlerle çevrilidir (</a:t>
            </a:r>
            <a:r>
              <a:rPr lang="tr-TR" dirty="0" err="1"/>
              <a:t>curly</a:t>
            </a:r>
            <a:r>
              <a:rPr lang="tr-TR" dirty="0"/>
              <a:t> </a:t>
            </a:r>
            <a:r>
              <a:rPr lang="tr-TR" dirty="0" err="1"/>
              <a:t>braces</a:t>
            </a:r>
            <a:r>
              <a:rPr lang="tr-T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5682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96D3-ED89-3173-9AE8-C9413153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Seçicileri (</a:t>
            </a:r>
            <a:r>
              <a:rPr lang="tr-TR" dirty="0" err="1"/>
              <a:t>Selectors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9057-1197-5395-06A2-EF3DB736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Bir CSS seçici, stil vermek istediğiniz HTML öğelerini seçer.</a:t>
            </a:r>
          </a:p>
          <a:p>
            <a:r>
              <a:rPr lang="tr-TR" dirty="0"/>
              <a:t>Evrensel seçici (*), sayfadaki tüm HTML öğelerini seçer.</a:t>
            </a:r>
          </a:p>
          <a:p>
            <a:r>
              <a:rPr lang="tr-TR" dirty="0"/>
              <a:t>Aşağıdaki CSS kuralı, sayfadaki tüm HTML elemanlarını etkileyecektir:</a:t>
            </a:r>
          </a:p>
          <a:p>
            <a:endParaRPr lang="tr-TR" dirty="0"/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323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96D3-ED89-3173-9AE8-C9413153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Seçicileri (</a:t>
            </a:r>
            <a:r>
              <a:rPr lang="tr-TR" dirty="0" err="1"/>
              <a:t>Selectors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9057-1197-5395-06A2-EF3DB736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Öğe seçici, öğe adına göre HTML öğelerini seçer.</a:t>
            </a:r>
          </a:p>
          <a:p>
            <a:r>
              <a:rPr lang="tr-TR" dirty="0"/>
              <a:t>Burada, sayfadaki tüm &lt;p&gt; öğeleri kırmızı metin rengiyle ortaya hizalanacaktır:</a:t>
            </a:r>
          </a:p>
          <a:p>
            <a:endParaRPr lang="tr-TR" dirty="0"/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33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96D3-ED89-3173-9AE8-C9413153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Seçicileri (</a:t>
            </a:r>
            <a:r>
              <a:rPr lang="tr-TR" dirty="0" err="1"/>
              <a:t>Selectors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9057-1197-5395-06A2-EF3DB736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31875"/>
          </a:xfrm>
        </p:spPr>
        <p:txBody>
          <a:bodyPr>
            <a:normAutofit/>
          </a:bodyPr>
          <a:lstStyle/>
          <a:p>
            <a:r>
              <a:rPr lang="tr-TR" dirty="0"/>
              <a:t>Gruplandırma seçici, aynı stil tanımlarına sahip tüm HTML öğelerini seçer.</a:t>
            </a:r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DE9EB-A4A1-3439-778D-ACFE19B4AF93}"/>
              </a:ext>
            </a:extLst>
          </p:cNvPr>
          <p:cNvSpPr txBox="1"/>
          <p:nvPr/>
        </p:nvSpPr>
        <p:spPr>
          <a:xfrm>
            <a:off x="861060" y="2852102"/>
            <a:ext cx="254108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30A6D-EE79-757F-5BE1-1BC505955B7B}"/>
              </a:ext>
            </a:extLst>
          </p:cNvPr>
          <p:cNvSpPr txBox="1"/>
          <p:nvPr/>
        </p:nvSpPr>
        <p:spPr>
          <a:xfrm>
            <a:off x="5741862" y="2852102"/>
            <a:ext cx="25410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h1, h2, p 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44930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18EA-A722-E8E4-B34A-B11A6409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CSS'i</a:t>
            </a:r>
            <a:r>
              <a:rPr lang="tr-TR" dirty="0"/>
              <a:t> Sayfaya Ekleme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7409-9E1E-3EFF-5F7C-40ECF888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489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sz="2000" b="1" dirty="0"/>
              <a:t>Dış stiller</a:t>
            </a:r>
            <a:r>
              <a:rPr lang="tr-TR" sz="2000" dirty="0"/>
              <a:t>, bir HTML sayfasının </a:t>
            </a:r>
            <a:r>
              <a:rPr lang="tr-TR" sz="1600" dirty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tr-TR" sz="1600" dirty="0" err="1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tr-TR" sz="1600" dirty="0">
                <a:solidFill>
                  <a:srgbClr val="A52A2A"/>
                </a:solidFill>
                <a:latin typeface="Consolas" panose="020B0609020204030204" pitchFamily="49" charset="0"/>
              </a:rPr>
              <a:t>&gt;</a:t>
            </a:r>
            <a:r>
              <a:rPr lang="tr-TR" sz="2000" dirty="0"/>
              <a:t> bölümündeki </a:t>
            </a:r>
            <a:r>
              <a:rPr lang="tr-TR" sz="1600" dirty="0">
                <a:solidFill>
                  <a:srgbClr val="A52A2A"/>
                </a:solidFill>
                <a:latin typeface="Consolas" panose="020B0609020204030204" pitchFamily="49" charset="0"/>
              </a:rPr>
              <a:t>&lt;link&gt; </a:t>
            </a:r>
            <a:r>
              <a:rPr lang="tr-TR" sz="2000" dirty="0"/>
              <a:t>öğesinde tanımlanır: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B0D79-6866-47C6-08CF-8E656CD0F2ED}"/>
              </a:ext>
            </a:extLst>
          </p:cNvPr>
          <p:cNvSpPr txBox="1"/>
          <p:nvPr/>
        </p:nvSpPr>
        <p:spPr>
          <a:xfrm>
            <a:off x="811530" y="2809556"/>
            <a:ext cx="459933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stiller.css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Sayfa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başlığı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paragraf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yazı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sz="1400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4B3D0-E4AE-1CE0-3D1A-79266811BFD0}"/>
              </a:ext>
            </a:extLst>
          </p:cNvPr>
          <p:cNvSpPr txBox="1"/>
          <p:nvPr/>
        </p:nvSpPr>
        <p:spPr>
          <a:xfrm>
            <a:off x="5753100" y="2809556"/>
            <a:ext cx="316625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u="none" strike="noStrike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navy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margin-left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20px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93219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18EA-A722-E8E4-B34A-B11A6409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CSS'i</a:t>
            </a:r>
            <a:r>
              <a:rPr lang="tr-TR" dirty="0"/>
              <a:t> Sayfaya Ekleme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7409-9E1E-3EFF-5F7C-40ECF888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489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000" b="1" dirty="0"/>
              <a:t>Dahili stiller, </a:t>
            </a:r>
            <a:r>
              <a:rPr lang="tr-TR" sz="2000" dirty="0"/>
              <a:t>bir HTML sayfasının </a:t>
            </a:r>
            <a:r>
              <a:rPr lang="tr-TR" sz="1400" dirty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tr-TR" sz="1400" dirty="0">
                <a:solidFill>
                  <a:srgbClr val="A52A2A"/>
                </a:solidFill>
                <a:latin typeface="Consolas" panose="020B0609020204030204" pitchFamily="49" charset="0"/>
              </a:rPr>
              <a:t>&gt;</a:t>
            </a:r>
            <a:r>
              <a:rPr lang="tr-TR" sz="2000" dirty="0"/>
              <a:t> bölümündeki </a:t>
            </a:r>
            <a:r>
              <a:rPr lang="tr-TR" sz="1400" dirty="0">
                <a:solidFill>
                  <a:srgbClr val="A52A2A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tr-TR" sz="1400" dirty="0">
                <a:solidFill>
                  <a:srgbClr val="A52A2A"/>
                </a:solidFill>
                <a:latin typeface="Consolas" panose="020B0609020204030204" pitchFamily="49" charset="0"/>
              </a:rPr>
              <a:t>&gt;</a:t>
            </a:r>
            <a:r>
              <a:rPr lang="tr-TR" sz="2000" dirty="0"/>
              <a:t> öğesinde tanımlanır: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B0D79-6866-47C6-08CF-8E656CD0F2ED}"/>
              </a:ext>
            </a:extLst>
          </p:cNvPr>
          <p:cNvSpPr txBox="1"/>
          <p:nvPr/>
        </p:nvSpPr>
        <p:spPr>
          <a:xfrm>
            <a:off x="2198370" y="2190234"/>
            <a:ext cx="33947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body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h1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 color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maroon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 margin-left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40px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Başlık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Yazı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7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18EA-A722-E8E4-B34A-B11A6409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CSS'i</a:t>
            </a:r>
            <a:r>
              <a:rPr lang="tr-TR" dirty="0"/>
              <a:t> Sayfaya Ekleme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7409-9E1E-3EFF-5F7C-40ECF888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489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2000" b="1" dirty="0"/>
              <a:t>Satır içi stiller, </a:t>
            </a:r>
            <a:r>
              <a:rPr lang="tr-TR" sz="2000" dirty="0"/>
              <a:t>ilgili öğenin "</a:t>
            </a:r>
            <a:r>
              <a:rPr lang="tr-TR" sz="2000" dirty="0" err="1"/>
              <a:t>style</a:t>
            </a:r>
            <a:r>
              <a:rPr lang="tr-TR" sz="2000" dirty="0"/>
              <a:t>" özelliğinde tanımlanır: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B0D79-6866-47C6-08CF-8E656CD0F2ED}"/>
              </a:ext>
            </a:extLst>
          </p:cNvPr>
          <p:cNvSpPr txBox="1"/>
          <p:nvPr/>
        </p:nvSpPr>
        <p:spPr>
          <a:xfrm>
            <a:off x="628650" y="2319774"/>
            <a:ext cx="788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sz="1600" dirty="0"/>
            </a:b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sz="1600" dirty="0"/>
            </a:b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 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="color: blue; text-align: center;"&gt;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Başlık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="color: red;"&gt;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Yazı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dirty="0"/>
            </a:b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6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76544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</TotalTime>
  <Words>880</Words>
  <Application>Microsoft Macintosh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Helvetica Neue</vt:lpstr>
      <vt:lpstr>Office Theme</vt:lpstr>
      <vt:lpstr>Web Tasarımı</vt:lpstr>
      <vt:lpstr>CSS</vt:lpstr>
      <vt:lpstr>CSS Sentaksı (Syntax)</vt:lpstr>
      <vt:lpstr>CSS Seçicileri (Selectors)</vt:lpstr>
      <vt:lpstr>CSS Seçicileri (Selectors)</vt:lpstr>
      <vt:lpstr>CSS Seçicileri (Selectors)</vt:lpstr>
      <vt:lpstr>CSS'i Sayfaya Ekleme</vt:lpstr>
      <vt:lpstr>CSS'i Sayfaya Ekleme</vt:lpstr>
      <vt:lpstr>CSS'i Sayfaya Ekleme</vt:lpstr>
      <vt:lpstr>CSS Metin Hizalama</vt:lpstr>
      <vt:lpstr>CSS Renkler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84</cp:revision>
  <dcterms:created xsi:type="dcterms:W3CDTF">2022-10-02T13:24:37Z</dcterms:created>
  <dcterms:modified xsi:type="dcterms:W3CDTF">2023-03-13T08:12:10Z</dcterms:modified>
</cp:coreProperties>
</file>