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D0419-FDEA-D9A0-6B33-ABBBFD085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062162"/>
            <a:ext cx="8791575" cy="2387600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b="1" dirty="0"/>
              <a:t>Métodos de Busca em Inteligência Artificial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3FEEFF-78A1-BC30-9D36-E7B044F6AD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Modelagem e Solução do Problema do Labirinto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990F3F8-4D98-B490-9FA8-E459F9CA68DD}"/>
              </a:ext>
            </a:extLst>
          </p:cNvPr>
          <p:cNvSpPr/>
          <p:nvPr/>
        </p:nvSpPr>
        <p:spPr>
          <a:xfrm>
            <a:off x="1698376" y="4334470"/>
            <a:ext cx="72362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Anderson Schieck Lopes</a:t>
            </a:r>
          </a:p>
        </p:txBody>
      </p:sp>
    </p:spTree>
    <p:extLst>
      <p:ext uri="{BB962C8B-B14F-4D97-AF65-F5344CB8AC3E}">
        <p14:creationId xmlns:p14="http://schemas.microsoft.com/office/powerpoint/2010/main" val="2174651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1CFC9-C013-8C09-126C-F7AB8827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C67DFF-8E68-D731-B537-BD0B59AA7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670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28F5E-155C-B2F7-13F5-725895FB6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O que são Métodos de Busca?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53265B-FC75-9752-DE09-0CC4B88D3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Definição: </a:t>
            </a:r>
            <a:r>
              <a:rPr lang="pt-BR" dirty="0"/>
              <a:t>Algoritmos que exploram um espaço de estados para encontrar uma solução ou caminho de um estado inicial até um objetivo.</a:t>
            </a:r>
          </a:p>
          <a:p>
            <a:r>
              <a:rPr lang="pt-BR" b="1" dirty="0"/>
              <a:t>Exemplos: </a:t>
            </a:r>
            <a:r>
              <a:rPr lang="pt-BR" dirty="0"/>
              <a:t>Busca em Largura (BFS), Busca em Profundidade (DFS), A*.</a:t>
            </a:r>
          </a:p>
          <a:p>
            <a:r>
              <a:rPr lang="pt-BR" b="1" dirty="0"/>
              <a:t>Base em IA: </a:t>
            </a:r>
            <a:r>
              <a:rPr lang="pt-BR" dirty="0"/>
              <a:t>Fundamentais para resolver problemas de planejamento e navegação.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6244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C8A749-4A15-1C27-FD1C-AC4FABC05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Para que servem os Métodos de Busca?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638876-B78C-660C-9B8E-9F132FAEA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Objetivo</a:t>
            </a:r>
            <a:r>
              <a:rPr lang="pt-BR" dirty="0"/>
              <a:t>: Encontrar soluções eficientes para problemas complexos.</a:t>
            </a:r>
          </a:p>
          <a:p>
            <a:r>
              <a:rPr lang="pt-BR" b="1" dirty="0"/>
              <a:t>Aplicações: </a:t>
            </a:r>
          </a:p>
          <a:p>
            <a:pPr lvl="1"/>
            <a:r>
              <a:rPr lang="pt-BR" dirty="0"/>
              <a:t>Planejamento de rotas (ex.: GPS).</a:t>
            </a:r>
          </a:p>
          <a:p>
            <a:pPr lvl="1"/>
            <a:r>
              <a:rPr lang="pt-BR" dirty="0"/>
              <a:t>Jogos e simulações (ex.: labirintos, xadrez).</a:t>
            </a:r>
          </a:p>
          <a:p>
            <a:pPr lvl="1"/>
            <a:r>
              <a:rPr lang="pt-BR" dirty="0"/>
              <a:t>Diagnósticos e otimização.</a:t>
            </a:r>
          </a:p>
          <a:p>
            <a:r>
              <a:rPr lang="pt-BR" b="1" dirty="0"/>
              <a:t>Benefícios: </a:t>
            </a:r>
            <a:r>
              <a:rPr lang="pt-BR" dirty="0"/>
              <a:t>Automatização e eficiência na tomada de decisão.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352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2E902-7B71-AFB6-A073-91949745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Categorias de Métodos de Busca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970830-CFAD-F778-C021-93BAB0B0F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Busca Cega (Força Bruta): ]</a:t>
            </a:r>
          </a:p>
          <a:p>
            <a:pPr lvl="1"/>
            <a:r>
              <a:rPr lang="pt-BR" dirty="0"/>
              <a:t>BFS: Explora nível por nível, garante o caminho mais curto.</a:t>
            </a:r>
          </a:p>
          <a:p>
            <a:pPr lvl="1"/>
            <a:r>
              <a:rPr lang="pt-BR" dirty="0"/>
              <a:t>DFS: Explora profundamente cada ramo, usa menos memória.</a:t>
            </a:r>
          </a:p>
          <a:p>
            <a:r>
              <a:rPr lang="pt-BR" b="1" dirty="0"/>
              <a:t>Busca Heurística (Informada):</a:t>
            </a:r>
          </a:p>
          <a:p>
            <a:pPr lvl="1"/>
            <a:r>
              <a:rPr lang="pt-BR" dirty="0"/>
              <a:t>A:* Usa custo real e estimado para otimizar o caminho.</a:t>
            </a:r>
          </a:p>
          <a:p>
            <a:pPr lvl="1"/>
            <a:r>
              <a:rPr lang="pt-BR" dirty="0"/>
              <a:t>Busca Gulosa: Prioriza o caminho mais promissor.</a:t>
            </a:r>
          </a:p>
          <a:p>
            <a:r>
              <a:rPr lang="pt-BR" b="1" dirty="0"/>
              <a:t>Aplicações: </a:t>
            </a:r>
            <a:r>
              <a:rPr lang="pt-BR" dirty="0"/>
              <a:t>BFS/DFS para labirintos simples; A* para navegação complexa.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992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BDDAD-8A66-527C-A029-A94D150AE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Modelagem do Problema do Labirinto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783575-8A56-2075-76A4-FEF73E410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Descrição:</a:t>
            </a:r>
          </a:p>
          <a:p>
            <a:pPr lvl="1"/>
            <a:r>
              <a:rPr lang="pt-BR" dirty="0"/>
              <a:t>Tamanho </a:t>
            </a:r>
            <a:r>
              <a:rPr lang="pt-BR" dirty="0" err="1"/>
              <a:t>NxN</a:t>
            </a:r>
            <a:r>
              <a:rPr lang="pt-BR" dirty="0"/>
              <a:t> (definido pelo usuário).</a:t>
            </a:r>
          </a:p>
          <a:p>
            <a:pPr lvl="1"/>
            <a:r>
              <a:rPr lang="pt-BR" dirty="0"/>
              <a:t>M obstáculos (definido pelo usuário).</a:t>
            </a:r>
          </a:p>
          <a:p>
            <a:pPr lvl="1"/>
            <a:r>
              <a:rPr lang="pt-BR" dirty="0"/>
              <a:t>2 entradas (posições sorteadas).</a:t>
            </a:r>
          </a:p>
          <a:p>
            <a:pPr lvl="1"/>
            <a:r>
              <a:rPr lang="pt-BR" dirty="0"/>
              <a:t>1 saída (posição sorteada).</a:t>
            </a:r>
          </a:p>
          <a:p>
            <a:r>
              <a:rPr lang="pt-BR" b="1" dirty="0"/>
              <a:t>Objetivo: </a:t>
            </a:r>
            <a:r>
              <a:rPr lang="pt-BR" dirty="0"/>
              <a:t>Encontrar caminhos das entradas até a saída.</a:t>
            </a:r>
          </a:p>
          <a:p>
            <a:r>
              <a:rPr lang="pt-BR" b="1" dirty="0"/>
              <a:t>Desafio: </a:t>
            </a:r>
            <a:r>
              <a:rPr lang="pt-BR" dirty="0"/>
              <a:t>Cada entrada usa um método de busca diferente.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693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89297-6339-E24C-9826-1FE589D01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Componentes da Modelagem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92E55E-3276-E1F7-71BB-9E8A3F277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Estado: </a:t>
            </a:r>
            <a:r>
              <a:rPr lang="pt-BR" dirty="0"/>
              <a:t>Posição atual (linha, coluna) no labirinto.</a:t>
            </a:r>
          </a:p>
          <a:p>
            <a:r>
              <a:rPr lang="pt-BR" b="1" dirty="0"/>
              <a:t>Regras de Transição: </a:t>
            </a:r>
            <a:r>
              <a:rPr lang="pt-BR" dirty="0"/>
              <a:t>Movimentos (cima, baixo, esquerda, direita).</a:t>
            </a:r>
          </a:p>
          <a:p>
            <a:r>
              <a:rPr lang="pt-BR" b="1" dirty="0"/>
              <a:t>Restrições: </a:t>
            </a:r>
            <a:r>
              <a:rPr lang="pt-BR" dirty="0"/>
              <a:t>Não atravessar obstáculos ou sair do labirinto.</a:t>
            </a:r>
          </a:p>
          <a:p>
            <a:r>
              <a:rPr lang="pt-BR" b="1" dirty="0"/>
              <a:t>Função Objetivo: </a:t>
            </a:r>
            <a:r>
              <a:rPr lang="pt-BR" dirty="0"/>
              <a:t>Chegar à saída.</a:t>
            </a:r>
          </a:p>
          <a:p>
            <a:r>
              <a:rPr lang="pt-BR" b="1" dirty="0"/>
              <a:t>Exemplo: </a:t>
            </a:r>
            <a:r>
              <a:rPr lang="pt-BR" dirty="0"/>
              <a:t>Matriz 5x5 com E1, E2, S e obstáculos.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2951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F7C54-975D-CD2D-C8C5-C20ECA502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Implementação do Desafio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E42B41-2C8C-C3B5-7297-32EE9BBC3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Métodos Escolhidos:</a:t>
            </a:r>
          </a:p>
          <a:p>
            <a:pPr lvl="1"/>
            <a:r>
              <a:rPr lang="pt-BR" dirty="0"/>
              <a:t>Entrada 1: BFS (caminho mais curto).</a:t>
            </a:r>
          </a:p>
          <a:p>
            <a:pPr lvl="1"/>
            <a:r>
              <a:rPr lang="pt-BR" dirty="0"/>
              <a:t>Entrada 2: DFS (exploração profunda).</a:t>
            </a:r>
          </a:p>
          <a:p>
            <a:r>
              <a:rPr lang="pt-BR" b="1" dirty="0"/>
              <a:t>Solução:</a:t>
            </a:r>
          </a:p>
          <a:p>
            <a:pPr lvl="1"/>
            <a:r>
              <a:rPr lang="pt-BR" dirty="0"/>
              <a:t>Programa gera os caminhos para cada entrada.</a:t>
            </a:r>
          </a:p>
          <a:p>
            <a:pPr lvl="1"/>
            <a:r>
              <a:rPr lang="pt-BR" dirty="0"/>
              <a:t>Compara comprimento dos caminhos e eficiência.</a:t>
            </a:r>
          </a:p>
          <a:p>
            <a:r>
              <a:rPr lang="pt-BR" b="1" dirty="0"/>
              <a:t>Base: </a:t>
            </a:r>
            <a:r>
              <a:rPr lang="pt-BR" dirty="0"/>
              <a:t>Pacote do Prof. </a:t>
            </a:r>
            <a:r>
              <a:rPr lang="pt-BR" dirty="0" err="1"/>
              <a:t>Jomi</a:t>
            </a:r>
            <a:r>
              <a:rPr lang="pt-BR" dirty="0"/>
              <a:t> Hübner (C#).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2127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F7740-1730-FAA4-BB3C-C2D7AB55C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Exemplo de Resultado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2909CB-17C5-75B0-54C4-13EC4082E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57802"/>
            <a:ext cx="9905999" cy="4881679"/>
          </a:xfrm>
        </p:spPr>
        <p:txBody>
          <a:bodyPr>
            <a:normAutofit/>
          </a:bodyPr>
          <a:lstStyle/>
          <a:p>
            <a:r>
              <a:rPr lang="pt-BR" b="1" dirty="0"/>
              <a:t>Labirinto 5x5:</a:t>
            </a:r>
          </a:p>
          <a:p>
            <a:pPr marL="457200" lvl="1" indent="0">
              <a:buNone/>
            </a:pPr>
            <a:r>
              <a:rPr lang="pt-BR" sz="1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E1 X _ _ _</a:t>
            </a:r>
          </a:p>
          <a:p>
            <a:pPr marL="457200" lvl="1" indent="0">
              <a:buNone/>
            </a:pPr>
            <a:r>
              <a:rPr lang="pt-BR" sz="1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_ X _ X _</a:t>
            </a:r>
          </a:p>
          <a:p>
            <a:pPr marL="457200" lvl="1" indent="0">
              <a:buNone/>
            </a:pPr>
            <a:r>
              <a:rPr lang="pt-BR" sz="1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_ _ _ X _</a:t>
            </a:r>
          </a:p>
          <a:p>
            <a:pPr marL="457200" lvl="1" indent="0">
              <a:buNone/>
            </a:pPr>
            <a:r>
              <a:rPr lang="pt-BR" sz="1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_ X _ _ _</a:t>
            </a:r>
          </a:p>
          <a:p>
            <a:pPr marL="457200" lvl="1" indent="0">
              <a:buNone/>
            </a:pPr>
            <a:r>
              <a:rPr lang="pt-BR" sz="1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_ _ _ X S</a:t>
            </a:r>
          </a:p>
          <a:p>
            <a:pPr marL="457200" lvl="1" indent="0">
              <a:buNone/>
            </a:pPr>
            <a:endParaRPr lang="pt-BR" sz="18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BFS (E1 → S): </a:t>
            </a:r>
            <a:r>
              <a:rPr lang="pt-BR" dirty="0"/>
              <a:t>[(0,0), (1,0), (2,0), (2,1), (2,2), (3,2), (3,3), (4,4)] – 8 passos.</a:t>
            </a:r>
          </a:p>
          <a:p>
            <a:r>
              <a:rPr lang="pt-BR" b="1" dirty="0"/>
              <a:t>DFS (E2 → S): </a:t>
            </a:r>
            <a:r>
              <a:rPr lang="pt-BR" dirty="0"/>
              <a:t>[caminho mais longo possível] – X passos.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309172-8615-7FBE-8E0D-A694FEE6F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056" y="1927636"/>
            <a:ext cx="1663907" cy="255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3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7063E-C9B7-F2B2-F982-8DEF620C2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Comparação das Soluções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589116-BFFF-09B0-681A-9B5DD211B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BFS:</a:t>
            </a:r>
          </a:p>
          <a:p>
            <a:pPr lvl="1"/>
            <a:r>
              <a:rPr lang="pt-BR" dirty="0"/>
              <a:t>Vantagem: Caminho mais curto.</a:t>
            </a:r>
          </a:p>
          <a:p>
            <a:pPr lvl="1"/>
            <a:r>
              <a:rPr lang="pt-BR" dirty="0"/>
              <a:t>Desvantagem: Consome mais memória.</a:t>
            </a:r>
          </a:p>
          <a:p>
            <a:r>
              <a:rPr lang="pt-BR" b="1" dirty="0"/>
              <a:t>DFS:</a:t>
            </a:r>
          </a:p>
          <a:p>
            <a:pPr lvl="1"/>
            <a:r>
              <a:rPr lang="pt-BR" dirty="0"/>
              <a:t>Vantagem: Menos memória.</a:t>
            </a:r>
          </a:p>
          <a:p>
            <a:pPr lvl="1"/>
            <a:r>
              <a:rPr lang="pt-BR" dirty="0"/>
              <a:t>Desvantagem: Pode não ser o mais curto.</a:t>
            </a:r>
          </a:p>
          <a:p>
            <a:r>
              <a:rPr lang="pt-BR" b="1" dirty="0"/>
              <a:t>Conclusão: </a:t>
            </a:r>
            <a:r>
              <a:rPr lang="pt-BR" dirty="0"/>
              <a:t>Escolha depende do objetivo (eficiência vs. recursos).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0991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32</TotalTime>
  <Words>513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Circuito</vt:lpstr>
      <vt:lpstr> Métodos de Busca em Inteligência Artificial  </vt:lpstr>
      <vt:lpstr>O que são Métodos de Busca?  </vt:lpstr>
      <vt:lpstr>Para que servem os Métodos de Busca?  </vt:lpstr>
      <vt:lpstr>Categorias de Métodos de Busca  </vt:lpstr>
      <vt:lpstr>Modelagem do Problema do Labirinto  </vt:lpstr>
      <vt:lpstr>Componentes da Modelagem  </vt:lpstr>
      <vt:lpstr>Implementação do Desafio  </vt:lpstr>
      <vt:lpstr>Exemplo de Resultado  </vt:lpstr>
      <vt:lpstr>Comparação das Soluções  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Ander Lopes</dc:creator>
  <cp:lastModifiedBy>Ander Lopes</cp:lastModifiedBy>
  <cp:revision>2</cp:revision>
  <dcterms:created xsi:type="dcterms:W3CDTF">2025-03-25T20:25:43Z</dcterms:created>
  <dcterms:modified xsi:type="dcterms:W3CDTF">2025-03-25T20:58:39Z</dcterms:modified>
</cp:coreProperties>
</file>