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2" r:id="rId6"/>
    <p:sldId id="263" r:id="rId7"/>
    <p:sldId id="274" r:id="rId8"/>
    <p:sldId id="264" r:id="rId9"/>
    <p:sldId id="266" r:id="rId10"/>
    <p:sldId id="267" r:id="rId11"/>
    <p:sldId id="268" r:id="rId12"/>
    <p:sldId id="271" r:id="rId13"/>
    <p:sldId id="273" r:id="rId14"/>
    <p:sldId id="275" r:id="rId15"/>
    <p:sldId id="277" r:id="rId16"/>
    <p:sldId id="278" r:id="rId17"/>
    <p:sldId id="279" r:id="rId18"/>
    <p:sldId id="280" r:id="rId19"/>
    <p:sldId id="281" r:id="rId20"/>
    <p:sldId id="270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Term I project -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Analysing</a:t>
            </a:r>
            <a:r>
              <a:rPr lang="en-US" dirty="0">
                <a:solidFill>
                  <a:srgbClr val="7CEBFF"/>
                </a:solidFill>
              </a:rPr>
              <a:t> the movies database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8175-DC1C-458A-BAFD-DF7C7BE9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IN" dirty="0"/>
              <a:t>Revenue and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7E1E-93DF-463B-AFB4-EF4D50C2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66" y="2180496"/>
            <a:ext cx="6131141" cy="3678303"/>
          </a:xfrm>
        </p:spPr>
        <p:txBody>
          <a:bodyPr anchor="t"/>
          <a:lstStyle/>
          <a:p>
            <a:r>
              <a:rPr lang="en-IN" dirty="0"/>
              <a:t>As can be seen from the plot most of the movies have a run time of around 100 minutes</a:t>
            </a:r>
          </a:p>
          <a:p>
            <a:r>
              <a:rPr lang="en-IN" dirty="0"/>
              <a:t>Majority of the movies lie between 90 to 120 minutes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C252CF-3D97-4A51-BD47-01C5405B6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71856"/>
            <a:ext cx="4898474" cy="368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9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8175-DC1C-458A-BAFD-DF7C7BE9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IN" dirty="0"/>
              <a:t>Box plot of Genre and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7E1E-93DF-463B-AFB4-EF4D50C2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182" y="2180496"/>
            <a:ext cx="4452625" cy="3678303"/>
          </a:xfrm>
        </p:spPr>
        <p:txBody>
          <a:bodyPr anchor="t"/>
          <a:lstStyle/>
          <a:p>
            <a:r>
              <a:rPr lang="en-IN" dirty="0"/>
              <a:t>Action and Animation seems to be the most revenue generating genre’s closely followed by Adventure</a:t>
            </a:r>
          </a:p>
          <a:p>
            <a:r>
              <a:rPr lang="en-IN" dirty="0"/>
              <a:t>Biography and Mystery are the least revenue generating genres</a:t>
            </a:r>
          </a:p>
          <a:p>
            <a:r>
              <a:rPr lang="en-IN" dirty="0"/>
              <a:t>There are a number of outliers in the Action genre which reinforces the insight that Action is the most profitable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A7F1AB-C836-4F88-A011-D8F34F648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2" y="1827708"/>
            <a:ext cx="66675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1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45B-ECEC-467A-BA29-CF52C79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vs Year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F2AA6F-20D9-445C-AB62-711C454BE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252951"/>
            <a:ext cx="5153852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452F3D-DA58-43E4-8E24-8E4E1A7859CC}"/>
              </a:ext>
            </a:extLst>
          </p:cNvPr>
          <p:cNvSpPr txBox="1">
            <a:spLocks/>
          </p:cNvSpPr>
          <p:nvPr/>
        </p:nvSpPr>
        <p:spPr>
          <a:xfrm>
            <a:off x="6456956" y="2180496"/>
            <a:ext cx="5153851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movie collections are going up year on year. 2011 is an anomaly </a:t>
            </a:r>
          </a:p>
          <a:p>
            <a:r>
              <a:rPr lang="en-IN" dirty="0"/>
              <a:t>Can conduct further experiments to confirm if this is due to the 2011 WTC incident</a:t>
            </a:r>
          </a:p>
          <a:p>
            <a:r>
              <a:rPr lang="en-IN" dirty="0"/>
              <a:t>Another experiment can be to find out any impact of natural calamites on the movie collections</a:t>
            </a:r>
          </a:p>
        </p:txBody>
      </p:sp>
    </p:spTree>
    <p:extLst>
      <p:ext uri="{BB962C8B-B14F-4D97-AF65-F5344CB8AC3E}">
        <p14:creationId xmlns:p14="http://schemas.microsoft.com/office/powerpoint/2010/main" val="175228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45B-ECEC-467A-BA29-CF52C79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Metascore</a:t>
            </a:r>
            <a:r>
              <a:rPr lang="en-IN" dirty="0"/>
              <a:t> vs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452F3D-DA58-43E4-8E24-8E4E1A7859CC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5514807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Metascores</a:t>
            </a:r>
            <a:r>
              <a:rPr lang="en-IN" dirty="0"/>
              <a:t> have exponentially gone up from 2015 to 2016</a:t>
            </a:r>
          </a:p>
          <a:p>
            <a:r>
              <a:rPr lang="en-IN" dirty="0"/>
              <a:t>A similar increase is not viewed in the Revenue</a:t>
            </a:r>
          </a:p>
          <a:p>
            <a:r>
              <a:rPr lang="en-IN" dirty="0"/>
              <a:t>A follow up experiment should provide more insights on how </a:t>
            </a:r>
            <a:r>
              <a:rPr lang="en-IN" dirty="0" err="1"/>
              <a:t>Metascores</a:t>
            </a:r>
            <a:r>
              <a:rPr lang="en-IN" dirty="0"/>
              <a:t> are or are not correlated to the revenue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AE8DB2-E7AD-401F-88BD-8D5769B4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80496"/>
            <a:ext cx="5241086" cy="37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8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45B-ECEC-467A-BA29-CF52C79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Movies per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452F3D-DA58-43E4-8E24-8E4E1A7859CC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5514807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number of movies produced every year showed a gradual increase till 2015 </a:t>
            </a:r>
          </a:p>
          <a:p>
            <a:r>
              <a:rPr lang="en-IN" dirty="0"/>
              <a:t>Between 2015 and 2016 the number of movies produced has doubled as per the data provided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A400F5-FB92-41CE-BA01-E7218EA6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080833"/>
            <a:ext cx="5378136" cy="387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6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45B-ECEC-467A-BA29-CF52C791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IN" dirty="0"/>
              <a:t>Ratings vs revenue -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452F3D-DA58-43E4-8E24-8E4E1A7859CC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5514807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There does not seem to be much correlation between the ratings and the revenue</a:t>
            </a:r>
          </a:p>
          <a:p>
            <a:r>
              <a:rPr lang="en-IN" dirty="0"/>
              <a:t>The data readings have a large spread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38C52A-89F9-401C-A3CB-B4F28285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1" y="2180496"/>
            <a:ext cx="5659938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45B-ECEC-467A-BA29-CF52C791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510"/>
            <a:ext cx="6750125" cy="776445"/>
          </a:xfrm>
        </p:spPr>
        <p:txBody>
          <a:bodyPr>
            <a:normAutofit fontScale="90000"/>
          </a:bodyPr>
          <a:lstStyle/>
          <a:p>
            <a:r>
              <a:rPr lang="en-IN" dirty="0"/>
              <a:t>Ratings vs </a:t>
            </a:r>
            <a:r>
              <a:rPr lang="en-IN" dirty="0" err="1"/>
              <a:t>Metascore</a:t>
            </a:r>
            <a:r>
              <a:rPr lang="en-IN" dirty="0"/>
              <a:t> - correlation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452F3D-DA58-43E4-8E24-8E4E1A7859CC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5514807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Highly correlated looking at the tightly packed readings in the data</a:t>
            </a:r>
          </a:p>
          <a:p>
            <a:r>
              <a:rPr lang="en-IN" dirty="0"/>
              <a:t>We could consider dropping </a:t>
            </a:r>
            <a:r>
              <a:rPr lang="en-IN" dirty="0" err="1"/>
              <a:t>metascore</a:t>
            </a:r>
            <a:r>
              <a:rPr lang="en-IN" dirty="0"/>
              <a:t> for further analysis since there are missing values as well as good correlation with rating data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4F5C10-9955-486B-B429-161D7A15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80496"/>
            <a:ext cx="5106474" cy="35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5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8A3A-AAD2-4CE5-94B7-A42FD866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4BA6-5B07-4566-B8C4-83C957B0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IN" dirty="0"/>
              <a:t>Top bankable actor is Robert Downey Jr. followed by Daniel Radcliffe</a:t>
            </a:r>
          </a:p>
          <a:p>
            <a:r>
              <a:rPr lang="en-IN" dirty="0"/>
              <a:t>Action and Animation are the most revenue generating genres followed closely by Adventure</a:t>
            </a:r>
          </a:p>
          <a:p>
            <a:r>
              <a:rPr lang="en-IN" dirty="0"/>
              <a:t>Biography and Mystery are the least revenue generating genres</a:t>
            </a:r>
          </a:p>
          <a:p>
            <a:r>
              <a:rPr lang="en-IN" dirty="0"/>
              <a:t>There are a number of outliers in the Action genre which reinforces the insight that Action is the most profitable</a:t>
            </a:r>
          </a:p>
          <a:p>
            <a:r>
              <a:rPr lang="en-IN" dirty="0"/>
              <a:t>The movie collections are going up year on year. 2011 is an anomaly </a:t>
            </a:r>
          </a:p>
          <a:p>
            <a:r>
              <a:rPr lang="en-IN" dirty="0" err="1"/>
              <a:t>Metascores</a:t>
            </a:r>
            <a:r>
              <a:rPr lang="en-IN" dirty="0"/>
              <a:t> have exponentially gone up from 2015 to 2016, however this increase does not reflect in the Revenues</a:t>
            </a:r>
          </a:p>
          <a:p>
            <a:r>
              <a:rPr lang="en-IN" dirty="0"/>
              <a:t>The number of movies produced every year showed a gradual increase till 2015, but between 2015 and 2016 the number of movies produced has doubled</a:t>
            </a:r>
          </a:p>
          <a:p>
            <a:r>
              <a:rPr lang="en-IN" dirty="0"/>
              <a:t>There does not seem to be any correlation between Revenue and Runtime</a:t>
            </a:r>
          </a:p>
          <a:p>
            <a:r>
              <a:rPr lang="en-IN" dirty="0"/>
              <a:t>There does not seem to be any correlation between Revenue and Ratings</a:t>
            </a:r>
          </a:p>
          <a:p>
            <a:r>
              <a:rPr lang="en-IN" dirty="0"/>
              <a:t>Ratings and </a:t>
            </a:r>
            <a:r>
              <a:rPr lang="en-IN" dirty="0" err="1"/>
              <a:t>Metascore</a:t>
            </a:r>
            <a:r>
              <a:rPr lang="en-IN" dirty="0"/>
              <a:t> is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232203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tohrishi@gmail.com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4BB2-3902-42EC-9E75-031C8B8F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DD78-32CF-4F05-81D4-5B3E90AD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IN" dirty="0"/>
              <a:t>Perform Exploratory data analysis on the Movies dataset and provide insights into the various relationships available in the data.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dataset is a collection of 1000 movies released between the decade starting 2006</a:t>
            </a:r>
          </a:p>
        </p:txBody>
      </p:sp>
    </p:spTree>
    <p:extLst>
      <p:ext uri="{BB962C8B-B14F-4D97-AF65-F5344CB8AC3E}">
        <p14:creationId xmlns:p14="http://schemas.microsoft.com/office/powerpoint/2010/main" val="23997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8B16-6455-4EB5-9F9A-3BFEC323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loading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386D-8902-4531-88D3-003BB5F5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IN" dirty="0"/>
              <a:t>Examining the data provides us with the following information about the structure and type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72A2EAD-4AC4-4646-9091-2DB33ADB2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025581"/>
              </p:ext>
            </p:extLst>
          </p:nvPr>
        </p:nvGraphicFramePr>
        <p:xfrm>
          <a:off x="673471" y="2662065"/>
          <a:ext cx="1050345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153">
                  <a:extLst>
                    <a:ext uri="{9D8B030D-6E8A-4147-A177-3AD203B41FA5}">
                      <a16:colId xmlns:a16="http://schemas.microsoft.com/office/drawing/2014/main" val="633622235"/>
                    </a:ext>
                  </a:extLst>
                </a:gridCol>
                <a:gridCol w="3501153">
                  <a:extLst>
                    <a:ext uri="{9D8B030D-6E8A-4147-A177-3AD203B41FA5}">
                      <a16:colId xmlns:a16="http://schemas.microsoft.com/office/drawing/2014/main" val="3830925253"/>
                    </a:ext>
                  </a:extLst>
                </a:gridCol>
                <a:gridCol w="3501153">
                  <a:extLst>
                    <a:ext uri="{9D8B030D-6E8A-4147-A177-3AD203B41FA5}">
                      <a16:colId xmlns:a16="http://schemas.microsoft.com/office/drawing/2014/main" val="648730479"/>
                    </a:ext>
                  </a:extLst>
                </a:gridCol>
              </a:tblGrid>
              <a:tr h="220392">
                <a:tc>
                  <a:txBody>
                    <a:bodyPr/>
                    <a:lstStyle/>
                    <a:p>
                      <a:r>
                        <a:rPr lang="en-IN" sz="1200" dirty="0"/>
                        <a:t>Type of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Variable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10623"/>
                  </a:ext>
                </a:extLst>
              </a:tr>
              <a:tr h="1106984">
                <a:tc>
                  <a:txBody>
                    <a:bodyPr/>
                    <a:lstStyle/>
                    <a:p>
                      <a:r>
                        <a:rPr lang="en-IN" sz="1200" dirty="0"/>
                        <a:t>Predictor Variable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Genre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Director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Actor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Year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Runtime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Rating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Votes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 err="1"/>
                        <a:t>Metascore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Title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Genre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Description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Director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Categorical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Director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Genre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Actors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Runtime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388896"/>
                  </a:ext>
                </a:extLst>
              </a:tr>
              <a:tr h="960063">
                <a:tc>
                  <a:txBody>
                    <a:bodyPr/>
                    <a:lstStyle/>
                    <a:p>
                      <a:r>
                        <a:rPr lang="en-IN" sz="1200" dirty="0"/>
                        <a:t>Target Variable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Revenue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Numeric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Year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Runtime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Rating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Votes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Revenue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 err="1"/>
                        <a:t>Metascore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Continuous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Year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Rating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Votes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/>
                        <a:t>Revenue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100" dirty="0" err="1"/>
                        <a:t>Metascore</a:t>
                      </a:r>
                      <a:r>
                        <a:rPr lang="en-IN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8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63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2403-CF32-42A1-AD46-80523695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profiling –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3D2A-C1F1-4585-A4CA-BE1050D4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IN" dirty="0"/>
              <a:t>Running </a:t>
            </a:r>
            <a:r>
              <a:rPr lang="en-IN" dirty="0" err="1"/>
              <a:t>pandas_profiling</a:t>
            </a:r>
            <a:r>
              <a:rPr lang="en-IN" dirty="0"/>
              <a:t> on the data provides us with the following insights:</a:t>
            </a:r>
          </a:p>
          <a:p>
            <a:r>
              <a:rPr lang="en-IN" dirty="0" err="1"/>
              <a:t>Metascore</a:t>
            </a:r>
            <a:r>
              <a:rPr lang="en-IN" dirty="0"/>
              <a:t> column is missing data(64) and we could consider ignoring this column. </a:t>
            </a:r>
            <a:r>
              <a:rPr lang="en-IN" dirty="0" err="1"/>
              <a:t>Metascore</a:t>
            </a:r>
            <a:r>
              <a:rPr lang="en-IN" dirty="0"/>
              <a:t> correlation with Rating is pretty high and hence ignoring this should not impact the model much</a:t>
            </a:r>
          </a:p>
          <a:p>
            <a:r>
              <a:rPr lang="en-IN" dirty="0"/>
              <a:t>Revenue column is also missing data(128), but we should still consider it since it adds significant value</a:t>
            </a:r>
          </a:p>
          <a:p>
            <a:r>
              <a:rPr lang="en-IN" dirty="0"/>
              <a:t>Genre is broken down into multiple columns since it is captured as a list in a column</a:t>
            </a:r>
          </a:p>
          <a:p>
            <a:r>
              <a:rPr lang="en-IN" dirty="0"/>
              <a:t>Similarly Actors is broken down into multiple columns since it is captured as a list in a column</a:t>
            </a:r>
          </a:p>
          <a:p>
            <a:r>
              <a:rPr lang="en-IN" dirty="0"/>
              <a:t>Ratings are between 1 to 10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85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D4E9-B5D9-4402-9064-4FBC4DEE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profiling – 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CEF5-B87C-4225-8E82-12E05B12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4" y="2180496"/>
            <a:ext cx="11314544" cy="4192595"/>
          </a:xfrm>
        </p:spPr>
        <p:txBody>
          <a:bodyPr anchor="t"/>
          <a:lstStyle/>
          <a:p>
            <a:r>
              <a:rPr lang="en-IN" dirty="0"/>
              <a:t>Convert Genres into three columns for grouping</a:t>
            </a:r>
          </a:p>
          <a:p>
            <a:r>
              <a:rPr lang="en-IN" dirty="0"/>
              <a:t>Most successful group of actors</a:t>
            </a:r>
          </a:p>
          <a:p>
            <a:endParaRPr lang="en-IN" dirty="0"/>
          </a:p>
          <a:p>
            <a:r>
              <a:rPr lang="en-IN" dirty="0"/>
              <a:t>Two categorical variable – Bar chart</a:t>
            </a:r>
          </a:p>
          <a:p>
            <a:r>
              <a:rPr lang="en-IN" dirty="0"/>
              <a:t>Two continuous variables – Scatter plot</a:t>
            </a:r>
          </a:p>
          <a:p>
            <a:r>
              <a:rPr lang="en-IN" dirty="0"/>
              <a:t>One continuous, one categorical – Side by side box plot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21D5F2-1668-4CAC-BBB3-BD440AB15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52263"/>
              </p:ext>
            </p:extLst>
          </p:nvPr>
        </p:nvGraphicFramePr>
        <p:xfrm>
          <a:off x="7482980" y="2180496"/>
          <a:ext cx="4256437" cy="271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63">
                  <a:extLst>
                    <a:ext uri="{9D8B030D-6E8A-4147-A177-3AD203B41FA5}">
                      <a16:colId xmlns:a16="http://schemas.microsoft.com/office/drawing/2014/main" val="141482029"/>
                    </a:ext>
                  </a:extLst>
                </a:gridCol>
                <a:gridCol w="1405137">
                  <a:extLst>
                    <a:ext uri="{9D8B030D-6E8A-4147-A177-3AD203B41FA5}">
                      <a16:colId xmlns:a16="http://schemas.microsoft.com/office/drawing/2014/main" val="2637469739"/>
                    </a:ext>
                  </a:extLst>
                </a:gridCol>
                <a:gridCol w="1405137">
                  <a:extLst>
                    <a:ext uri="{9D8B030D-6E8A-4147-A177-3AD203B41FA5}">
                      <a16:colId xmlns:a16="http://schemas.microsoft.com/office/drawing/2014/main" val="1363955428"/>
                    </a:ext>
                  </a:extLst>
                </a:gridCol>
              </a:tblGrid>
              <a:tr h="303571">
                <a:tc>
                  <a:txBody>
                    <a:bodyPr/>
                    <a:lstStyle/>
                    <a:p>
                      <a:r>
                        <a:rPr lang="en-IN" sz="1100" dirty="0"/>
                        <a:t>Col Name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Data type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Chart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1058310533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endParaRPr lang="en-IN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1880563775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Categorical/Nominal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Bar, Pie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305585003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Categorical/Nominal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Bar, Pie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3432150126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Categorical/Nominal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Bar, Pie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675919675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Categorical/Nominal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Bar, Pie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307717915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Actors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Categorical/Nominal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Bar, Pie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3096656193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Interval data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Histogram, Box Plot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2627523180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Runtime (Minutes)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Numeric/Ordinal data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endParaRPr lang="en-IN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2448913404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Numeric/Ordinal data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Histogram, Box Plot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1887752711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Votes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Numeric/Ordinal data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Histogram, Box Plot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3489288029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(Millions)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Numeric/Ordinal data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Histogram, Box Plot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2917075209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Metascore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Ordinal data</a:t>
                      </a:r>
                    </a:p>
                  </a:txBody>
                  <a:tcPr marL="0" marR="0" marT="3600" marB="36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Histogram, Box Plot</a:t>
                      </a:r>
                    </a:p>
                  </a:txBody>
                  <a:tcPr marL="0" marR="0" marT="3600" marB="3600" anchor="ctr"/>
                </a:tc>
                <a:extLst>
                  <a:ext uri="{0D108BD9-81ED-4DB2-BD59-A6C34878D82A}">
                    <a16:rowId xmlns:a16="http://schemas.microsoft.com/office/drawing/2014/main" val="257843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2403-CF32-42A1-AD46-80523695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profiling –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8642-6120-4C21-8F65-E27EE783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IN" dirty="0"/>
              <a:t>Below are the steps involved to understand, clean and prepare your data for building your predictive model:</a:t>
            </a:r>
          </a:p>
          <a:p>
            <a:pPr lvl="1"/>
            <a:r>
              <a:rPr lang="en-IN" dirty="0"/>
              <a:t>Variable Identification</a:t>
            </a:r>
          </a:p>
          <a:p>
            <a:pPr lvl="1"/>
            <a:r>
              <a:rPr lang="en-IN" dirty="0"/>
              <a:t>Univariate Analysis</a:t>
            </a:r>
          </a:p>
          <a:p>
            <a:pPr lvl="1"/>
            <a:r>
              <a:rPr lang="en-IN" dirty="0"/>
              <a:t>Bi-variate Analysis</a:t>
            </a:r>
          </a:p>
          <a:p>
            <a:pPr lvl="1"/>
            <a:r>
              <a:rPr lang="en-IN" dirty="0"/>
              <a:t>Missing values treatment</a:t>
            </a:r>
          </a:p>
          <a:p>
            <a:pPr lvl="1"/>
            <a:r>
              <a:rPr lang="en-IN" dirty="0"/>
              <a:t>Outlier treatment</a:t>
            </a:r>
          </a:p>
          <a:p>
            <a:pPr lvl="1"/>
            <a:r>
              <a:rPr lang="en-IN" dirty="0"/>
              <a:t>Variable transformation</a:t>
            </a:r>
          </a:p>
          <a:p>
            <a:pPr lvl="1"/>
            <a:r>
              <a:rPr lang="en-IN" dirty="0"/>
              <a:t>Variable creation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300" dirty="0"/>
              <a:t>https://www.analyticsvidhya.com/blog/2016/01/guide-data-exploration/</a:t>
            </a:r>
          </a:p>
        </p:txBody>
      </p:sp>
    </p:spTree>
    <p:extLst>
      <p:ext uri="{BB962C8B-B14F-4D97-AF65-F5344CB8AC3E}">
        <p14:creationId xmlns:p14="http://schemas.microsoft.com/office/powerpoint/2010/main" val="340107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CA9F-ED49-4EAC-A0DB-184C9E76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profiling – post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0EB7-1715-4719-9CF0-CFE39D06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Renaming columns for ease of use </a:t>
            </a:r>
          </a:p>
          <a:p>
            <a:pPr lvl="1"/>
            <a:r>
              <a:rPr lang="en-IN" i="1" dirty="0"/>
              <a:t>Runtime (Minutes)</a:t>
            </a:r>
            <a:r>
              <a:rPr lang="en-IN" dirty="0"/>
              <a:t> to </a:t>
            </a:r>
            <a:r>
              <a:rPr lang="en-IN" i="1" dirty="0"/>
              <a:t>Runtime</a:t>
            </a:r>
          </a:p>
          <a:p>
            <a:pPr lvl="1"/>
            <a:r>
              <a:rPr lang="en-IN" i="1" dirty="0"/>
              <a:t>Revenue (Millions)</a:t>
            </a:r>
            <a:r>
              <a:rPr lang="en-IN" dirty="0"/>
              <a:t> to </a:t>
            </a:r>
            <a:r>
              <a:rPr lang="en-IN" i="1" dirty="0"/>
              <a:t>Revenue</a:t>
            </a:r>
          </a:p>
          <a:p>
            <a:r>
              <a:rPr lang="en-IN" dirty="0"/>
              <a:t>Converting time to timescale</a:t>
            </a:r>
          </a:p>
          <a:p>
            <a:r>
              <a:rPr lang="en-IN" dirty="0"/>
              <a:t>Splitting Genre into three separate columns</a:t>
            </a:r>
          </a:p>
          <a:p>
            <a:r>
              <a:rPr lang="en-IN" dirty="0"/>
              <a:t>Splitting Actor into four separate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37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1053-6A6B-47D4-8C63-9EF2A41A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55C6-EF5C-4BD9-B99F-1331111C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/>
              <a:t>Have scores become better or worse with the years? </a:t>
            </a:r>
          </a:p>
          <a:p>
            <a:r>
              <a:rPr lang="en-IN" dirty="0"/>
              <a:t>Find out the top five genres by rank, rating and revenue</a:t>
            </a:r>
          </a:p>
          <a:p>
            <a:r>
              <a:rPr lang="en-IN" dirty="0"/>
              <a:t>Find out the top 5 bankable actors and directors</a:t>
            </a:r>
          </a:p>
          <a:p>
            <a:r>
              <a:rPr lang="en-IN" dirty="0"/>
              <a:t>Does runtime impact the revenue of the movie</a:t>
            </a:r>
          </a:p>
          <a:p>
            <a:r>
              <a:rPr lang="en-IN" dirty="0"/>
              <a:t>Is there any correlation between the revenue and the critics ratings</a:t>
            </a:r>
          </a:p>
          <a:p>
            <a:r>
              <a:rPr lang="en-IN" dirty="0"/>
              <a:t>Did any calamity have any impact on the revenue of the movies</a:t>
            </a:r>
          </a:p>
          <a:p>
            <a:r>
              <a:rPr lang="en-IN" dirty="0"/>
              <a:t>Word cloud of the actors</a:t>
            </a:r>
          </a:p>
          <a:p>
            <a:r>
              <a:rPr lang="en-IN" dirty="0"/>
              <a:t>Preferred actor for a director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41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1C20-79A5-4F57-AF4C-E9729A60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cloud of top 50 actors – By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6525F-4BC0-454B-811F-C0B36BBD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151CA5E-B84A-4A66-ACA4-E54EF3FC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80496"/>
            <a:ext cx="11029615" cy="458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977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945</Words>
  <Application>Microsoft Office PowerPoint</Application>
  <PresentationFormat>Widescreen</PresentationFormat>
  <Paragraphs>164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 2</vt:lpstr>
      <vt:lpstr>Dividend</vt:lpstr>
      <vt:lpstr>Term I project - EDA</vt:lpstr>
      <vt:lpstr>Problem statement</vt:lpstr>
      <vt:lpstr>Data loading and description</vt:lpstr>
      <vt:lpstr>Data profiling – pre processing</vt:lpstr>
      <vt:lpstr>Data profiling – Understanding the dataset</vt:lpstr>
      <vt:lpstr>Data profiling – pre processing</vt:lpstr>
      <vt:lpstr>Data profiling – post profiling</vt:lpstr>
      <vt:lpstr>Questions</vt:lpstr>
      <vt:lpstr>Word cloud of top 50 actors – By revenue</vt:lpstr>
      <vt:lpstr>Revenue and runtime</vt:lpstr>
      <vt:lpstr>Box plot of Genre and revenue</vt:lpstr>
      <vt:lpstr>Revenue vs Year</vt:lpstr>
      <vt:lpstr>Metascore vs Year</vt:lpstr>
      <vt:lpstr>Movies per year</vt:lpstr>
      <vt:lpstr>Ratings vs revenue - correlation</vt:lpstr>
      <vt:lpstr>Ratings vs Metascore - correlation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2018-11-25T03:34:45Z</dcterms:created>
  <dcterms:modified xsi:type="dcterms:W3CDTF">2018-12-21T08:50:03Z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