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5" r:id="rId4"/>
    <p:sldId id="259" r:id="rId5"/>
    <p:sldId id="260" r:id="rId6"/>
    <p:sldId id="258" r:id="rId7"/>
    <p:sldId id="261" r:id="rId8"/>
    <p:sldId id="262" r:id="rId9"/>
    <p:sldId id="295" r:id="rId10"/>
    <p:sldId id="272" r:id="rId11"/>
    <p:sldId id="267" r:id="rId12"/>
    <p:sldId id="276" r:id="rId13"/>
    <p:sldId id="266" r:id="rId14"/>
    <p:sldId id="268" r:id="rId15"/>
    <p:sldId id="270" r:id="rId16"/>
    <p:sldId id="273" r:id="rId17"/>
    <p:sldId id="274" r:id="rId18"/>
    <p:sldId id="280" r:id="rId19"/>
    <p:sldId id="281" r:id="rId20"/>
    <p:sldId id="282" r:id="rId21"/>
    <p:sldId id="284" r:id="rId22"/>
    <p:sldId id="283" r:id="rId23"/>
    <p:sldId id="277" r:id="rId24"/>
    <p:sldId id="279" r:id="rId25"/>
    <p:sldId id="278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96327"/>
  </p:normalViewPr>
  <p:slideViewPr>
    <p:cSldViewPr snapToGrid="0">
      <p:cViewPr varScale="1">
        <p:scale>
          <a:sx n="77" d="100"/>
          <a:sy n="77" d="100"/>
        </p:scale>
        <p:origin x="9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98D4A0-17E1-4745-F673-A71F0FB51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31549-EF63-2444-E0B9-671C23D11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50357-4AF1-44DD-BB87-8C0CEC504D8B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9D87F-1DDF-AA31-AB24-1B74007079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Sourceeeee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7EFA6-00D5-88A8-80AB-7FD2BC2A3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DBD75-9DA8-4D64-BFC7-341B3962C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08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4B5C-647C-4895-972E-C43B7B95CA53}" type="datetimeFigureOut">
              <a:rPr lang="en-US" smtClean="0"/>
              <a:t>25-Aug-22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Sourceeeee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8D5DE-F5CC-4C67-BA25-E8F04A640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25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8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5D5C-0E4B-635E-C4C5-CBAD0BD09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655278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6A8F-A83E-E498-4778-42A607A95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47177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6A85-6724-192C-CC32-FA3E2D965E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3576227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DBA8-EC7A-87C4-A47A-305B8A66E6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9083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BA50-1364-C38B-C75B-CC4BFEC968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83206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92CF-C1B6-FE7E-2412-625A0BDB5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60074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400102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625994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847383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94280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85FE-E13C-CF2C-6FFA-B21D58FA5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211510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579387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598496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3064339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10579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849281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CF9E-0773-C07E-DF62-908476BD4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10747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A1C8-D3BD-576C-0B29-84DFC3B47A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419853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page cost is 1 rupee and braille cost is 70 </a:t>
            </a:r>
            <a:r>
              <a:rPr lang="en-US" dirty="0" err="1"/>
              <a:t>rs</a:t>
            </a:r>
            <a:r>
              <a:rPr lang="en-US" dirty="0"/>
              <a:t>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EA4E-CEF3-BBEF-B748-697D4AC964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78055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C40AA-AB34-4735-548E-80BF1B2C89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83007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2FC9-8422-D523-18C4-27CC92EB6A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288518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FA0F-A953-1F4B-C228-65BED8F77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3134590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D167-A1DC-3B3F-CD90-16BD73C8EA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634785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of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8D5DE-F5CC-4C67-BA25-E8F04A64032F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0711-4648-060B-47F2-D4AFB17626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Sourceeeee</a:t>
            </a:r>
          </a:p>
        </p:txBody>
      </p:sp>
    </p:spTree>
    <p:extLst>
      <p:ext uri="{BB962C8B-B14F-4D97-AF65-F5344CB8AC3E}">
        <p14:creationId xmlns:p14="http://schemas.microsoft.com/office/powerpoint/2010/main" val="169544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4691-77E9-4DA4-BB6B-76DEAB4ABE79}" type="datetime1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A706-8ABB-4016-A2BC-8857E3921F54}" type="datetime1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0803-842A-42D5-B844-AFEEC2CE1E4C}" type="datetime1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627-50FC-4808-A91B-8AB52F075B85}" type="datetime1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0FCB-0180-4B79-8EDF-7A0C53016927}" type="datetime1">
              <a:rPr lang="en-US" smtClean="0"/>
              <a:t>25-Aug-22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B5D0-7D3B-4CF3-8328-430FA55593FC}" type="datetime1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E815-1380-44D0-9593-9927C4B41F22}" type="datetime1">
              <a:rPr lang="en-US" smtClean="0"/>
              <a:t>25-Aug-22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AEB4-9B6A-4B22-AAF5-A3450B43DCCF}" type="datetime1">
              <a:rPr lang="en-US" smtClean="0"/>
              <a:t>25-Aug-22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3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7D71-50CB-4735-A6D0-DE73C4DCBC6D}" type="datetime1">
              <a:rPr lang="en-US" smtClean="0"/>
              <a:t>25-Aug-22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2A9C-934F-440D-9D81-D022E6FA9F27}" type="datetime1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03B4-ACC6-4484-829D-23507D3A0A80}" type="datetime1">
              <a:rPr lang="en-US" smtClean="0"/>
              <a:t>25-Aug-22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ECE2BD3-CE4C-494D-9ACD-FEEADEEF9305}" type="datetime1">
              <a:rPr lang="en-US" smtClean="0"/>
              <a:t>25-Aug-22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4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lon.com/2010/02/03/why_is_braille_dying_open2010/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fb.org/images/nfb/publications/jbir/jbir15/jbir050204.html#:~:text=It%20is%20generally%20accepted%20that,200%2D300%20words%20per%20minu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atoday.in/education-today/news/story/expensive-braille-books-creates-a-problem-for-visually-challenged-students-in-tamil-nadu-1151455-2018-01-2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sofindia.indiatimes.com/city/bengaluru/ramaiah-students-tech-to-help-cut-cost-of-printing-braille-books/articleshow/70018094.c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trust.org.uk/news-and-features/features/2017/january/why-making-these-braille-books-is-the-best-thing-ive-ever-don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indlowvision.org.nz/information/braille/learning-braille/#:~:text=Like%20any%20new%20skill%2C%20braille,of%20all%20ages%20by%20tou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1409485_Factors_Influencing_the_Poor_Academic_Performance_of_Learners_with_Vision_Impairment_in_Science_Subjects_in_Kgatleng_District_in_Botswan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ressjournal.in/education/visually-impaired-students-of-tn-face-difficulties-in-writing-exa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newsminute.com/article/why-exam-season-nightmare-students-visual-impairments-and-scribes-12642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newsminute.com/article/why-exam-season-nightmare-students-visual-impairments-and-scribes-12642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athmandupost.com/national/2015/07/26/braille-book-shortage-hits-stude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eek.in/health/more/2022/06/24/why-we-need-to-publish-more-books-in-brail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ol.info/index.php/majohe/article/view/159238/14879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ol.info/index.php/majohe/article/view/159238/14879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kins.org/12-things-you-probably-dont-know-about-braille/#:~:text=There%20are%20two%20versions%20of%20braille%20%E2%80%93%20contracted%20and%20uncontracte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kins.org/12-things-you-probably-dont-know-about-braille/#:~:text=There%20are%20two%20versions%20of%20braille%20%E2%80%93%20contracted%20and%20uncontracte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lon.com/2010/02/03/why_is_braille_dying_open2010/)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3BF1-3B6C-8AEC-62FC-D69D8254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718" y="56584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 sz="6000" dirty="0">
                <a:solidFill>
                  <a:srgbClr val="FFFFFF"/>
                </a:solidFill>
              </a:rPr>
              <a:t>ACCESSIBILITY – EDUCATION FOR VISUALLY IMPAIRED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18C1B-D4C4-F578-C60D-EC715E95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61479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5CB4BC-8B7C-179A-5D27-4D86249B5158}"/>
              </a:ext>
            </a:extLst>
          </p:cNvPr>
          <p:cNvSpPr txBox="1">
            <a:spLocks/>
          </p:cNvSpPr>
          <p:nvPr/>
        </p:nvSpPr>
        <p:spPr>
          <a:xfrm>
            <a:off x="3815080" y="4748564"/>
            <a:ext cx="4968240" cy="1122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 from 50% in 1950s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895C7E-FA4F-CDDC-387E-2A2041966284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Salon.com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4622B1-28AD-768C-F588-82C2C908BCF7}"/>
              </a:ext>
            </a:extLst>
          </p:cNvPr>
          <p:cNvSpPr txBox="1">
            <a:spLocks/>
          </p:cNvSpPr>
          <p:nvPr/>
        </p:nvSpPr>
        <p:spPr>
          <a:xfrm>
            <a:off x="777241" y="1825642"/>
            <a:ext cx="10637518" cy="340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10%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5305C-05E2-62B9-C7D2-D9E84E59F6DA}"/>
              </a:ext>
            </a:extLst>
          </p:cNvPr>
          <p:cNvSpPr txBox="1">
            <a:spLocks/>
          </p:cNvSpPr>
          <p:nvPr/>
        </p:nvSpPr>
        <p:spPr>
          <a:xfrm>
            <a:off x="3004660" y="1086639"/>
            <a:ext cx="6182680" cy="99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Blind learning Braille Today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6E02-6084-A05E-FBEE-BD8A5A90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0856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F926-0E78-A53F-7C8A-8B7279AD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79" y="4535509"/>
            <a:ext cx="5093110" cy="571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Braille: 70-100 words/min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23ACE3-DCD9-7925-FBBF-92C99657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378279" y="2621398"/>
            <a:ext cx="11435439" cy="136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1/2 than an Normal reader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C0603D-E666-CF44-757E-E7ED75A0BB58}"/>
              </a:ext>
            </a:extLst>
          </p:cNvPr>
          <p:cNvSpPr txBox="1">
            <a:spLocks/>
          </p:cNvSpPr>
          <p:nvPr/>
        </p:nvSpPr>
        <p:spPr>
          <a:xfrm>
            <a:off x="3014810" y="1339387"/>
            <a:ext cx="6162378" cy="60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Braille Reading Speed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EB6C5C-C43E-3EFA-6E8F-9C6B2AA0C104}"/>
              </a:ext>
            </a:extLst>
          </p:cNvPr>
          <p:cNvSpPr txBox="1">
            <a:spLocks/>
          </p:cNvSpPr>
          <p:nvPr/>
        </p:nvSpPr>
        <p:spPr>
          <a:xfrm>
            <a:off x="7551174" y="4535509"/>
            <a:ext cx="3967575" cy="6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Normal: 200-300 words/min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9E4214-98E8-5F39-04B2-A6C32FBB7CC9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3175322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National Federation of the Blind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482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56428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Expensive Braille Books</a:t>
            </a:r>
          </a:p>
          <a:p>
            <a:pPr marL="0" indent="0" algn="ctr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Students with Vision Impairment </a:t>
            </a:r>
            <a:endParaRPr lang="en-US" sz="48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  <a:p>
            <a:pPr marL="0" indent="0" algn="ctr">
              <a:buNone/>
            </a:pP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7DA3-9EC1-2EEE-4DC2-795CB3DA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5BF4E5-2B22-27D9-0656-6C78BED649C5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linkClick r:id="rId3"/>
              </a:rPr>
              <a:t>IndiaToday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1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F926-0E78-A53F-7C8A-8B7279AD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2916226"/>
            <a:ext cx="4419601" cy="22529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8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1 Rs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B709BD6-6869-F943-7E01-AC3B0F4A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AF8116-4C3E-03C2-8BF5-4B2334328939}"/>
              </a:ext>
            </a:extLst>
          </p:cNvPr>
          <p:cNvSpPr txBox="1">
            <a:spLocks/>
          </p:cNvSpPr>
          <p:nvPr/>
        </p:nvSpPr>
        <p:spPr>
          <a:xfrm>
            <a:off x="6248404" y="3012746"/>
            <a:ext cx="5608320" cy="205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8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70 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64B3F8-9C8B-8645-22E4-8C6AE697A063}"/>
              </a:ext>
            </a:extLst>
          </p:cNvPr>
          <p:cNvSpPr txBox="1">
            <a:spLocks/>
          </p:cNvSpPr>
          <p:nvPr/>
        </p:nvSpPr>
        <p:spPr>
          <a:xfrm>
            <a:off x="995677" y="4606927"/>
            <a:ext cx="4419601" cy="140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Normal Print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D2FD04-02C5-01EA-2532-1D8692A450F4}"/>
              </a:ext>
            </a:extLst>
          </p:cNvPr>
          <p:cNvSpPr txBox="1">
            <a:spLocks/>
          </p:cNvSpPr>
          <p:nvPr/>
        </p:nvSpPr>
        <p:spPr>
          <a:xfrm>
            <a:off x="6776722" y="4605029"/>
            <a:ext cx="4419601" cy="140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Braille Print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04ED2-12EB-3BF2-A672-377C90A2FCBC}"/>
              </a:ext>
            </a:extLst>
          </p:cNvPr>
          <p:cNvSpPr txBox="1">
            <a:spLocks/>
          </p:cNvSpPr>
          <p:nvPr/>
        </p:nvSpPr>
        <p:spPr>
          <a:xfrm>
            <a:off x="2692399" y="665786"/>
            <a:ext cx="6807201" cy="22529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8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Printing Cost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C6ECB8-520B-2526-135B-126E5EFE79CA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Times of India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55AA68-F3F5-1DF7-448D-58CBCC35013C}"/>
              </a:ext>
            </a:extLst>
          </p:cNvPr>
          <p:cNvSpPr txBox="1">
            <a:spLocks/>
          </p:cNvSpPr>
          <p:nvPr/>
        </p:nvSpPr>
        <p:spPr>
          <a:xfrm>
            <a:off x="4715467" y="5432833"/>
            <a:ext cx="2761063" cy="75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Per Page</a:t>
            </a:r>
          </a:p>
        </p:txBody>
      </p:sp>
    </p:spTree>
    <p:extLst>
      <p:ext uri="{BB962C8B-B14F-4D97-AF65-F5344CB8AC3E}">
        <p14:creationId xmlns:p14="http://schemas.microsoft.com/office/powerpoint/2010/main" val="21950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387370" y="2679371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&gt;</a:t>
            </a:r>
            <a:r>
              <a:rPr lang="en-US" sz="66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 2% books are in braille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5EE07A-7609-246A-FF3E-0A563D81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4E8496-8DBE-05F2-F429-999ADB7067EF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BookTrust.org.uk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13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94554" y="232601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It takes up to</a:t>
            </a:r>
          </a:p>
          <a:p>
            <a:pPr marL="0" indent="0" algn="ctr">
              <a:buNone/>
            </a:pPr>
            <a:r>
              <a:rPr lang="en-IN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 </a:t>
            </a:r>
            <a:r>
              <a:rPr lang="en-IN" sz="80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2 years </a:t>
            </a:r>
          </a:p>
          <a:p>
            <a:pPr marL="0" indent="0" algn="ctr">
              <a:buNone/>
            </a:pPr>
            <a:r>
              <a:rPr lang="en-IN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to learn Braille (100%)</a:t>
            </a:r>
            <a:endParaRPr lang="en-US" sz="44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91036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Learning Curve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7A8C-7787-5973-B1E9-6E5B254E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583631-B93C-F4A2-A814-0172DC0A2B2D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BlindLowVision.org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90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64556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Says</a:t>
            </a:r>
            <a:endParaRPr lang="en-US" sz="4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Poor Academic Performance </a:t>
            </a:r>
          </a:p>
          <a:p>
            <a:pPr marL="0" indent="0" algn="ctr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Students with Vision Impairment </a:t>
            </a:r>
            <a:endParaRPr lang="en-US" sz="54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FBFEA-00CC-D98A-9281-F9147BC6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59F7FA-66CA-59E7-54CC-F8F9D1E04EEB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ResearchGate.net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1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56428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Difficulty Writing Exams</a:t>
            </a:r>
          </a:p>
          <a:p>
            <a:pPr marL="0" indent="0" algn="ctr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Students with Vision Impairment </a:t>
            </a:r>
            <a:endParaRPr lang="en-US" sz="48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  <a:p>
            <a:pPr marL="0" indent="0" algn="ctr">
              <a:buNone/>
            </a:pP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BA8C-1120-28AA-5654-5F7F53B7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54558C-DA93-3AA0-024C-4AEFC92EB600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FreePressJournal.in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1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42204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Inability to give exams</a:t>
            </a:r>
          </a:p>
          <a:p>
            <a:pPr marL="0" indent="0" algn="ctr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Students with Vision Impairment </a:t>
            </a:r>
            <a:endParaRPr lang="en-US" sz="72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  <a:p>
            <a:pPr marL="0" indent="0" algn="ctr">
              <a:buNone/>
            </a:pPr>
            <a:endParaRPr lang="en-US" sz="4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C2EC-1BD8-0E2F-826E-6BD97273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33A53C-5660-1E59-6A34-7E9FE1CF8A8B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linkClick r:id="rId3"/>
              </a:rPr>
              <a:t>theNewsMinute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7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7" y="1431936"/>
            <a:ext cx="6215976" cy="168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Inability to give exams</a:t>
            </a:r>
          </a:p>
          <a:p>
            <a:pPr marL="0" indent="0" algn="ctr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Students with Vision Impairment </a:t>
            </a:r>
            <a:endParaRPr lang="en-US" sz="60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  <a:p>
            <a:pPr marL="0" indent="0" algn="ctr">
              <a:buNone/>
            </a:pPr>
            <a:endParaRPr lang="en-US" sz="3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3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36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AACEC-F554-36C9-BB7B-489340847BEE}"/>
              </a:ext>
            </a:extLst>
          </p:cNvPr>
          <p:cNvSpPr txBox="1">
            <a:spLocks/>
          </p:cNvSpPr>
          <p:nvPr/>
        </p:nvSpPr>
        <p:spPr>
          <a:xfrm>
            <a:off x="2328583" y="3213819"/>
            <a:ext cx="6215976" cy="1175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Rely on Scribes</a:t>
            </a:r>
          </a:p>
          <a:p>
            <a:pPr marL="0" indent="0" algn="ctr">
              <a:buNone/>
            </a:pPr>
            <a:endParaRPr lang="en-US" sz="4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8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C3455-BBD8-A2A5-CCF9-5560BEFD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B8E2B1-F63E-8674-DBB5-0735B805E2C1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linkClick r:id="rId3"/>
              </a:rPr>
              <a:t>theNewsMinute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5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48165-1140-BC3F-A970-03A2409C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43006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AACEC-F554-36C9-BB7B-489340847BEE}"/>
              </a:ext>
            </a:extLst>
          </p:cNvPr>
          <p:cNvSpPr txBox="1">
            <a:spLocks/>
          </p:cNvSpPr>
          <p:nvPr/>
        </p:nvSpPr>
        <p:spPr>
          <a:xfrm>
            <a:off x="2510490" y="2918705"/>
            <a:ext cx="7171017" cy="1175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Braille Book Shortages</a:t>
            </a:r>
          </a:p>
          <a:p>
            <a:pPr marL="0" indent="0" algn="ctr">
              <a:buNone/>
            </a:pPr>
            <a:endParaRPr lang="en-US" sz="48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5BBEF-C57A-FF6C-F6E6-11479986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8DAE17-4377-D2A4-EBFE-B28D5FBFFFA5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hlinkClick r:id="rId3"/>
              </a:rPr>
              <a:t>KathmanduPost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672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AACEC-F554-36C9-BB7B-489340847BEE}"/>
              </a:ext>
            </a:extLst>
          </p:cNvPr>
          <p:cNvSpPr txBox="1">
            <a:spLocks/>
          </p:cNvSpPr>
          <p:nvPr/>
        </p:nvSpPr>
        <p:spPr>
          <a:xfrm>
            <a:off x="2510490" y="2583425"/>
            <a:ext cx="7171017" cy="1175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Braille Book  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 available in all education fields</a:t>
            </a:r>
          </a:p>
          <a:p>
            <a:pPr marL="0" indent="0" algn="ctr">
              <a:buNone/>
            </a:pPr>
            <a:endParaRPr lang="en-US" sz="48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CF2403-CB3E-7DAC-C8D9-8E075E80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2E7983-610C-5100-BFEE-0A3120DD5E97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theWeek.in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65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FAACEC-F554-36C9-BB7B-489340847BEE}"/>
              </a:ext>
            </a:extLst>
          </p:cNvPr>
          <p:cNvSpPr txBox="1">
            <a:spLocks/>
          </p:cNvSpPr>
          <p:nvPr/>
        </p:nvSpPr>
        <p:spPr>
          <a:xfrm>
            <a:off x="2510490" y="2918705"/>
            <a:ext cx="7171017" cy="1175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Slow Dictations</a:t>
            </a:r>
            <a:endParaRPr lang="en-US" sz="48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C73EBE-FED6-C743-56D6-A95381C5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C03865-8C71-19E2-FF13-06EB582AA284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Ajol.info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3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56428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Thick Braille Books</a:t>
            </a:r>
          </a:p>
          <a:p>
            <a:pPr marL="0" indent="0" algn="ctr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as the dots raise the height</a:t>
            </a: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4B40-DFC2-34D1-1BA8-E4F1F0EE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CA5FEA-A071-6275-3859-515442710154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Ajol.info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7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-119976" y="2422047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Braille Books</a:t>
            </a:r>
            <a:endParaRPr lang="en-US" sz="44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Takes more space</a:t>
            </a:r>
          </a:p>
          <a:p>
            <a:pPr marL="0" indent="0" algn="ctr">
              <a:buNone/>
            </a:pP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331248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966A-C428-4B49-4CAB-3DA2DBCF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2E57F8-6CE8-290F-CDF3-8F810043ACCE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perkins.org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3115012" y="1985167"/>
            <a:ext cx="5961974" cy="6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 American Bible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44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C48DC-60E5-62CC-10DE-8B927CBFABB3}"/>
              </a:ext>
            </a:extLst>
          </p:cNvPr>
          <p:cNvSpPr txBox="1">
            <a:spLocks/>
          </p:cNvSpPr>
          <p:nvPr/>
        </p:nvSpPr>
        <p:spPr>
          <a:xfrm>
            <a:off x="-119975" y="230830"/>
            <a:ext cx="12431949" cy="2587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7DDDC5-C542-D6E8-7175-DB1C5E65F0FE}"/>
              </a:ext>
            </a:extLst>
          </p:cNvPr>
          <p:cNvSpPr txBox="1">
            <a:spLocks/>
          </p:cNvSpPr>
          <p:nvPr/>
        </p:nvSpPr>
        <p:spPr>
          <a:xfrm>
            <a:off x="467360" y="3427219"/>
            <a:ext cx="4450080" cy="178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1 Book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644E5C-BD46-6C93-0AFC-8475A2AA32C1}"/>
              </a:ext>
            </a:extLst>
          </p:cNvPr>
          <p:cNvSpPr txBox="1">
            <a:spLocks/>
          </p:cNvSpPr>
          <p:nvPr/>
        </p:nvSpPr>
        <p:spPr>
          <a:xfrm>
            <a:off x="6631021" y="3427219"/>
            <a:ext cx="4450080" cy="1783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45 Books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88DA05-EA70-1481-ADB6-D71104E1435E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perkins.org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76FD-4C46-CFE8-0B96-8E9B3962636D}"/>
              </a:ext>
            </a:extLst>
          </p:cNvPr>
          <p:cNvSpPr txBox="1">
            <a:spLocks/>
          </p:cNvSpPr>
          <p:nvPr/>
        </p:nvSpPr>
        <p:spPr>
          <a:xfrm>
            <a:off x="1290431" y="4684454"/>
            <a:ext cx="3371175" cy="77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Normal Print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213D35-456B-E7CA-C98C-F55827F4B2E6}"/>
              </a:ext>
            </a:extLst>
          </p:cNvPr>
          <p:cNvSpPr txBox="1">
            <a:spLocks/>
          </p:cNvSpPr>
          <p:nvPr/>
        </p:nvSpPr>
        <p:spPr>
          <a:xfrm>
            <a:off x="7081631" y="4572624"/>
            <a:ext cx="3371175" cy="77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Braille Print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38F8D1-BA23-487E-7B9D-8E3826FC0D78}"/>
              </a:ext>
            </a:extLst>
          </p:cNvPr>
          <p:cNvSpPr txBox="1">
            <a:spLocks/>
          </p:cNvSpPr>
          <p:nvPr/>
        </p:nvSpPr>
        <p:spPr>
          <a:xfrm>
            <a:off x="4975858" y="3722559"/>
            <a:ext cx="1596745" cy="881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577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1484243" y="3282052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Battery Powered, Stand-alone device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606284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1484243" y="3282052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Read more than 20 languages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75302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1484243" y="1701730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Blind can write 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216F-8C07-438F-8265-47ACD673159A}"/>
              </a:ext>
            </a:extLst>
          </p:cNvPr>
          <p:cNvSpPr txBox="1">
            <a:spLocks/>
          </p:cNvSpPr>
          <p:nvPr/>
        </p:nvSpPr>
        <p:spPr>
          <a:xfrm>
            <a:off x="1484243" y="2714452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Independently</a:t>
            </a:r>
          </a:p>
        </p:txBody>
      </p:sp>
    </p:spTree>
    <p:extLst>
      <p:ext uri="{BB962C8B-B14F-4D97-AF65-F5344CB8AC3E}">
        <p14:creationId xmlns:p14="http://schemas.microsoft.com/office/powerpoint/2010/main" val="1049020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1484243" y="1701730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Introducing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216F-8C07-438F-8265-47ACD673159A}"/>
              </a:ext>
            </a:extLst>
          </p:cNvPr>
          <p:cNvSpPr txBox="1">
            <a:spLocks/>
          </p:cNvSpPr>
          <p:nvPr/>
        </p:nvSpPr>
        <p:spPr>
          <a:xfrm>
            <a:off x="1484242" y="2714452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Super Sense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DBE4E6-58E1-D18E-5679-50A8266D5254}"/>
              </a:ext>
            </a:extLst>
          </p:cNvPr>
          <p:cNvSpPr txBox="1">
            <a:spLocks/>
          </p:cNvSpPr>
          <p:nvPr/>
        </p:nvSpPr>
        <p:spPr>
          <a:xfrm>
            <a:off x="1484241" y="4143548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Using combination of Pressure Sensitive touchpad, stylus, IR camera &amp; Laser Projector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It can recognize VI Handwriting</a:t>
            </a:r>
          </a:p>
        </p:txBody>
      </p:sp>
    </p:spTree>
    <p:extLst>
      <p:ext uri="{BB962C8B-B14F-4D97-AF65-F5344CB8AC3E}">
        <p14:creationId xmlns:p14="http://schemas.microsoft.com/office/powerpoint/2010/main" val="266737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B484-10F4-CE6D-C35C-DB3EC4C7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2F27328-CC34-FA5A-CFB5-D617AE78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1316A-0499-A64D-3C94-8DCFA56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951361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216F-8C07-438F-8265-47ACD673159A}"/>
              </a:ext>
            </a:extLst>
          </p:cNvPr>
          <p:cNvSpPr txBox="1">
            <a:spLocks/>
          </p:cNvSpPr>
          <p:nvPr/>
        </p:nvSpPr>
        <p:spPr>
          <a:xfrm>
            <a:off x="1484240" y="2714452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Key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DBE4E6-58E1-D18E-5679-50A8266D5254}"/>
              </a:ext>
            </a:extLst>
          </p:cNvPr>
          <p:cNvSpPr txBox="1">
            <a:spLocks/>
          </p:cNvSpPr>
          <p:nvPr/>
        </p:nvSpPr>
        <p:spPr>
          <a:xfrm>
            <a:off x="1484241" y="4143548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707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216F-8C07-438F-8265-47ACD673159A}"/>
              </a:ext>
            </a:extLst>
          </p:cNvPr>
          <p:cNvSpPr txBox="1">
            <a:spLocks/>
          </p:cNvSpPr>
          <p:nvPr/>
        </p:nvSpPr>
        <p:spPr>
          <a:xfrm>
            <a:off x="1484241" y="299243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Key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DBE4E6-58E1-D18E-5679-50A8266D5254}"/>
              </a:ext>
            </a:extLst>
          </p:cNvPr>
          <p:cNvSpPr txBox="1">
            <a:spLocks/>
          </p:cNvSpPr>
          <p:nvPr/>
        </p:nvSpPr>
        <p:spPr>
          <a:xfrm>
            <a:off x="1484241" y="4143548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AB74D-8677-F967-D2B9-BB50706B217B}"/>
              </a:ext>
            </a:extLst>
          </p:cNvPr>
          <p:cNvSpPr txBox="1">
            <a:spLocks/>
          </p:cNvSpPr>
          <p:nvPr/>
        </p:nvSpPr>
        <p:spPr>
          <a:xfrm>
            <a:off x="1484240" y="2513375"/>
            <a:ext cx="9223513" cy="3827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Foldable Design for better portability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Easy Carry Pouch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Play/Pause Buttons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Mode Switcher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Dedicated Volume Controls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Repeat the para / page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Go Back Previous para</a:t>
            </a:r>
          </a:p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35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216F-8C07-438F-8265-47ACD673159A}"/>
              </a:ext>
            </a:extLst>
          </p:cNvPr>
          <p:cNvSpPr txBox="1">
            <a:spLocks/>
          </p:cNvSpPr>
          <p:nvPr/>
        </p:nvSpPr>
        <p:spPr>
          <a:xfrm>
            <a:off x="2272749" y="1984731"/>
            <a:ext cx="7646502" cy="1284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All of this for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DBE4E6-58E1-D18E-5679-50A8266D5254}"/>
              </a:ext>
            </a:extLst>
          </p:cNvPr>
          <p:cNvSpPr txBox="1">
            <a:spLocks/>
          </p:cNvSpPr>
          <p:nvPr/>
        </p:nvSpPr>
        <p:spPr>
          <a:xfrm>
            <a:off x="848137" y="476009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C6F89B-A5FA-D01B-4D99-FA01961D5BA1}"/>
              </a:ext>
            </a:extLst>
          </p:cNvPr>
          <p:cNvSpPr txBox="1">
            <a:spLocks/>
          </p:cNvSpPr>
          <p:nvPr/>
        </p:nvSpPr>
        <p:spPr>
          <a:xfrm>
            <a:off x="1308654" y="3152336"/>
            <a:ext cx="9574692" cy="2284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3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₹</a:t>
            </a:r>
            <a:r>
              <a:rPr lang="en-US" sz="126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18,000~20,000</a:t>
            </a:r>
          </a:p>
        </p:txBody>
      </p:sp>
    </p:spTree>
    <p:extLst>
      <p:ext uri="{BB962C8B-B14F-4D97-AF65-F5344CB8AC3E}">
        <p14:creationId xmlns:p14="http://schemas.microsoft.com/office/powerpoint/2010/main" val="3565169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1484243" y="1701730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Wait 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216F-8C07-438F-8265-47ACD673159A}"/>
              </a:ext>
            </a:extLst>
          </p:cNvPr>
          <p:cNvSpPr txBox="1">
            <a:spLocks/>
          </p:cNvSpPr>
          <p:nvPr/>
        </p:nvSpPr>
        <p:spPr>
          <a:xfrm>
            <a:off x="1484242" y="2714452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What’s more 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DBE4E6-58E1-D18E-5679-50A8266D5254}"/>
              </a:ext>
            </a:extLst>
          </p:cNvPr>
          <p:cNvSpPr txBox="1">
            <a:spLocks/>
          </p:cNvSpPr>
          <p:nvPr/>
        </p:nvSpPr>
        <p:spPr>
          <a:xfrm>
            <a:off x="1484241" y="4143548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This device has a lot more to offer for example it will be one of the smallest scanner with ai features in the market and connect with your mobile and pcs smoothly</a:t>
            </a:r>
          </a:p>
        </p:txBody>
      </p:sp>
    </p:spTree>
    <p:extLst>
      <p:ext uri="{BB962C8B-B14F-4D97-AF65-F5344CB8AC3E}">
        <p14:creationId xmlns:p14="http://schemas.microsoft.com/office/powerpoint/2010/main" val="1513194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7D7609-C818-50A9-6623-B451F5E34D92}"/>
              </a:ext>
            </a:extLst>
          </p:cNvPr>
          <p:cNvSpPr txBox="1">
            <a:spLocks/>
          </p:cNvSpPr>
          <p:nvPr/>
        </p:nvSpPr>
        <p:spPr>
          <a:xfrm>
            <a:off x="1484243" y="1701730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800" b="1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B027C-9C9A-C9E0-BD85-75EF3B10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216F-8C07-438F-8265-47ACD673159A}"/>
              </a:ext>
            </a:extLst>
          </p:cNvPr>
          <p:cNvSpPr txBox="1">
            <a:spLocks/>
          </p:cNvSpPr>
          <p:nvPr/>
        </p:nvSpPr>
        <p:spPr>
          <a:xfrm>
            <a:off x="1484242" y="2714452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  <a:latin typeface="+mj-lt"/>
                <a:cs typeface="Bierstadt Display" panose="020F0502020204030204" pitchFamily="34" charset="0"/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DBE4E6-58E1-D18E-5679-50A8266D5254}"/>
              </a:ext>
            </a:extLst>
          </p:cNvPr>
          <p:cNvSpPr txBox="1">
            <a:spLocks/>
          </p:cNvSpPr>
          <p:nvPr/>
        </p:nvSpPr>
        <p:spPr>
          <a:xfrm>
            <a:off x="1484241" y="4143548"/>
            <a:ext cx="9223513" cy="14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  <a:latin typeface="+mj-lt"/>
              <a:cs typeface="Bierstadt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5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2045-C8A8-5E62-CF83-2D079B5D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 descr="A picture containing wall, indoor, white&#10;&#10;Description automatically generated">
            <a:extLst>
              <a:ext uri="{FF2B5EF4-FFF2-40B4-BE49-F238E27FC236}">
                <a16:creationId xmlns:a16="http://schemas.microsoft.com/office/drawing/2014/main" id="{553D4A87-A8F5-A1AE-D44E-55755944B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007A5-6CC5-1F59-F24A-A59F30B9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6347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5409-849D-AD71-F876-3475580D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picture containing text, wall, indoor, ceiling&#10;&#10;Description automatically generated">
            <a:extLst>
              <a:ext uri="{FF2B5EF4-FFF2-40B4-BE49-F238E27FC236}">
                <a16:creationId xmlns:a16="http://schemas.microsoft.com/office/drawing/2014/main" id="{27F173D3-2270-6B5F-5C29-AFD1ECCBB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99224-3F6A-7ED6-CDD6-196C13FB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8795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EBAD-A51B-D32D-B5C8-D940E58E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DF22761-DA91-7DF0-2E6C-619D365CB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029"/>
            <a:ext cx="12191999" cy="6854971"/>
          </a:xfrm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697D7-704B-1312-03F1-28023C9E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pic>
        <p:nvPicPr>
          <p:cNvPr id="8" name="Picture 7" descr="No image&#10;&#10;Description automatically generated">
            <a:extLst>
              <a:ext uri="{FF2B5EF4-FFF2-40B4-BE49-F238E27FC236}">
                <a16:creationId xmlns:a16="http://schemas.microsoft.com/office/drawing/2014/main" id="{9816D611-92E8-731C-0B5C-980AC944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9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9B5C-2969-073A-1CE6-B5F2F6D9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94387A7-398A-4DC4-10D2-4B58BBC00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132"/>
            <a:ext cx="12192000" cy="686113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441BE-A8C8-2387-67AB-12E8BB9A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pic>
        <p:nvPicPr>
          <p:cNvPr id="7" name="Picture 6" descr="A white board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C603DD7E-24F0-C8CB-1EF2-47F49A49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6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Photo | Close-up of fingers reading braille, hand of a blind person  reading some braille text of a braille book.">
            <a:extLst>
              <a:ext uri="{FF2B5EF4-FFF2-40B4-BE49-F238E27FC236}">
                <a16:creationId xmlns:a16="http://schemas.microsoft.com/office/drawing/2014/main" id="{31BABC30-5B04-0192-0F0C-AC8A2BEE7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3" t="10983" b="27092"/>
          <a:stretch/>
        </p:blipFill>
        <p:spPr bwMode="auto">
          <a:xfrm>
            <a:off x="110030" y="996436"/>
            <a:ext cx="11971939" cy="490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9190B-38BD-E159-D544-1D50AD8C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33" y="1230481"/>
            <a:ext cx="7097531" cy="111998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How are they doing it 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4C31675-96FE-EB07-47FF-0E755362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474A1C-9F16-3A40-62E8-109C0C6EB40D}"/>
              </a:ext>
            </a:extLst>
          </p:cNvPr>
          <p:cNvSpPr txBox="1">
            <a:spLocks/>
          </p:cNvSpPr>
          <p:nvPr/>
        </p:nvSpPr>
        <p:spPr>
          <a:xfrm>
            <a:off x="2547234" y="2664740"/>
            <a:ext cx="7097531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910522-53B1-893D-B443-E361731D06FF}"/>
              </a:ext>
            </a:extLst>
          </p:cNvPr>
          <p:cNvSpPr txBox="1">
            <a:spLocks/>
          </p:cNvSpPr>
          <p:nvPr/>
        </p:nvSpPr>
        <p:spPr>
          <a:xfrm>
            <a:off x="2547233" y="2869009"/>
            <a:ext cx="7097531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bg1"/>
                </a:solidFill>
              </a:rPr>
              <a:t>Braille !</a:t>
            </a:r>
          </a:p>
        </p:txBody>
      </p:sp>
    </p:spTree>
    <p:extLst>
      <p:ext uri="{BB962C8B-B14F-4D97-AF65-F5344CB8AC3E}">
        <p14:creationId xmlns:p14="http://schemas.microsoft.com/office/powerpoint/2010/main" val="194719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2A050D-2064-7FB7-9DF7-452368E046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067786" y="3829190"/>
            <a:ext cx="6386113" cy="6340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1910A-0B58-E8AE-F476-FFA65491E4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-19230" y="2546118"/>
            <a:ext cx="8375106" cy="444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76D72-9FCE-F7AC-2277-38B217B3B6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404447" y="0"/>
            <a:ext cx="6491136" cy="3829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14D8C-6002-693C-EA81-54FB55FC173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-19230" y="57307"/>
            <a:ext cx="8855207" cy="4671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9190B-38BD-E159-D544-1D50AD8C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77" y="3173724"/>
            <a:ext cx="8184542" cy="11199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Braille is Dying!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4C31675-96FE-EB07-47FF-0E755362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835FF5-C5D9-965D-828A-5AA0D9FEBD4D}"/>
              </a:ext>
            </a:extLst>
          </p:cNvPr>
          <p:cNvSpPr txBox="1">
            <a:spLocks/>
          </p:cNvSpPr>
          <p:nvPr/>
        </p:nvSpPr>
        <p:spPr>
          <a:xfrm>
            <a:off x="96198" y="6389906"/>
            <a:ext cx="2388467" cy="429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Source 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6"/>
              </a:rPr>
              <a:t>Salon.com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5934186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RegularSeedLeftStep">
      <a:dk1>
        <a:srgbClr val="000000"/>
      </a:dk1>
      <a:lt1>
        <a:srgbClr val="FFFFFF"/>
      </a:lt1>
      <a:dk2>
        <a:srgbClr val="213B38"/>
      </a:dk2>
      <a:lt2>
        <a:srgbClr val="E8E4E2"/>
      </a:lt2>
      <a:accent1>
        <a:srgbClr val="29A8E7"/>
      </a:accent1>
      <a:accent2>
        <a:srgbClr val="14B4A6"/>
      </a:accent2>
      <a:accent3>
        <a:srgbClr val="21B96D"/>
      </a:accent3>
      <a:accent4>
        <a:srgbClr val="14BA22"/>
      </a:accent4>
      <a:accent5>
        <a:srgbClr val="52B620"/>
      </a:accent5>
      <a:accent6>
        <a:srgbClr val="88AF13"/>
      </a:accent6>
      <a:hlink>
        <a:srgbClr val="BF6A3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575</Words>
  <Application>Microsoft Office PowerPoint</Application>
  <PresentationFormat>Widescreen</PresentationFormat>
  <Paragraphs>209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Gill Sans Nova</vt:lpstr>
      <vt:lpstr>CelebrationVTI</vt:lpstr>
      <vt:lpstr>ACCESSIBILITY – EDUCATION FOR VISUALLY IMPAIRED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are they doing it ?</vt:lpstr>
      <vt:lpstr>Braille is Dying!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– EDUCATION FOR VISUALLY IMPAIRED</dc:title>
  <dc:creator>Nimish Jain</dc:creator>
  <cp:lastModifiedBy>Hrishi 's</cp:lastModifiedBy>
  <cp:revision>13</cp:revision>
  <dcterms:created xsi:type="dcterms:W3CDTF">2022-08-24T19:51:19Z</dcterms:created>
  <dcterms:modified xsi:type="dcterms:W3CDTF">2022-08-25T04:14:53Z</dcterms:modified>
</cp:coreProperties>
</file>