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341" r:id="rId2"/>
    <p:sldId id="342" r:id="rId3"/>
    <p:sldId id="343" r:id="rId4"/>
    <p:sldId id="345" r:id="rId5"/>
    <p:sldId id="346" r:id="rId6"/>
    <p:sldId id="347" r:id="rId7"/>
    <p:sldId id="348" r:id="rId8"/>
    <p:sldId id="349" r:id="rId9"/>
    <p:sldId id="350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262" r:id="rId18"/>
  </p:sldIdLst>
  <p:sldSz cx="9144000" cy="5143500" type="screen16x9"/>
  <p:notesSz cx="6858000" cy="9144000"/>
  <p:embeddedFontLst>
    <p:embeddedFont>
      <p:font typeface="Walter Turncoat" panose="020B0604020202020204" charset="0"/>
      <p:regular r:id="rId20"/>
    </p:embeddedFont>
    <p:embeddedFont>
      <p:font typeface="Sniglet" panose="020B0604020202020204" charset="0"/>
      <p:regular r:id="rId21"/>
    </p:embeddedFont>
    <p:embeddedFont>
      <p:font typeface="Cambria Math" panose="0204050305040603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4DD468-548E-4274-B5BD-DDE88C033949}">
  <a:tblStyle styleId="{E64DD468-548E-4274-B5BD-DDE88C033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08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рина Христова" userId="a320cdaf0b197c8e" providerId="LiveId" clId="{5BA863C3-C051-41BD-B0F5-F45E232E60E6}"/>
    <pc:docChg chg="undo custSel addSld modSld sldOrd">
      <pc:chgData name="Ирина Христова" userId="a320cdaf0b197c8e" providerId="LiveId" clId="{5BA863C3-C051-41BD-B0F5-F45E232E60E6}" dt="2017-11-09T12:07:08.731" v="731"/>
      <pc:docMkLst>
        <pc:docMk/>
      </pc:docMkLst>
      <pc:sldChg chg="addSp delSp modSp add ord">
        <pc:chgData name="Ирина Христова" userId="a320cdaf0b197c8e" providerId="LiveId" clId="{5BA863C3-C051-41BD-B0F5-F45E232E60E6}" dt="2017-11-09T12:07:06.925" v="730"/>
        <pc:sldMkLst>
          <pc:docMk/>
          <pc:sldMk cId="110366364" sldId="357"/>
        </pc:sldMkLst>
        <pc:spChg chg="add del mod">
          <ac:chgData name="Ирина Христова" userId="a320cdaf0b197c8e" providerId="LiveId" clId="{5BA863C3-C051-41BD-B0F5-F45E232E60E6}" dt="2017-11-09T11:53:56.434" v="286" actId="478"/>
          <ac:spMkLst>
            <pc:docMk/>
            <pc:sldMk cId="110366364" sldId="357"/>
            <ac:spMk id="3" creationId="{C8988905-AAC1-4174-9B5F-4D31485C2D66}"/>
          </ac:spMkLst>
        </pc:spChg>
        <pc:spChg chg="mod">
          <ac:chgData name="Ирина Христова" userId="a320cdaf0b197c8e" providerId="LiveId" clId="{5BA863C3-C051-41BD-B0F5-F45E232E60E6}" dt="2017-11-09T11:51:27.266" v="15" actId="1038"/>
          <ac:spMkLst>
            <pc:docMk/>
            <pc:sldMk cId="110366364" sldId="357"/>
            <ac:spMk id="6" creationId="{CF7809B9-AC8C-47EF-8460-804A7AA6FEB7}"/>
          </ac:spMkLst>
        </pc:spChg>
        <pc:spChg chg="add del mod">
          <ac:chgData name="Ирина Христова" userId="a320cdaf0b197c8e" providerId="LiveId" clId="{5BA863C3-C051-41BD-B0F5-F45E232E60E6}" dt="2017-11-09T12:07:06.925" v="730"/>
          <ac:spMkLst>
            <pc:docMk/>
            <pc:sldMk cId="110366364" sldId="357"/>
            <ac:spMk id="10" creationId="{16B0EA71-B0C0-43C2-AFC9-A4648EC9D33E}"/>
          </ac:spMkLst>
        </pc:spChg>
        <pc:spChg chg="add del mod">
          <ac:chgData name="Ирина Христова" userId="a320cdaf0b197c8e" providerId="LiveId" clId="{5BA863C3-C051-41BD-B0F5-F45E232E60E6}" dt="2017-11-09T12:07:06.925" v="730"/>
          <ac:spMkLst>
            <pc:docMk/>
            <pc:sldMk cId="110366364" sldId="357"/>
            <ac:spMk id="11" creationId="{495DFFD1-0214-40C0-8E99-88F356EB9C72}"/>
          </ac:spMkLst>
        </pc:spChg>
        <pc:spChg chg="add del">
          <ac:chgData name="Ирина Христова" userId="a320cdaf0b197c8e" providerId="LiveId" clId="{5BA863C3-C051-41BD-B0F5-F45E232E60E6}" dt="2017-11-09T11:53:58.885" v="287" actId="478"/>
          <ac:spMkLst>
            <pc:docMk/>
            <pc:sldMk cId="110366364" sldId="357"/>
            <ac:spMk id="14" creationId="{1D1313A3-0991-4E90-BDE4-BC15A7F62B38}"/>
          </ac:spMkLst>
        </pc:spChg>
        <pc:spChg chg="add del">
          <ac:chgData name="Ирина Христова" userId="a320cdaf0b197c8e" providerId="LiveId" clId="{5BA863C3-C051-41BD-B0F5-F45E232E60E6}" dt="2017-11-09T11:53:58.885" v="287" actId="478"/>
          <ac:spMkLst>
            <pc:docMk/>
            <pc:sldMk cId="110366364" sldId="357"/>
            <ac:spMk id="18" creationId="{0BBE6978-B64A-4AFF-AEE9-6C136276B868}"/>
          </ac:spMkLst>
        </pc:spChg>
        <pc:spChg chg="add del mod">
          <ac:chgData name="Ирина Христова" userId="a320cdaf0b197c8e" providerId="LiveId" clId="{5BA863C3-C051-41BD-B0F5-F45E232E60E6}" dt="2017-11-09T11:54:55.857" v="307" actId="1076"/>
          <ac:spMkLst>
            <pc:docMk/>
            <pc:sldMk cId="110366364" sldId="357"/>
            <ac:spMk id="70" creationId="{00000000-0000-0000-0000-000000000000}"/>
          </ac:spMkLst>
        </pc:spChg>
        <pc:picChg chg="add mod">
          <ac:chgData name="Ирина Христова" userId="a320cdaf0b197c8e" providerId="LiveId" clId="{5BA863C3-C051-41BD-B0F5-F45E232E60E6}" dt="2017-11-09T11:54:52.463" v="306" actId="1076"/>
          <ac:picMkLst>
            <pc:docMk/>
            <pc:sldMk cId="110366364" sldId="357"/>
            <ac:picMk id="1026" creationId="{B3E29D49-82F6-4CBA-96A1-C90B5145F8DF}"/>
          </ac:picMkLst>
        </pc:picChg>
      </pc:sldChg>
      <pc:sldChg chg="addSp modSp add">
        <pc:chgData name="Ирина Христова" userId="a320cdaf0b197c8e" providerId="LiveId" clId="{5BA863C3-C051-41BD-B0F5-F45E232E60E6}" dt="2017-11-09T12:07:08.731" v="731"/>
        <pc:sldMkLst>
          <pc:docMk/>
          <pc:sldMk cId="1370151411" sldId="358"/>
        </pc:sldMkLst>
        <pc:spChg chg="add">
          <ac:chgData name="Ирина Христова" userId="a320cdaf0b197c8e" providerId="LiveId" clId="{5BA863C3-C051-41BD-B0F5-F45E232E60E6}" dt="2017-11-09T12:07:08.731" v="731"/>
          <ac:spMkLst>
            <pc:docMk/>
            <pc:sldMk cId="1370151411" sldId="358"/>
            <ac:spMk id="7" creationId="{A29861E0-AD92-4B0C-80E7-FF898C51B679}"/>
          </ac:spMkLst>
        </pc:spChg>
        <pc:spChg chg="add">
          <ac:chgData name="Ирина Христова" userId="a320cdaf0b197c8e" providerId="LiveId" clId="{5BA863C3-C051-41BD-B0F5-F45E232E60E6}" dt="2017-11-09T12:07:08.731" v="731"/>
          <ac:spMkLst>
            <pc:docMk/>
            <pc:sldMk cId="1370151411" sldId="358"/>
            <ac:spMk id="8" creationId="{31570127-D691-4125-BEDF-6A03C31E862C}"/>
          </ac:spMkLst>
        </pc:spChg>
        <pc:spChg chg="mod">
          <ac:chgData name="Ирина Христова" userId="a320cdaf0b197c8e" providerId="LiveId" clId="{5BA863C3-C051-41BD-B0F5-F45E232E60E6}" dt="2017-11-09T11:57:50.866" v="583" actId="1076"/>
          <ac:spMkLst>
            <pc:docMk/>
            <pc:sldMk cId="1370151411" sldId="358"/>
            <ac:spMk id="70" creationId="{00000000-0000-0000-0000-000000000000}"/>
          </ac:spMkLst>
        </pc:spChg>
      </pc:sldChg>
      <pc:sldChg chg="addSp delSp modSp add">
        <pc:chgData name="Ирина Христова" userId="a320cdaf0b197c8e" providerId="LiveId" clId="{5BA863C3-C051-41BD-B0F5-F45E232E60E6}" dt="2017-11-09T12:04:37.181" v="727" actId="1076"/>
        <pc:sldMkLst>
          <pc:docMk/>
          <pc:sldMk cId="2134704780" sldId="359"/>
        </pc:sldMkLst>
        <pc:spChg chg="mod">
          <ac:chgData name="Ирина Христова" userId="a320cdaf0b197c8e" providerId="LiveId" clId="{5BA863C3-C051-41BD-B0F5-F45E232E60E6}" dt="2017-11-09T12:04:37.181" v="727" actId="1076"/>
          <ac:spMkLst>
            <pc:docMk/>
            <pc:sldMk cId="2134704780" sldId="359"/>
            <ac:spMk id="70" creationId="{00000000-0000-0000-0000-000000000000}"/>
          </ac:spMkLst>
        </pc:spChg>
        <pc:picChg chg="add">
          <ac:chgData name="Ирина Христова" userId="a320cdaf0b197c8e" providerId="LiveId" clId="{5BA863C3-C051-41BD-B0F5-F45E232E60E6}" dt="2017-11-09T11:58:37.033" v="598"/>
          <ac:picMkLst>
            <pc:docMk/>
            <pc:sldMk cId="2134704780" sldId="359"/>
            <ac:picMk id="8" creationId="{E276BAA9-682A-43AB-9E89-EE60C92FC2B8}"/>
          </ac:picMkLst>
        </pc:picChg>
        <pc:picChg chg="add del mod">
          <ac:chgData name="Ирина Христова" userId="a320cdaf0b197c8e" providerId="LiveId" clId="{5BA863C3-C051-41BD-B0F5-F45E232E60E6}" dt="2017-11-09T11:58:36.468" v="597" actId="478"/>
          <ac:picMkLst>
            <pc:docMk/>
            <pc:sldMk cId="2134704780" sldId="359"/>
            <ac:picMk id="1026" creationId="{B3E29D49-82F6-4CBA-96A1-C90B5145F8DF}"/>
          </ac:picMkLst>
        </pc:picChg>
        <pc:picChg chg="add del mod">
          <ac:chgData name="Ирина Христова" userId="a320cdaf0b197c8e" providerId="LiveId" clId="{5BA863C3-C051-41BD-B0F5-F45E232E60E6}" dt="2017-11-09T11:58:13.010" v="588"/>
          <ac:picMkLst>
            <pc:docMk/>
            <pc:sldMk cId="2134704780" sldId="359"/>
            <ac:picMk id="2050" creationId="{0177F5FD-C1B6-4972-9BE5-309BF6474E82}"/>
          </ac:picMkLst>
        </pc:picChg>
        <pc:picChg chg="add del mod">
          <ac:chgData name="Ирина Христова" userId="a320cdaf0b197c8e" providerId="LiveId" clId="{5BA863C3-C051-41BD-B0F5-F45E232E60E6}" dt="2017-11-09T11:58:34.550" v="596" actId="478"/>
          <ac:picMkLst>
            <pc:docMk/>
            <pc:sldMk cId="2134704780" sldId="359"/>
            <ac:picMk id="2052" creationId="{3B37524C-6137-42A6-A263-5881C87C85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548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50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2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4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35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17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9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85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84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86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33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32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2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17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5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2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/>
              <a:t>Интерференция и дифракция</a:t>
            </a:r>
            <a:endParaRPr lang="en"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4267398" y="3303619"/>
            <a:ext cx="3488816" cy="59123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>
            <a:extLst>
              <a:ext uri="{FF2B5EF4-FFF2-40B4-BE49-F238E27FC236}">
                <a16:creationId xmlns:a16="http://schemas.microsoft.com/office/drawing/2014/main" id="{85294923-1946-47FD-95B4-B92A909AD71F}"/>
              </a:ext>
            </a:extLst>
          </p:cNvPr>
          <p:cNvSpPr txBox="1">
            <a:spLocks/>
          </p:cNvSpPr>
          <p:nvPr/>
        </p:nvSpPr>
        <p:spPr>
          <a:xfrm>
            <a:off x="4331894" y="3355836"/>
            <a:ext cx="3359824" cy="481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bg-BG" sz="2000" dirty="0"/>
              <a:t>Задачи за самоподготовка</a:t>
            </a:r>
            <a:endParaRPr lang="en" sz="2000" dirty="0"/>
          </a:p>
        </p:txBody>
      </p:sp>
      <p:sp>
        <p:nvSpPr>
          <p:cNvPr id="14" name="Shape 38">
            <a:extLst>
              <a:ext uri="{FF2B5EF4-FFF2-40B4-BE49-F238E27FC236}">
                <a16:creationId xmlns:a16="http://schemas.microsoft.com/office/drawing/2014/main" id="{7AD50673-1999-41B7-845D-C764FC94122A}"/>
              </a:ext>
            </a:extLst>
          </p:cNvPr>
          <p:cNvSpPr txBox="1">
            <a:spLocks/>
          </p:cNvSpPr>
          <p:nvPr/>
        </p:nvSpPr>
        <p:spPr>
          <a:xfrm>
            <a:off x="5513295" y="4834218"/>
            <a:ext cx="3798794" cy="309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bg-BG" sz="1600" i="1" dirty="0"/>
              <a:t>Симона Тодорова и Ирина Христова</a:t>
            </a:r>
            <a:endParaRPr lang="en" sz="1600" i="1" dirty="0"/>
          </a:p>
        </p:txBody>
      </p:sp>
    </p:spTree>
    <p:extLst>
      <p:ext uri="{BB962C8B-B14F-4D97-AF65-F5344CB8AC3E}">
        <p14:creationId xmlns:p14="http://schemas.microsoft.com/office/powerpoint/2010/main" val="405492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hape 70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685800" y="1289518"/>
                <a:ext cx="7772400" cy="2575195"/>
              </a:xfrm>
              <a:prstGeom prst="rect">
                <a:avLst/>
              </a:prstGeom>
            </p:spPr>
            <p:txBody>
              <a:bodyPr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Монохроматична светлина с дължина на вълната ʎ пада перпендикулярно върху дифракционна решетка. </a:t>
                </a:r>
                <a:b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b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а) Докажете, че дифракционните максимуми се наблюдават под ъгли </a:t>
                </a:r>
                <a:r>
                  <a:rPr lang="el-G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ϴ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спрямо перпендикуляра към решетката, които удовлетворяват условието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𝒅</m:t>
                    </m:r>
                    <m:func>
                      <m:funcPr>
                        <m:ctrlP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ʎ (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 ±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,±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niglet" panose="020B0604020202020204" charset="0"/>
                    <a:cs typeface="Arial" panose="020B0604020202020204" pitchFamily="34" charset="0"/>
                  </a:rPr>
                  <a:t>, 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niglet" panose="020B0604020202020204" charset="0"/>
                    <a:cs typeface="Arial" panose="020B0604020202020204" pitchFamily="34" charset="0"/>
                  </a:rPr>
                  <a:t>където </a:t>
                </a:r>
                <a14:m>
                  <m:oMath xmlns:m="http://schemas.openxmlformats.org/officeDocument/2006/math">
                    <m:r>
                      <a:rPr lang="en-US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niglet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niglet" panose="020B0604020202020204" charset="0"/>
                    <a:cs typeface="Arial" panose="020B0604020202020204" pitchFamily="34" charset="0"/>
                  </a:rPr>
                  <a:t>е константата на дифракционната решетка.</a:t>
                </a:r>
                <a:endParaRPr lang="e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niglet" panose="020B060402020202020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1289518"/>
                <a:ext cx="7772400" cy="2575195"/>
              </a:xfrm>
              <a:prstGeom prst="rect">
                <a:avLst/>
              </a:prstGeom>
              <a:blipFill>
                <a:blip r:embed="rId3"/>
                <a:stretch>
                  <a:fillRect l="-706" r="-863" b="-37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5</a:t>
            </a:r>
            <a:endParaRPr lang="en" sz="6000" dirty="0"/>
          </a:p>
        </p:txBody>
      </p:sp>
    </p:spTree>
    <p:extLst>
      <p:ext uri="{BB962C8B-B14F-4D97-AF65-F5344CB8AC3E}">
        <p14:creationId xmlns:p14="http://schemas.microsoft.com/office/powerpoint/2010/main" val="117299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hape 70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685800" y="1289518"/>
                <a:ext cx="7772400" cy="2575195"/>
              </a:xfrm>
              <a:prstGeom prst="rect">
                <a:avLst/>
              </a:prstGeom>
            </p:spPr>
            <p:txBody>
              <a:bodyPr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Монохроматична светлина с дължина на вълната ʎ пада перпендикулярно върху дифракционна решетка. </a:t>
                </a:r>
                <a:b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b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б) При какви дължини на вълната на светлина от видимата област ще се наблюдава дифракционен максимум при </a:t>
                </a:r>
                <a:b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14:m>
                  <m:oMath xmlns:m="http://schemas.openxmlformats.org/officeDocument/2006/math">
                    <m:r>
                      <a:rPr lang="bg-BG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bg-BG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𝟑𝟎</m:t>
                    </m:r>
                    <m:r>
                      <a:rPr lang="bg-BG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niglet" panose="020B0604020202020204" charset="0"/>
                    <a:cs typeface="Arial" panose="020B0604020202020204" pitchFamily="34" charset="0"/>
                  </a:rPr>
                  <a:t> от дифракционна решетка с 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niglet" panose="020B0604020202020204" charset="0"/>
                    <a:cs typeface="Arial" panose="020B0604020202020204" pitchFamily="34" charset="0"/>
                  </a:rPr>
                  <a:t>200 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niglet" panose="020B0604020202020204" charset="0"/>
                    <a:cs typeface="Arial" panose="020B0604020202020204" pitchFamily="34" charset="0"/>
                  </a:rPr>
                  <a:t>процепа/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niglet" panose="020B0604020202020204" charset="0"/>
                    <a:cs typeface="Arial" panose="020B0604020202020204" pitchFamily="34" charset="0"/>
                  </a:rPr>
                  <a:t>mm?</a:t>
                </a:r>
                <a:endParaRPr lang="e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niglet" panose="020B060402020202020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1289518"/>
                <a:ext cx="7772400" cy="2575195"/>
              </a:xfrm>
              <a:prstGeom prst="rect">
                <a:avLst/>
              </a:prstGeom>
              <a:blipFill>
                <a:blip r:embed="rId3"/>
                <a:stretch>
                  <a:fillRect l="-706" r="-941" b="-37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5</a:t>
            </a:r>
            <a:endParaRPr lang="en" sz="6000" dirty="0"/>
          </a:p>
        </p:txBody>
      </p:sp>
    </p:spTree>
    <p:extLst>
      <p:ext uri="{BB962C8B-B14F-4D97-AF65-F5344CB8AC3E}">
        <p14:creationId xmlns:p14="http://schemas.microsoft.com/office/powerpoint/2010/main" val="323096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289518"/>
            <a:ext cx="7772400" cy="257519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Монохроматична светлина с дължина на вълната ʎ пада перпендикулярно върху дифракционна решетка. </a:t>
            </a:r>
            <a:b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в) При какви дължини на вълната на светлина от видимата област може да се наблюдава дифракционен максимум от пети порядък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(m = 5),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дифракционната решетка има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 процепа/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mm?</a:t>
            </a:r>
            <a:endParaRPr lang="e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5</a:t>
            </a:r>
            <a:endParaRPr lang="en" sz="6000" dirty="0"/>
          </a:p>
        </p:txBody>
      </p:sp>
      <p:sp>
        <p:nvSpPr>
          <p:cNvPr id="5" name="Shape 71">
            <a:extLst>
              <a:ext uri="{FF2B5EF4-FFF2-40B4-BE49-F238E27FC236}">
                <a16:creationId xmlns:a16="http://schemas.microsoft.com/office/drawing/2014/main" id="{A4050A5B-8C87-4D97-9967-901EACF21F74}"/>
              </a:ext>
            </a:extLst>
          </p:cNvPr>
          <p:cNvSpPr txBox="1">
            <a:spLocks/>
          </p:cNvSpPr>
          <p:nvPr/>
        </p:nvSpPr>
        <p:spPr>
          <a:xfrm>
            <a:off x="3287264" y="4031740"/>
            <a:ext cx="2417968" cy="533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ОТГОВОР</a:t>
            </a:r>
            <a:endParaRPr lang="en" dirty="0"/>
          </a:p>
        </p:txBody>
      </p:sp>
      <p:sp>
        <p:nvSpPr>
          <p:cNvPr id="7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157927-EB20-4F91-BFAD-EF65C51F1205}"/>
              </a:ext>
            </a:extLst>
          </p:cNvPr>
          <p:cNvSpPr/>
          <p:nvPr/>
        </p:nvSpPr>
        <p:spPr>
          <a:xfrm>
            <a:off x="3192616" y="4031740"/>
            <a:ext cx="251261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3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5</a:t>
            </a:r>
            <a:endParaRPr lang="en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71">
                <a:extLst>
                  <a:ext uri="{FF2B5EF4-FFF2-40B4-BE49-F238E27FC236}">
                    <a16:creationId xmlns:a16="http://schemas.microsoft.com/office/drawing/2014/main" id="{A4050A5B-8C87-4D97-9967-901EACF21F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5169" y="1814146"/>
                <a:ext cx="5996598" cy="2609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2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:r>
                  <a:rPr lang="bg-BG" dirty="0"/>
                  <a:t>б) Константата на дифракционната решетка е </a:t>
                </a:r>
              </a:p>
              <a:p>
                <a:r>
                  <a:rPr lang="en-US" dirty="0"/>
                  <a:t>d = 5</a:t>
                </a:r>
                <a:r>
                  <a:rPr lang="bg-BG" dirty="0"/>
                  <a:t> </a:t>
                </a:r>
                <a:r>
                  <a:rPr lang="en-US" dirty="0"/>
                  <a:t>µm. </a:t>
                </a:r>
                <a:r>
                  <a:rPr lang="bg-BG" dirty="0"/>
                  <a:t>Дължината на вълните, за които се получава дифракционен максимум при ъгъл </a:t>
                </a:r>
              </a:p>
              <a:p>
                <a14:m>
                  <m:oMath xmlns:m="http://schemas.openxmlformats.org/officeDocument/2006/math">
                    <m:r>
                      <a:rPr lang="bg-BG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bg-BG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𝟑𝟎</m:t>
                    </m:r>
                    <m:r>
                      <a:rPr lang="bg-BG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, удовлетворяват условието: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" dirty="0"/>
                  <a:t>. </a:t>
                </a:r>
                <a:r>
                  <a:rPr lang="bg-BG" dirty="0"/>
                  <a:t>От тях във видимата област са: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bg-BG" dirty="0"/>
                  <a:t>= 625 </a:t>
                </a:r>
                <a:r>
                  <a:rPr lang="en-US" dirty="0"/>
                  <a:t>nm,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dirty="0"/>
                  <a:t>= 500 nm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" dirty="0"/>
                  <a:t> = 416 nm</a:t>
                </a:r>
              </a:p>
              <a:p>
                <a:r>
                  <a:rPr lang="bg-BG" dirty="0"/>
                  <a:t>в)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ʎ</m:t>
                    </m:r>
                  </m:oMath>
                </a14:m>
                <a:r>
                  <a:rPr lang="bg-BG" dirty="0"/>
                  <a:t> &lt; 625 </a:t>
                </a:r>
                <a:r>
                  <a:rPr lang="en-US" dirty="0"/>
                  <a:t>nm.</a:t>
                </a:r>
                <a:endParaRPr lang="en" dirty="0"/>
              </a:p>
            </p:txBody>
          </p:sp>
        </mc:Choice>
        <mc:Fallback xmlns="">
          <p:sp>
            <p:nvSpPr>
              <p:cNvPr id="5" name="Shape 71">
                <a:extLst>
                  <a:ext uri="{FF2B5EF4-FFF2-40B4-BE49-F238E27FC236}">
                    <a16:creationId xmlns:a16="http://schemas.microsoft.com/office/drawing/2014/main" id="{A4050A5B-8C87-4D97-9967-901EACF2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169" y="1814146"/>
                <a:ext cx="5996598" cy="2609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157927-EB20-4F91-BFAD-EF65C51F1205}"/>
              </a:ext>
            </a:extLst>
          </p:cNvPr>
          <p:cNvSpPr/>
          <p:nvPr/>
        </p:nvSpPr>
        <p:spPr>
          <a:xfrm>
            <a:off x="1019938" y="1448720"/>
            <a:ext cx="6818893" cy="3177988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67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365369" y="1297353"/>
            <a:ext cx="3886200" cy="32834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точкови кохерентни монохроматични източника на светлина с дължина на вълната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ʎ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намират на разстояние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d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един от друг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d &gt;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ʎ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Върху екран, поставен на голямо разстояние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източниците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(L &gt;&gt; d),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наблюдава </a:t>
            </a:r>
            <a:r>
              <a:rPr lang="bg-BG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интерференчна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картина.</a:t>
            </a:r>
            <a:endParaRPr lang="e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iglet" panose="020B0604020202020204" charset="0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03728" y="438083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6</a:t>
            </a:r>
            <a:endParaRPr lang="en" sz="6000" dirty="0"/>
          </a:p>
        </p:txBody>
      </p:sp>
      <p:pic>
        <p:nvPicPr>
          <p:cNvPr id="1026" name="Picture 2" descr="https://scontent.fsof3-1.fna.fbcdn.net/v/t34.0-12/23416269_1475288495912771_1540775667_n.png?oh=1486416fc3dca291f0e94f0ec36a4327&amp;oe=5A068E13">
            <a:extLst>
              <a:ext uri="{FF2B5EF4-FFF2-40B4-BE49-F238E27FC236}">
                <a16:creationId xmlns:a16="http://schemas.microsoft.com/office/drawing/2014/main" id="{B3E29D49-82F6-4CBA-96A1-C90B5145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1938"/>
            <a:ext cx="4512659" cy="29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6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" name="Shape 70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263769" y="1313492"/>
                <a:ext cx="3886200" cy="3251160"/>
              </a:xfrm>
              <a:prstGeom prst="rect">
                <a:avLst/>
              </a:prstGeom>
            </p:spPr>
            <p:txBody>
              <a:bodyPr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а) При какво условие в точка 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M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, разположена на разстояние х от центъра 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O 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на екрана, се наблюдава </a:t>
                </a:r>
                <a:r>
                  <a:rPr lang="bg-BG" sz="20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интерференчен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 максимум (минимум)?</a:t>
                </a:r>
                <a:b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</a:br>
                <a:b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</a:b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б) Определете разстоянието </a:t>
                </a:r>
                <a14:m>
                  <m:oMath xmlns:m="http://schemas.openxmlformats.org/officeDocument/2006/math">
                    <m:r>
                      <a:rPr lang="bg-BG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 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между два съседни максимума?</a:t>
                </a:r>
                <a:endParaRPr lang="e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alter Turncoat" panose="020B0604020202020204" charset="0"/>
                  <a:ea typeface="Walter Turncoat" panose="020B0604020202020204" charset="0"/>
                </a:endParaRPr>
              </a:p>
            </p:txBody>
          </p:sp>
        </mc:Choice>
        <mc:Fallback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769" y="1313492"/>
                <a:ext cx="3886200" cy="3251160"/>
              </a:xfrm>
              <a:prstGeom prst="rect">
                <a:avLst/>
              </a:prstGeom>
              <a:blipFill>
                <a:blip r:embed="rId3"/>
                <a:stretch>
                  <a:fillRect l="-1724" r="-2038" b="-280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03728" y="438083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6</a:t>
            </a:r>
            <a:endParaRPr lang="en" sz="6000" dirty="0"/>
          </a:p>
        </p:txBody>
      </p:sp>
      <p:pic>
        <p:nvPicPr>
          <p:cNvPr id="1026" name="Picture 2" descr="https://scontent.fsof3-1.fna.fbcdn.net/v/t34.0-12/23416269_1475288495912771_1540775667_n.png?oh=1486416fc3dca291f0e94f0ec36a4327&amp;oe=5A068E13">
            <a:extLst>
              <a:ext uri="{FF2B5EF4-FFF2-40B4-BE49-F238E27FC236}">
                <a16:creationId xmlns:a16="http://schemas.microsoft.com/office/drawing/2014/main" id="{B3E29D49-82F6-4CBA-96A1-C90B5145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1938"/>
            <a:ext cx="4512659" cy="29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1">
            <a:extLst>
              <a:ext uri="{FF2B5EF4-FFF2-40B4-BE49-F238E27FC236}">
                <a16:creationId xmlns:a16="http://schemas.microsoft.com/office/drawing/2014/main" id="{A29861E0-AD92-4B0C-80E7-FF898C51B679}"/>
              </a:ext>
            </a:extLst>
          </p:cNvPr>
          <p:cNvSpPr txBox="1">
            <a:spLocks/>
          </p:cNvSpPr>
          <p:nvPr/>
        </p:nvSpPr>
        <p:spPr>
          <a:xfrm>
            <a:off x="5819448" y="4436207"/>
            <a:ext cx="2417968" cy="533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ОТГОВОР</a:t>
            </a:r>
            <a:endParaRPr lang="en" dirty="0"/>
          </a:p>
        </p:txBody>
      </p:sp>
      <p:sp>
        <p:nvSpPr>
          <p:cNvPr id="8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570127-D691-4125-BEDF-6A03C31E862C}"/>
              </a:ext>
            </a:extLst>
          </p:cNvPr>
          <p:cNvSpPr/>
          <p:nvPr/>
        </p:nvSpPr>
        <p:spPr>
          <a:xfrm>
            <a:off x="5724800" y="4436207"/>
            <a:ext cx="251261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15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" name="Shape 70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732691" y="1248751"/>
                <a:ext cx="2909278" cy="3365988"/>
              </a:xfrm>
              <a:prstGeom prst="rect">
                <a:avLst/>
              </a:prstGeom>
            </p:spPr>
            <p:txBody>
              <a:bodyPr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а)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Walter Turncoat" panose="020B0604020202020204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Walter Turncoat" panose="020B0604020202020204" charset="0"/>
                          </a:rPr>
                          <m:t>𝒙𝒅</m:t>
                        </m:r>
                      </m:num>
                      <m:den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Walter Turncoat" panose="020B0604020202020204" charset="0"/>
                          </a:rPr>
                          <m:t>𝑳</m:t>
                        </m:r>
                      </m:den>
                    </m:f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Walter Turncoat" panose="020B0604020202020204" charset="0"/>
                      </a:rPr>
                      <m:t>=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Walter Turncoat" panose="020B0604020202020204" charset="0"/>
                      </a:rPr>
                      <m:t>𝒎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Walter Turncoat" panose="020B0604020202020204" charset="0"/>
                      </a:rPr>
                      <m:t>ʎ</m:t>
                    </m:r>
                  </m:oMath>
                </a14:m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 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- условие за максимум</a:t>
                </a:r>
                <a:b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</a:br>
                <a:b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Walter Turncoat" panose="020B0604020202020204" charset="0"/>
                          </a:rPr>
                        </m:ctrlPr>
                      </m:fPr>
                      <m:num>
                        <m:r>
                          <a:rPr lang="en-US" sz="2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Walter Turncoat" panose="020B0604020202020204" charset="0"/>
                          </a:rPr>
                          <m:t>𝒙𝒅</m:t>
                        </m:r>
                      </m:num>
                      <m:den>
                        <m:r>
                          <a:rPr lang="en-US" sz="2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Walter Turncoat" panose="020B0604020202020204" charset="0"/>
                          </a:rPr>
                          <m:t>𝑳</m:t>
                        </m:r>
                      </m:den>
                    </m:f>
                    <m:r>
                      <a:rPr lang="en-US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Walter Turncoat" panose="020B0604020202020204" charset="0"/>
                      </a:rPr>
                      <m:t>=</m:t>
                    </m:r>
                    <m:r>
                      <a:rPr lang="bg-BG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Walter Turncoat" panose="020B0604020202020204" charset="0"/>
                      </a:rPr>
                      <m:t> </m:t>
                    </m:r>
                    <m:d>
                      <m:dPr>
                        <m:ctrlPr>
                          <a:rPr lang="bg-BG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Walter Turncoat" panose="020B0604020202020204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Walter Turncoat" panose="020B0604020202020204" charset="0"/>
                          </a:rPr>
                          <m:t>𝒎</m:t>
                        </m:r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Walter Turncoat" panose="020B0604020202020204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Walter Turncoat" panose="020B0604020202020204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Walter Turncoat" panose="020B060402020202020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Walter Turncoat" panose="020B0604020202020204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Walter Turncoat" panose="020B0604020202020204" charset="0"/>
                      </a:rPr>
                      <m:t>ʎ</m:t>
                    </m:r>
                  </m:oMath>
                </a14:m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 </a:t>
                </a: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- условие за минимум</a:t>
                </a:r>
                <a:b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</a:br>
                <a:b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</a:br>
                <a:r>
                  <a:rPr lang="bg-BG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alter Turncoat" panose="020B0604020202020204" charset="0"/>
                    <a:ea typeface="Walter Turncoat" panose="020B0604020202020204" charset="0"/>
                  </a:rPr>
                  <a:t>б) Определете разстоянието </a:t>
                </a:r>
                <a14:m>
                  <m:oMath xmlns:m="http://schemas.openxmlformats.org/officeDocument/2006/math">
                    <m:r>
                      <a:rPr lang="bg-BG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bg-BG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bg-BG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bg-BG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bg-BG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ʎ</m:t>
                        </m:r>
                      </m:num>
                      <m:den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endParaRPr lang="e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alter Turncoat" panose="020B0604020202020204" charset="0"/>
                  <a:ea typeface="Walter Turncoat" panose="020B0604020202020204" charset="0"/>
                </a:endParaRPr>
              </a:p>
            </p:txBody>
          </p:sp>
        </mc:Choice>
        <mc:Fallback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32691" y="1248751"/>
                <a:ext cx="2909278" cy="3365988"/>
              </a:xfrm>
              <a:prstGeom prst="rect">
                <a:avLst/>
              </a:prstGeom>
              <a:blipFill>
                <a:blip r:embed="rId3"/>
                <a:stretch>
                  <a:fillRect r="-4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03728" y="438083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6</a:t>
            </a:r>
            <a:endParaRPr lang="en" sz="6000" dirty="0"/>
          </a:p>
        </p:txBody>
      </p:sp>
      <p:pic>
        <p:nvPicPr>
          <p:cNvPr id="8" name="Picture 4" descr="https://scontent.fsof3-1.fna.fbcdn.net/v/t34.0-12/23435502_1475287025912918_905330284_n.png?oh=223b391dce7aac7a6a3632a9c303fd11&amp;oe=5A066C7B">
            <a:extLst>
              <a:ext uri="{FF2B5EF4-FFF2-40B4-BE49-F238E27FC236}">
                <a16:creationId xmlns:a16="http://schemas.microsoft.com/office/drawing/2014/main" id="{E276BAA9-682A-43AB-9E89-EE60C92F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4611"/>
            <a:ext cx="4512659" cy="29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0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780136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4800" dirty="0"/>
              <a:t>Поздравления!</a:t>
            </a:r>
            <a:endParaRPr lang="en" sz="4800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3999" y="3511213"/>
            <a:ext cx="5136000" cy="4909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err="1"/>
              <a:t>Ти</a:t>
            </a:r>
            <a:r>
              <a:rPr lang="bg-BG" dirty="0"/>
              <a:t> реши задачите!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083565" y="2024819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2064273" y="2045760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1109339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327">
            <a:extLst>
              <a:ext uri="{FF2B5EF4-FFF2-40B4-BE49-F238E27FC236}">
                <a16:creationId xmlns:a16="http://schemas.microsoft.com/office/drawing/2014/main" id="{9ABC2633-1C36-47AF-9BBE-A71A835E43F2}"/>
              </a:ext>
            </a:extLst>
          </p:cNvPr>
          <p:cNvSpPr/>
          <p:nvPr/>
        </p:nvSpPr>
        <p:spPr>
          <a:xfrm>
            <a:off x="3644608" y="704350"/>
            <a:ext cx="1854783" cy="2225808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91">
            <a:extLst>
              <a:ext uri="{FF2B5EF4-FFF2-40B4-BE49-F238E27FC236}">
                <a16:creationId xmlns:a16="http://schemas.microsoft.com/office/drawing/2014/main" id="{F499547D-D74C-43E2-9A70-B33CE7A622B5}"/>
              </a:ext>
            </a:extLst>
          </p:cNvPr>
          <p:cNvSpPr txBox="1">
            <a:spLocks/>
          </p:cNvSpPr>
          <p:nvPr/>
        </p:nvSpPr>
        <p:spPr>
          <a:xfrm>
            <a:off x="5355229" y="4733223"/>
            <a:ext cx="3788771" cy="4552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spcBef>
                <a:spcPts val="0"/>
              </a:spcBef>
              <a:buFont typeface="Sniglet"/>
              <a:buNone/>
            </a:pPr>
            <a:r>
              <a:rPr lang="bg-BG" sz="1600" i="1" u="sng"/>
              <a:t>Автор на задачите: </a:t>
            </a:r>
            <a:r>
              <a:rPr lang="bg-BG" sz="1600" i="1"/>
              <a:t>Максим Максимов</a:t>
            </a:r>
            <a:endParaRPr lang="en" sz="1600" i="1" dirty="0"/>
          </a:p>
        </p:txBody>
      </p:sp>
      <p:sp>
        <p:nvSpPr>
          <p:cNvPr id="16" name="Shape 327">
            <a:extLst>
              <a:ext uri="{FF2B5EF4-FFF2-40B4-BE49-F238E27FC236}">
                <a16:creationId xmlns:a16="http://schemas.microsoft.com/office/drawing/2014/main" id="{EA9F8E58-0B6F-4ACF-8BFA-0FEC4D4F9183}"/>
              </a:ext>
            </a:extLst>
          </p:cNvPr>
          <p:cNvSpPr/>
          <p:nvPr/>
        </p:nvSpPr>
        <p:spPr>
          <a:xfrm>
            <a:off x="5259213" y="4845616"/>
            <a:ext cx="192032" cy="230445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296156"/>
            <a:ext cx="7772400" cy="101884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Дифракционна решетка с широчина 18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 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6000 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процепа. Определете нейната дифракционна константа (разстоянието между средите на два съседни процепа).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126804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1</a:t>
            </a:r>
            <a:endParaRPr lang="en" sz="6000" dirty="0"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3287264" y="3609730"/>
            <a:ext cx="2417968" cy="533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ОТГОВОР</a:t>
            </a:r>
            <a:endParaRPr lang="en" dirty="0"/>
          </a:p>
        </p:txBody>
      </p:sp>
      <p:sp>
        <p:nvSpPr>
          <p:cNvPr id="18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3192616" y="3609730"/>
            <a:ext cx="251261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35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126804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1</a:t>
            </a:r>
            <a:endParaRPr lang="en" sz="6000" dirty="0"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3287264" y="3617545"/>
            <a:ext cx="2417968" cy="533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d = 3.10</a:t>
            </a:r>
            <a:r>
              <a:rPr lang="en-US" baseline="30000" dirty="0"/>
              <a:t>-8</a:t>
            </a:r>
            <a:r>
              <a:rPr lang="en-US" dirty="0"/>
              <a:t> m</a:t>
            </a:r>
            <a:endParaRPr lang="en" dirty="0"/>
          </a:p>
        </p:txBody>
      </p:sp>
      <p:sp>
        <p:nvSpPr>
          <p:cNvPr id="18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3192616" y="3609730"/>
            <a:ext cx="251261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70">
            <a:extLst>
              <a:ext uri="{FF2B5EF4-FFF2-40B4-BE49-F238E27FC236}">
                <a16:creationId xmlns:a16="http://schemas.microsoft.com/office/drawing/2014/main" id="{1E26B719-9ABA-4358-A4BB-64958075E0B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296156"/>
            <a:ext cx="7772400" cy="101884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Дифракционна решетка с широчина 18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 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6000 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процепа. Определете нейната дифракционна константа (разстоянието между средите на два съседни процепа).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576500"/>
            <a:ext cx="7772400" cy="143931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ще се измени константата на дифракционната решетка, ако се закрие всеки втори процеп?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6000" dirty="0"/>
              <a:t>2</a:t>
            </a:r>
            <a:endParaRPr lang="en" sz="6000" dirty="0"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3287264" y="3609730"/>
            <a:ext cx="2417968" cy="533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ОТГОВОР</a:t>
            </a:r>
            <a:endParaRPr lang="en" dirty="0"/>
          </a:p>
        </p:txBody>
      </p:sp>
      <p:sp>
        <p:nvSpPr>
          <p:cNvPr id="18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3192616" y="3609730"/>
            <a:ext cx="251261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22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576500"/>
            <a:ext cx="7772400" cy="143931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ще се измени константата на дифракционната решетка, ако се закрие всеки втори процеп?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6000" dirty="0"/>
              <a:t>2</a:t>
            </a:r>
            <a:endParaRPr lang="en" sz="6000" dirty="0"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2977550" y="3578469"/>
            <a:ext cx="3188899" cy="533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Ще се увеличи 2 пъти</a:t>
            </a:r>
            <a:endParaRPr lang="en" dirty="0"/>
          </a:p>
        </p:txBody>
      </p:sp>
      <p:sp>
        <p:nvSpPr>
          <p:cNvPr id="18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2852725" y="3578469"/>
            <a:ext cx="3313724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03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289518"/>
            <a:ext cx="7772400" cy="257519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Червена светлина от хелий-неонов лазер пада перпендикулярно върху два тесни успоредни процепа, разположени на разстояние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cs typeface="Arial" panose="020B0604020202020204" pitchFamily="34" charset="0"/>
              </a:rPr>
              <a:t>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=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cs typeface="Arial" panose="020B0604020202020204" pitchFamily="34" charset="0"/>
              </a:rPr>
              <a:t>0,45 mm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един от друг. Върху екран, поставен на разстояние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L = 115 cm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 зад процепите, се наблюдава </a:t>
            </a:r>
            <a:r>
              <a:rPr lang="bg-BG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интерференчна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 картина. Определете дължината на вълната на лазерното лъчение, ако десетата светла ивица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(m = 10)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се намира на разстояние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x = 16,2 mm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от центъра на екрана.</a:t>
            </a:r>
            <a:endParaRPr lang="e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3</a:t>
            </a:r>
            <a:endParaRPr lang="en" sz="6000" dirty="0"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3287264" y="4031740"/>
            <a:ext cx="2417968" cy="533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ОТГОВОР</a:t>
            </a:r>
            <a:endParaRPr lang="en" dirty="0"/>
          </a:p>
        </p:txBody>
      </p:sp>
      <p:sp>
        <p:nvSpPr>
          <p:cNvPr id="18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3192616" y="4031740"/>
            <a:ext cx="251261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14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289518"/>
            <a:ext cx="7772400" cy="257519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Червена светлина от хелий-неонов лазер пада перпендикулярно върху два тесни успоредни процепа, разположени на разстояние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cs typeface="Arial" panose="020B0604020202020204" pitchFamily="34" charset="0"/>
              </a:rPr>
              <a:t>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=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cs typeface="Arial" panose="020B0604020202020204" pitchFamily="34" charset="0"/>
              </a:rPr>
              <a:t>0,45 mm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един от друг. Върху екран, поставен на разстояние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L = 115 cm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 зад процепите, се наблюдава </a:t>
            </a:r>
            <a:r>
              <a:rPr lang="bg-BG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интерференчна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 картина. Определете дължината на вълната на лазерното лъчение, ако десетата светла ивица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(m = 10)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се намира на разстояние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x = 16,2 mm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  <a:ea typeface="Walter Turncoat" panose="020B0604020202020204" charset="0"/>
                <a:cs typeface="Arial" panose="020B0604020202020204" pitchFamily="34" charset="0"/>
              </a:rPr>
              <a:t>от центъра на екрана.</a:t>
            </a:r>
            <a:endParaRPr lang="e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3</a:t>
            </a:r>
            <a:endParaRPr lang="en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hape 71">
                <a:extLst>
                  <a:ext uri="{FF2B5EF4-FFF2-40B4-BE49-F238E27FC236}">
                    <a16:creationId xmlns:a16="http://schemas.microsoft.com/office/drawing/2014/main" id="{1D1313A3-0991-4E90-BDE4-BC15A7F62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7264" y="3953587"/>
                <a:ext cx="2417968" cy="533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2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:r>
                  <a:rPr lang="en-US" dirty="0"/>
                  <a:t>ʎ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</m:den>
                    </m:f>
                  </m:oMath>
                </a14:m>
                <a:r>
                  <a:rPr lang="en" dirty="0"/>
                  <a:t> = 634 nm </a:t>
                </a:r>
              </a:p>
            </p:txBody>
          </p:sp>
        </mc:Choice>
        <mc:Fallback xmlns="">
          <p:sp>
            <p:nvSpPr>
              <p:cNvPr id="14" name="Shape 71">
                <a:extLst>
                  <a:ext uri="{FF2B5EF4-FFF2-40B4-BE49-F238E27FC236}">
                    <a16:creationId xmlns:a16="http://schemas.microsoft.com/office/drawing/2014/main" id="{1D1313A3-0991-4E90-BDE4-BC15A7F62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64" y="3953587"/>
                <a:ext cx="2417968" cy="533119"/>
              </a:xfrm>
              <a:prstGeom prst="rect">
                <a:avLst/>
              </a:prstGeom>
              <a:blipFill>
                <a:blip r:embed="rId3"/>
                <a:stretch>
                  <a:fillRect b="-18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3192616" y="4031740"/>
            <a:ext cx="251261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4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289518"/>
            <a:ext cx="7772400" cy="257519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 1802 година Юнг за пръв път определя дължината на светлинните вълни за различните цветове. Пресметнете дължината на вълната на монохроматична светлина, ако в опита на Юнг за тази светлина разстоянието между петата и петнайсетата светли ивици върху екрана 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x = 5,5 cm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Разстоянието между процепите 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d = 0,25 mm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разстоянието до екрана 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L = 2,5 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4</a:t>
            </a:r>
            <a:endParaRPr lang="en" sz="6000" dirty="0"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3287264" y="4031740"/>
            <a:ext cx="2417968" cy="533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ОТГОВОР</a:t>
            </a:r>
            <a:endParaRPr lang="en" dirty="0"/>
          </a:p>
        </p:txBody>
      </p:sp>
      <p:sp>
        <p:nvSpPr>
          <p:cNvPr id="18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3192616" y="4031740"/>
            <a:ext cx="251261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76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289518"/>
            <a:ext cx="7772400" cy="257519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 1802 година Юнг за пръв път определя дължината на светлинните вълни за различните цветове. Пресметнете дължината на вълната на монохроматична светлина, ако в опита на Юнг за тази светлина разстоянието между петата и петнайсетата светли ивици върху екрана 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x = 5,5 cm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Разстоянието между процепите 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d = 0,25 mm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разстоянието до екрана е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iglet" panose="020B0604020202020204" charset="0"/>
              </a:rPr>
              <a:t>L = 2,5 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56466" y="42987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4</a:t>
            </a:r>
            <a:endParaRPr lang="en" sz="6000" dirty="0"/>
          </a:p>
        </p:txBody>
      </p:sp>
      <p:sp>
        <p:nvSpPr>
          <p:cNvPr id="18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3192616" y="4031740"/>
            <a:ext cx="251261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71">
                <a:extLst>
                  <a:ext uri="{FF2B5EF4-FFF2-40B4-BE49-F238E27FC236}">
                    <a16:creationId xmlns:a16="http://schemas.microsoft.com/office/drawing/2014/main" id="{983A91BD-2E55-4BFD-9EF4-907513B99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7264" y="3953587"/>
                <a:ext cx="2417968" cy="533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2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Sniglet"/>
                  <a:buNone/>
                  <a:defRPr sz="3000" b="0" i="0" u="none" strike="noStrike" cap="none">
                    <a:solidFill>
                      <a:srgbClr val="FFFFFF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:r>
                  <a:rPr lang="en-US" dirty="0"/>
                  <a:t>ʎ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" dirty="0"/>
                  <a:t> = 550 nm </a:t>
                </a:r>
              </a:p>
            </p:txBody>
          </p:sp>
        </mc:Choice>
        <mc:Fallback xmlns="">
          <p:sp>
            <p:nvSpPr>
              <p:cNvPr id="7" name="Shape 71">
                <a:extLst>
                  <a:ext uri="{FF2B5EF4-FFF2-40B4-BE49-F238E27FC236}">
                    <a16:creationId xmlns:a16="http://schemas.microsoft.com/office/drawing/2014/main" id="{983A91BD-2E55-4BFD-9EF4-907513B9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64" y="3953587"/>
                <a:ext cx="2417968" cy="533119"/>
              </a:xfrm>
              <a:prstGeom prst="rect">
                <a:avLst/>
              </a:prstGeom>
              <a:blipFill>
                <a:blip r:embed="rId3"/>
                <a:stretch>
                  <a:fillRect b="-18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604584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603</Words>
  <Application>Microsoft Office PowerPoint</Application>
  <PresentationFormat>Презентация на цял екран (16:9)</PresentationFormat>
  <Paragraphs>51</Paragraphs>
  <Slides>17</Slides>
  <Notes>17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2" baseType="lpstr">
      <vt:lpstr>Arial</vt:lpstr>
      <vt:lpstr>Walter Turncoat</vt:lpstr>
      <vt:lpstr>Sniglet</vt:lpstr>
      <vt:lpstr>Cambria Math</vt:lpstr>
      <vt:lpstr>Ursula template</vt:lpstr>
      <vt:lpstr>Интерференция и дифракция</vt:lpstr>
      <vt:lpstr>Дифракционна решетка с широчина 18 mm има 6000 процепа. Определете нейната дифракционна константа (разстоянието между средите на два съседни процепа).</vt:lpstr>
      <vt:lpstr>Дифракционна решетка с широчина 18 mm има 6000 процепа. Определете нейната дифракционна константа (разстоянието между средите на два съседни процепа).</vt:lpstr>
      <vt:lpstr>Как ще се измени константата на дифракционната решетка, ако се закрие всеки втори процеп?</vt:lpstr>
      <vt:lpstr>Как ще се измени константата на дифракционната решетка, ако се закрие всеки втори процеп?</vt:lpstr>
      <vt:lpstr>Червена светлина от хелий-неонов лазер пада перпендикулярно върху два тесни успоредни процепа, разположени на разстояние d = 0,45 mm един от друг. Върху екран, поставен на разстояние L = 115 cm зад процепите, се наблюдава интерференчна картина. Определете дължината на вълната на лазерното лъчение, ако десетата светла ивица (m = 10) се намира на разстояние x = 16,2 mm от центъра на екрана.</vt:lpstr>
      <vt:lpstr>Червена светлина от хелий-неонов лазер пада перпендикулярно върху два тесни успоредни процепа, разположени на разстояние d = 0,45 mm един от друг. Върху екран, поставен на разстояние L = 115 cm зад процепите, се наблюдава интерференчна картина. Определете дължината на вълната на лазерното лъчение, ако десетата светла ивица (m = 10) се намира на разстояние x = 16,2 mm от центъра на екрана.</vt:lpstr>
      <vt:lpstr>През 1802 година Юнг за пръв път определя дължината на светлинните вълни за различните цветове. Пресметнете дължината на вълната на монохроматична светлина, ако в опита на Юнг за тази светлина разстоянието между петата и петнайсетата светли ивици върху екрана е x = 5,5 cm. Разстоянието между процепите е d = 0,25 mm, а разстоянието до екрана е L = 2,5 m.</vt:lpstr>
      <vt:lpstr>През 1802 година Юнг за пръв път определя дължината на светлинните вълни за различните цветове. Пресметнете дължината на вълната на монохроматична светлина, ако в опита на Юнг за тази светлина разстоянието между петата и петнайсетата светли ивици върху екрана е x = 5,5 cm. Разстоянието между процепите е d = 0,25 mm, а разстоянието до екрана е L = 2,5 m.</vt:lpstr>
      <vt:lpstr>Монохроматична светлина с дължина на вълната ʎ пада перпендикулярно върху дифракционна решетка.   а) Докажете, че дифракционните максимуми се наблюдават под ъгли ϴ спрямо перпендикуляра към решетката, които удовлетворяват условието d sin⁡θ=mʎ (m=0, ±1,±2,…), където d е константата на дифракционната решетка.</vt:lpstr>
      <vt:lpstr>Монохроматична светлина с дължина на вълната ʎ пада перпендикулярно върху дифракционна решетка.   б) При какви дължини на вълната на светлина от видимата област ще се наблюдава дифракционен максимум при  θ=30° от дифракционна решетка с 200 процепа/mm?</vt:lpstr>
      <vt:lpstr>Монохроматична светлина с дължина на вълната ʎ пада перпендикулярно върху дифракционна решетка.   в) При какви дължини на вълната на светлина от видимата област може да се наблюдава дифракционен максимум от пети порядък (m = 5), ако дифракционната решетка има  200 процепа/mm?</vt:lpstr>
      <vt:lpstr>Презентация на PowerPoint</vt:lpstr>
      <vt:lpstr>Два точкови кохерентни монохроматични източника на светлина с дължина на вълната ʎ се намират на разстояние d един от друг (d &gt; ʎ). Върху екран, поставен на голямо разстояние L от източниците (L &gt;&gt; d), се наблюдава интерференчна картина.</vt:lpstr>
      <vt:lpstr>а) При какво условие в точка M, разположена на разстояние х от центъра O на екрана, се наблюдава интерференчен максимум (минимум)?  б) Определете разстоянието ∆x между два съседни максимума?</vt:lpstr>
      <vt:lpstr>а) xd/L=mʎ - условие за максимум  xd/L= (m+ 1/2)ʎ - условие за минимум  б) Определете разстоянието ∆x= x_2  - x_1=  Lʎ/d</vt:lpstr>
      <vt:lpstr>Поздравления!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Ирина Христова</dc:creator>
  <cp:lastModifiedBy>Ирина Христова</cp:lastModifiedBy>
  <cp:revision>69</cp:revision>
  <dcterms:modified xsi:type="dcterms:W3CDTF">2017-11-09T12:07:10Z</dcterms:modified>
</cp:coreProperties>
</file>