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DA01-9017-40DD-AC5A-6EC5738325F3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BB95073-AE6A-42B8-9526-E90F5EF6B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DA01-9017-40DD-AC5A-6EC5738325F3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5073-AE6A-42B8-9526-E90F5EF6B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43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DA01-9017-40DD-AC5A-6EC5738325F3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5073-AE6A-42B8-9526-E90F5EF6B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5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DA01-9017-40DD-AC5A-6EC5738325F3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5073-AE6A-42B8-9526-E90F5EF6B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77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402DA01-9017-40DD-AC5A-6EC5738325F3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BB95073-AE6A-42B8-9526-E90F5EF6B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3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DA01-9017-40DD-AC5A-6EC5738325F3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5073-AE6A-42B8-9526-E90F5EF6B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0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DA01-9017-40DD-AC5A-6EC5738325F3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5073-AE6A-42B8-9526-E90F5EF6B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8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DA01-9017-40DD-AC5A-6EC5738325F3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5073-AE6A-42B8-9526-E90F5EF6B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0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DA01-9017-40DD-AC5A-6EC5738325F3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5073-AE6A-42B8-9526-E90F5EF6B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9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DA01-9017-40DD-AC5A-6EC5738325F3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5073-AE6A-42B8-9526-E90F5EF6B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9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DA01-9017-40DD-AC5A-6EC5738325F3}" type="datetimeFigureOut">
              <a:rPr lang="en-US" smtClean="0"/>
              <a:t>5/5/2018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5073-AE6A-42B8-9526-E90F5EF6B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84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402DA01-9017-40DD-AC5A-6EC5738325F3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BB95073-AE6A-42B8-9526-E90F5EF6B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0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9A1D830-E73C-47A9-A534-323CEEFF5B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F69FBEC-4C47-4288-962D-3FC20C79F3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4F6FC82-E588-4DA0-8096-0C3BD54F17B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4" y="6229681"/>
            <a:ext cx="457200" cy="457200"/>
            <a:chOff x="11361456" y="6195813"/>
            <a:chExt cx="548640" cy="54864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8898E90-044F-45FF-8B4D-CE0F6A630A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23BF161-A852-4DA5-BB4C-2DFC336B777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026" name="Picture 2" descr="Image result for racial capitalism">
            <a:extLst>
              <a:ext uri="{FF2B5EF4-FFF2-40B4-BE49-F238E27FC236}">
                <a16:creationId xmlns:a16="http://schemas.microsoft.com/office/drawing/2014/main" id="{68BBF4B9-1D27-4E67-B705-26A0652C85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" r="2" b="2"/>
          <a:stretch/>
        </p:blipFill>
        <p:spPr bwMode="auto">
          <a:xfrm>
            <a:off x="20" y="10"/>
            <a:ext cx="690108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F6AC5F-254F-4CA7-824D-58969FEFB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4654" y="702364"/>
            <a:ext cx="3896264" cy="4529547"/>
          </a:xfrm>
        </p:spPr>
        <p:txBody>
          <a:bodyPr anchor="b">
            <a:normAutofit fontScale="90000"/>
          </a:bodyPr>
          <a:lstStyle/>
          <a:p>
            <a:r>
              <a:rPr lang="en-US" sz="7200" dirty="0"/>
              <a:t>Racial Capitalism in Post-Apartheid South Africa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5D9A4-748B-4F29-BC42-D322A4932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0" y="5403029"/>
            <a:ext cx="3867073" cy="10698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Ihsaan Bassier</a:t>
            </a:r>
          </a:p>
          <a:p>
            <a:r>
              <a:rPr lang="en-US" dirty="0"/>
              <a:t>PhD Student, Economics </a:t>
            </a:r>
          </a:p>
          <a:p>
            <a:r>
              <a:rPr lang="en-US" dirty="0"/>
              <a:t>UMass, Amherst</a:t>
            </a:r>
          </a:p>
        </p:txBody>
      </p:sp>
    </p:spTree>
    <p:extLst>
      <p:ext uri="{BB962C8B-B14F-4D97-AF65-F5344CB8AC3E}">
        <p14:creationId xmlns:p14="http://schemas.microsoft.com/office/powerpoint/2010/main" val="58958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EECFA-7A79-4B5A-87FF-6AC2EAAF5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25557"/>
            <a:ext cx="10058400" cy="5446643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/>
              <a:t>Race-based differences persist </a:t>
            </a:r>
          </a:p>
          <a:p>
            <a:pPr marL="0" indent="0">
              <a:buNone/>
            </a:pPr>
            <a:endParaRPr lang="en-US" sz="3600" b="1" dirty="0"/>
          </a:p>
          <a:p>
            <a:r>
              <a:rPr lang="en-US" sz="3600" b="1" dirty="0"/>
              <a:t> Without explicitly discriminatory laws</a:t>
            </a:r>
          </a:p>
          <a:p>
            <a:r>
              <a:rPr lang="en-US" sz="3600" b="1" dirty="0"/>
              <a:t> Without strong collusion</a:t>
            </a:r>
          </a:p>
          <a:p>
            <a:r>
              <a:rPr lang="en-US" sz="3600" b="1" dirty="0"/>
              <a:t> Beyond capitalist relations</a:t>
            </a:r>
          </a:p>
          <a:p>
            <a:endParaRPr lang="en-US" sz="3600" b="1" dirty="0"/>
          </a:p>
          <a:p>
            <a:pPr marL="0" indent="0">
              <a:buNone/>
            </a:pPr>
            <a:r>
              <a:rPr lang="en-US" sz="3600" b="1" dirty="0"/>
              <a:t>How?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314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south africa 1976 fees must fall">
            <a:extLst>
              <a:ext uri="{FF2B5EF4-FFF2-40B4-BE49-F238E27FC236}">
                <a16:creationId xmlns:a16="http://schemas.microsoft.com/office/drawing/2014/main" id="{176BC085-8D8A-4E91-AC3F-261C2D09AD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F79FF99C-BAA9-404F-9C96-6DD456B4F79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9C44AFD-C72D-4D9C-84C6-73E615CED8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D25B14F-36E0-41E8-956F-CABEF1ADD65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E1CC4D-6E7B-4BF5-A0A4-392F80936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Context: South Africa</a:t>
            </a:r>
          </a:p>
        </p:txBody>
      </p:sp>
    </p:spTree>
    <p:extLst>
      <p:ext uri="{BB962C8B-B14F-4D97-AF65-F5344CB8AC3E}">
        <p14:creationId xmlns:p14="http://schemas.microsoft.com/office/powerpoint/2010/main" val="3410993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EE376-9D9D-4D36-8E37-FE43D7299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Theories of reproducing Difference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E70073A-879A-40FF-B734-A5F13ACF8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411145"/>
              </p:ext>
            </p:extLst>
          </p:nvPr>
        </p:nvGraphicFramePr>
        <p:xfrm>
          <a:off x="1701801" y="2093976"/>
          <a:ext cx="8788398" cy="4364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9466">
                  <a:extLst>
                    <a:ext uri="{9D8B030D-6E8A-4147-A177-3AD203B41FA5}">
                      <a16:colId xmlns:a16="http://schemas.microsoft.com/office/drawing/2014/main" val="1397091633"/>
                    </a:ext>
                  </a:extLst>
                </a:gridCol>
                <a:gridCol w="2929466">
                  <a:extLst>
                    <a:ext uri="{9D8B030D-6E8A-4147-A177-3AD203B41FA5}">
                      <a16:colId xmlns:a16="http://schemas.microsoft.com/office/drawing/2014/main" val="2550340172"/>
                    </a:ext>
                  </a:extLst>
                </a:gridCol>
                <a:gridCol w="2929466">
                  <a:extLst>
                    <a:ext uri="{9D8B030D-6E8A-4147-A177-3AD203B41FA5}">
                      <a16:colId xmlns:a16="http://schemas.microsoft.com/office/drawing/2014/main" val="1887556282"/>
                    </a:ext>
                  </a:extLst>
                </a:gridCol>
              </a:tblGrid>
              <a:tr h="60802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Literature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Relation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Application to Race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7884872"/>
                  </a:ext>
                </a:extLst>
              </a:tr>
              <a:tr h="608021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Capital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Propertied and workers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Inheritance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45061555"/>
                  </a:ext>
                </a:extLst>
              </a:tr>
              <a:tr h="1049461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Imperialism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Metropole and periphery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Labour</a:t>
                      </a:r>
                      <a:r>
                        <a:rPr lang="en-US" b="0" dirty="0"/>
                        <a:t> sorting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678615"/>
                  </a:ext>
                </a:extLst>
              </a:tr>
              <a:tr h="1049461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Racial Capitalism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White Property Owners and Black Workers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Structural Coercion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722789"/>
                  </a:ext>
                </a:extLst>
              </a:tr>
              <a:tr h="1049461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Apartheid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White Mine-Owners and Black Migrants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Reproductive Subsidy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350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886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EC391-E7C5-42E9-A1A1-13B7C7459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1: Black wage </a:t>
            </a:r>
            <a:r>
              <a:rPr lang="en-US" dirty="0" err="1"/>
              <a:t>labour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C594977-08F6-44EF-AE76-9C3AD9F02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767949"/>
              </p:ext>
            </p:extLst>
          </p:nvPr>
        </p:nvGraphicFramePr>
        <p:xfrm>
          <a:off x="1525104" y="3741161"/>
          <a:ext cx="8127999" cy="221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4196232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899032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29665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 Difference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Explained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Unexplained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005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Occupation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0.321***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98156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Industry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0.121***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216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0.0508*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74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0.310***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1.150*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68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0.803***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0.532***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04146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E3A959E-73FD-4DDF-9354-EC176AAC3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703620"/>
              </p:ext>
            </p:extLst>
          </p:nvPr>
        </p:nvGraphicFramePr>
        <p:xfrm>
          <a:off x="1525104" y="2093976"/>
          <a:ext cx="8127999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015731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484317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89208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White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2195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ln(wage)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170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508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apeTown">
            <a:extLst>
              <a:ext uri="{FF2B5EF4-FFF2-40B4-BE49-F238E27FC236}">
                <a16:creationId xmlns:a16="http://schemas.microsoft.com/office/drawing/2014/main" id="{5C4573E3-2DC3-4ADB-B8BB-70F64072E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99" y="988934"/>
            <a:ext cx="6912217" cy="489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7D11E2-5FF6-4CDD-A227-F54A11DF3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4" y="988934"/>
            <a:ext cx="3677264" cy="1609344"/>
          </a:xfrm>
        </p:spPr>
        <p:txBody>
          <a:bodyPr>
            <a:normAutofit/>
          </a:bodyPr>
          <a:lstStyle/>
          <a:p>
            <a:r>
              <a:rPr lang="en-US" sz="3600" dirty="0"/>
              <a:t>Channel 2: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91BB7-90D3-4B7E-82C0-E1ECF9B3E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4" y="2598278"/>
            <a:ext cx="3677263" cy="40925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Rural – Reproductive subsidy</a:t>
            </a:r>
          </a:p>
          <a:p>
            <a:pPr>
              <a:lnSpc>
                <a:spcPct val="150000"/>
              </a:lnSpc>
            </a:pPr>
            <a:r>
              <a:rPr lang="en-US" dirty="0"/>
              <a:t>Urban – Second economy</a:t>
            </a:r>
          </a:p>
        </p:txBody>
      </p:sp>
    </p:spTree>
    <p:extLst>
      <p:ext uri="{BB962C8B-B14F-4D97-AF65-F5344CB8AC3E}">
        <p14:creationId xmlns:p14="http://schemas.microsoft.com/office/powerpoint/2010/main" val="139847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D11E2-5FF6-4CDD-A227-F54A11DF3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5410" y="1299243"/>
            <a:ext cx="3867658" cy="1609344"/>
          </a:xfrm>
        </p:spPr>
        <p:txBody>
          <a:bodyPr>
            <a:normAutofit/>
          </a:bodyPr>
          <a:lstStyle/>
          <a:p>
            <a:r>
              <a:rPr lang="en-US" sz="3600" dirty="0"/>
              <a:t>Channel 3: Structural coercion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91BB7-90D3-4B7E-82C0-E1ECF9B3E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5" y="3349487"/>
            <a:ext cx="3677263" cy="28645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Organisations</a:t>
            </a:r>
            <a:r>
              <a:rPr lang="en-US" dirty="0"/>
              <a:t> in setting norms</a:t>
            </a:r>
          </a:p>
          <a:p>
            <a:pPr>
              <a:lnSpc>
                <a:spcPct val="150000"/>
              </a:lnSpc>
            </a:pPr>
            <a:r>
              <a:rPr lang="en-US" dirty="0"/>
              <a:t>Lobbying</a:t>
            </a:r>
          </a:p>
        </p:txBody>
      </p:sp>
      <p:pic>
        <p:nvPicPr>
          <p:cNvPr id="5" name="Picture 2" descr="https://lh3.googleusercontent.com/eHtg39DmYiX7Yy6-jehhduuPLxLwULJwv3K10HmUT-50KuF8rmIGK4pv4efB8x7ASH52UmoCzlILgu9ejBmw9eb-bfoL9kcRO77yzk6AaHiWUCXM4nSegRskHh4kwKtkZ1vuwVTK">
            <a:extLst>
              <a:ext uri="{FF2B5EF4-FFF2-40B4-BE49-F238E27FC236}">
                <a16:creationId xmlns:a16="http://schemas.microsoft.com/office/drawing/2014/main" id="{B9C0C6FC-5308-4D01-91EE-022BF14BB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79" y="1299243"/>
            <a:ext cx="7213133" cy="46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036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65D9-31C5-4F24-9498-215EA633D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A08B-9C7F-49F4-AD84-AFF08D757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What is the incentive for white capitalists </a:t>
            </a:r>
            <a:r>
              <a:rPr lang="en-US" sz="2400" i="1" dirty="0"/>
              <a:t>and</a:t>
            </a:r>
            <a:r>
              <a:rPr lang="en-US" sz="2400" dirty="0"/>
              <a:t> black workers?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Race-based processes: 								Group-based sorting							Networks 							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Materially-based processes: 							 Firm Survival 							Organizational power						</a:t>
            </a:r>
          </a:p>
        </p:txBody>
      </p:sp>
    </p:spTree>
    <p:extLst>
      <p:ext uri="{BB962C8B-B14F-4D97-AF65-F5344CB8AC3E}">
        <p14:creationId xmlns:p14="http://schemas.microsoft.com/office/powerpoint/2010/main" val="515333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C90FC-6907-4D2C-BFF1-8348AD174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03604"/>
            <a:ext cx="10058400" cy="405079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i="1" dirty="0"/>
              <a:t>“The close links between class and race developed in Africa alongside capitalist exploitation… the classic example is South Africa, where Africans experience a double exploitation - both on the ground of </a:t>
            </a:r>
            <a:r>
              <a:rPr lang="en-US" sz="3200" i="1" dirty="0" err="1"/>
              <a:t>colour</a:t>
            </a:r>
            <a:r>
              <a:rPr lang="en-US" sz="3200" i="1" dirty="0"/>
              <a:t> and of class. Similar conditions exist in the USA, the Caribbean, in Latin America…”</a:t>
            </a:r>
            <a:r>
              <a:rPr lang="en-US" sz="3200" dirty="0"/>
              <a:t> – Nkrumah, 1971</a:t>
            </a:r>
          </a:p>
        </p:txBody>
      </p:sp>
    </p:spTree>
    <p:extLst>
      <p:ext uri="{BB962C8B-B14F-4D97-AF65-F5344CB8AC3E}">
        <p14:creationId xmlns:p14="http://schemas.microsoft.com/office/powerpoint/2010/main" val="855892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759</TotalTime>
  <Words>212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Racial Capitalism in Post-Apartheid South Africa</vt:lpstr>
      <vt:lpstr>PowerPoint Presentation</vt:lpstr>
      <vt:lpstr>Context: South Africa</vt:lpstr>
      <vt:lpstr>Theories of reproducing Difference</vt:lpstr>
      <vt:lpstr>Channel 1: Black wage labour</vt:lpstr>
      <vt:lpstr>Channel 2: Space</vt:lpstr>
      <vt:lpstr>Channel 3: Structural coercion</vt:lpstr>
      <vt:lpstr>Common Themes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Racial Capitalism</dc:title>
  <dc:creator>Ihsaan Bassier</dc:creator>
  <cp:lastModifiedBy>Ihsaan Bassier</cp:lastModifiedBy>
  <cp:revision>17</cp:revision>
  <dcterms:created xsi:type="dcterms:W3CDTF">2018-05-06T01:41:12Z</dcterms:created>
  <dcterms:modified xsi:type="dcterms:W3CDTF">2018-05-06T14:20:21Z</dcterms:modified>
</cp:coreProperties>
</file>