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4"/>
  </p:sldMasterIdLst>
  <p:notesMasterIdLst>
    <p:notesMasterId r:id="rId18"/>
  </p:notesMasterIdLst>
  <p:sldIdLst>
    <p:sldId id="356" r:id="rId5"/>
    <p:sldId id="285" r:id="rId6"/>
    <p:sldId id="351" r:id="rId7"/>
    <p:sldId id="344" r:id="rId8"/>
    <p:sldId id="358" r:id="rId9"/>
    <p:sldId id="357" r:id="rId10"/>
    <p:sldId id="359" r:id="rId11"/>
    <p:sldId id="360" r:id="rId12"/>
    <p:sldId id="361" r:id="rId13"/>
    <p:sldId id="362" r:id="rId14"/>
    <p:sldId id="363" r:id="rId15"/>
    <p:sldId id="284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5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DEFF7"/>
    <a:srgbClr val="D0D1D9"/>
    <a:srgbClr val="F6F9FF"/>
    <a:srgbClr val="19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34" autoAdjust="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>
        <p:guide pos="3840"/>
        <p:guide orient="horz" pos="25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086365-1DE3-4206-8631-568DB8EFC2CA}" type="datetimeFigureOut">
              <a:rPr lang="en-US" smtClean="0"/>
              <a:t>1/12/2025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E557C-9E66-43F1-9F87-179A985BA4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13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12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66A6-C1B5-9496-CB27-5555CD06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3C9E1-0A46-607C-3119-1ADAF516F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0EB63-8E08-94F8-073E-2214F8B77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64D75-48B2-638C-3E90-04CEEA4E2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328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4E0FB-9C64-F4FE-B8AC-1099AE1AC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161EA-0143-96BA-75D9-91D068CFC7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EE5AF-BA8F-7481-7293-A7F22185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C2255-B6C5-B460-1C85-58C19F8C9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E557C-9E66-43F1-9F87-179A985BA47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33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2358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2407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4583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18890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171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18493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18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631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38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1/12/2025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436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3" r:id="rId3"/>
    <p:sldLayoutId id="2147483688" r:id="rId4"/>
    <p:sldLayoutId id="2147483692" r:id="rId5"/>
    <p:sldLayoutId id="2147483691" r:id="rId6"/>
    <p:sldLayoutId id="2147483690" r:id="rId7"/>
    <p:sldLayoutId id="2147483689" r:id="rId8"/>
    <p:sldLayoutId id="214748368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web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AEFB0-51F2-5449-996C-73382891D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9717" y="1693332"/>
            <a:ext cx="5179534" cy="1872827"/>
          </a:xfrm>
        </p:spPr>
        <p:txBody>
          <a:bodyPr anchor="b">
            <a:normAutofit/>
          </a:bodyPr>
          <a:lstStyle/>
          <a:p>
            <a:r>
              <a:rPr lang="en-US" sz="6000" b="1" dirty="0" err="1"/>
              <a:t>XenonVita</a:t>
            </a:r>
            <a:endParaRPr lang="en-US" sz="6000" b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F6D6CF-8D73-6643-A348-53AAE29FD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"Transforming Healthcare with Technology"</a:t>
            </a:r>
          </a:p>
        </p:txBody>
      </p:sp>
    </p:spTree>
    <p:extLst>
      <p:ext uri="{BB962C8B-B14F-4D97-AF65-F5344CB8AC3E}">
        <p14:creationId xmlns:p14="http://schemas.microsoft.com/office/powerpoint/2010/main" val="34510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3F06A-D9A6-F95C-A36E-723489A73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7FD8-787B-B3A3-624D-E3FCD76D3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395715"/>
            <a:ext cx="4332514" cy="1016558"/>
          </a:xfrm>
        </p:spPr>
        <p:txBody>
          <a:bodyPr>
            <a:noAutofit/>
          </a:bodyPr>
          <a:lstStyle/>
          <a:p>
            <a:r>
              <a:rPr lang="en-US" sz="4100" b="1" dirty="0"/>
              <a:t>Innovation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77470-ABCB-7FC7-6731-0F55865450C6}"/>
              </a:ext>
            </a:extLst>
          </p:cNvPr>
          <p:cNvSpPr txBox="1"/>
          <p:nvPr/>
        </p:nvSpPr>
        <p:spPr>
          <a:xfrm>
            <a:off x="705394" y="2756331"/>
            <a:ext cx="597408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Disease alert system using geolocation.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Community-driven healthcare (doctor and user).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Home delivery of prescribed medicines.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5C52A06-22EB-9A21-F7AD-3177953D894D}"/>
              </a:ext>
            </a:extLst>
          </p:cNvPr>
          <p:cNvSpPr txBox="1">
            <a:spLocks/>
          </p:cNvSpPr>
          <p:nvPr/>
        </p:nvSpPr>
        <p:spPr>
          <a:xfrm>
            <a:off x="6596743" y="1395715"/>
            <a:ext cx="4332514" cy="101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/>
                </a:solidFill>
              </a:rPr>
              <a:t>Benefits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09884-1E34-B02E-E540-97F07DF18E2F}"/>
              </a:ext>
            </a:extLst>
          </p:cNvPr>
          <p:cNvSpPr txBox="1"/>
          <p:nvPr/>
        </p:nvSpPr>
        <p:spPr>
          <a:xfrm>
            <a:off x="7036526" y="2756331"/>
            <a:ext cx="43325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Enhanced accessibility to healthcare.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Reduced time for medical services.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Increased engagement between users and doctors.</a:t>
            </a:r>
          </a:p>
        </p:txBody>
      </p:sp>
    </p:spTree>
    <p:extLst>
      <p:ext uri="{BB962C8B-B14F-4D97-AF65-F5344CB8AC3E}">
        <p14:creationId xmlns:p14="http://schemas.microsoft.com/office/powerpoint/2010/main" val="344780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1746-F4A5-FA2E-8BCB-6E940338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5871-AAFA-EFAE-596D-B80FC8D1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86116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		    		 Future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A1D56-76B5-CFBA-D2E9-92E80BBF1605}"/>
              </a:ext>
            </a:extLst>
          </p:cNvPr>
          <p:cNvSpPr txBox="1"/>
          <p:nvPr/>
        </p:nvSpPr>
        <p:spPr>
          <a:xfrm>
            <a:off x="3915557" y="2785907"/>
            <a:ext cx="6096000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AI-based symptom checker.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Support for multiple languages.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Integration with wearable health devices.</a:t>
            </a:r>
          </a:p>
        </p:txBody>
      </p:sp>
    </p:spTree>
    <p:extLst>
      <p:ext uri="{BB962C8B-B14F-4D97-AF65-F5344CB8AC3E}">
        <p14:creationId xmlns:p14="http://schemas.microsoft.com/office/powerpoint/2010/main" val="2433018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7770" y="568401"/>
            <a:ext cx="8377647" cy="129275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Source Code Management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3491" y="2644937"/>
            <a:ext cx="4824549" cy="3633471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b="1"/>
              <a:t>Version control and collaboration.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b="1"/>
              <a:t>Centralized repository for all codebases (frontend, backend, and DevOps scripts).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b="1"/>
              <a:t>Enables seamless teamwork with pull requests, code reviews, and issue tracking.</a:t>
            </a:r>
          </a:p>
          <a:p>
            <a:pPr marL="285750" indent="-285750">
              <a:lnSpc>
                <a:spcPts val="2000"/>
              </a:lnSpc>
              <a:buFont typeface="Wingdings" panose="05000000000000000000" pitchFamily="2" charset="2"/>
              <a:buChar char="§"/>
            </a:pPr>
            <a:r>
              <a:rPr lang="en-US" b="1"/>
              <a:t>CI/CD integration with Jenkins for automated builds and deployments.</a:t>
            </a:r>
            <a:endParaRPr lang="en-US" b="1" dirty="0"/>
          </a:p>
        </p:txBody>
      </p:sp>
      <p:pic>
        <p:nvPicPr>
          <p:cNvPr id="4102" name="Picture 6" descr="UBC GitHub Instructor Guide | Learning ...">
            <a:extLst>
              <a:ext uri="{FF2B5EF4-FFF2-40B4-BE49-F238E27FC236}">
                <a16:creationId xmlns:a16="http://schemas.microsoft.com/office/drawing/2014/main" id="{B5D791D8-4184-138F-B929-7B1414755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216" y="2235620"/>
            <a:ext cx="4520293" cy="2531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65A2A6-260D-322C-2B32-9EF6A600C237}"/>
              </a:ext>
            </a:extLst>
          </p:cNvPr>
          <p:cNvSpPr txBox="1"/>
          <p:nvPr/>
        </p:nvSpPr>
        <p:spPr>
          <a:xfrm>
            <a:off x="1158240" y="21832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GitHub:</a:t>
            </a:r>
          </a:p>
        </p:txBody>
      </p:sp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3100-3076-4726-B6E8-AE7CD2CC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691" y="1489166"/>
            <a:ext cx="10136778" cy="2978332"/>
          </a:xfrm>
        </p:spPr>
        <p:txBody>
          <a:bodyPr/>
          <a:lstStyle/>
          <a:p>
            <a:r>
              <a:rPr lang="en-US" sz="15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221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99025"/>
            <a:ext cx="10058400" cy="1289304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			Team Members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26118" y="5066589"/>
            <a:ext cx="2735515" cy="505969"/>
          </a:xfrm>
        </p:spPr>
        <p:txBody>
          <a:bodyPr>
            <a:normAutofit/>
          </a:bodyPr>
          <a:lstStyle/>
          <a:p>
            <a:r>
              <a:rPr lang="en-US" b="1" dirty="0"/>
              <a:t>Backend &amp; DevOps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1202707" y="5066589"/>
            <a:ext cx="2364550" cy="583534"/>
          </a:xfrm>
        </p:spPr>
        <p:txBody>
          <a:bodyPr/>
          <a:lstStyle/>
          <a:p>
            <a:r>
              <a:rPr lang="en-US" b="1" dirty="0"/>
              <a:t>Frontend 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478FE1B-9ADB-0D59-BD87-9BE4E1293A3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694" r="694"/>
          <a:stretch>
            <a:fillRect/>
          </a:stretch>
        </p:blipFill>
        <p:spPr>
          <a:xfrm>
            <a:off x="7983532" y="2212223"/>
            <a:ext cx="2281138" cy="22811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20494" y="5066589"/>
            <a:ext cx="2564452" cy="476433"/>
          </a:xfrm>
        </p:spPr>
        <p:txBody>
          <a:bodyPr/>
          <a:lstStyle/>
          <a:p>
            <a:r>
              <a:rPr lang="en-US" b="1" dirty="0"/>
              <a:t>Frontend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94521EB-39DB-EE49-F574-4F5BF0049B4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5527" b="15527"/>
          <a:stretch>
            <a:fillRect/>
          </a:stretch>
        </p:blipFill>
        <p:spPr>
          <a:xfrm>
            <a:off x="1428206" y="2333584"/>
            <a:ext cx="2159777" cy="21597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5D70A930-0C41-318A-1AA0-7C35015E7A9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l="8760" r="8760"/>
          <a:stretch/>
        </p:blipFill>
        <p:spPr>
          <a:xfrm>
            <a:off x="4666773" y="2255256"/>
            <a:ext cx="2238105" cy="223810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CB305502-EB3F-D440-C6FC-B4DF9F4CB416}"/>
              </a:ext>
            </a:extLst>
          </p:cNvPr>
          <p:cNvSpPr txBox="1">
            <a:spLocks/>
          </p:cNvSpPr>
          <p:nvPr/>
        </p:nvSpPr>
        <p:spPr>
          <a:xfrm>
            <a:off x="1079912" y="4697257"/>
            <a:ext cx="2919413" cy="58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2C7803-1AC3-CE9E-47E6-740C6358FB52}"/>
              </a:ext>
            </a:extLst>
          </p:cNvPr>
          <p:cNvSpPr txBox="1"/>
          <p:nvPr/>
        </p:nvSpPr>
        <p:spPr>
          <a:xfrm>
            <a:off x="4326118" y="4674492"/>
            <a:ext cx="303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Monowar</a:t>
            </a:r>
            <a:r>
              <a:rPr lang="en-US" b="1" dirty="0"/>
              <a:t> </a:t>
            </a:r>
            <a:r>
              <a:rPr lang="en-US" b="1" dirty="0" err="1"/>
              <a:t>Hossen</a:t>
            </a:r>
            <a:r>
              <a:rPr lang="en-US" b="1" dirty="0"/>
              <a:t> Sourav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6DD50-1EED-C982-AFB2-28DFF5DE8CA6}"/>
              </a:ext>
            </a:extLst>
          </p:cNvPr>
          <p:cNvSpPr txBox="1"/>
          <p:nvPr/>
        </p:nvSpPr>
        <p:spPr>
          <a:xfrm>
            <a:off x="1700265" y="4697257"/>
            <a:ext cx="1532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S.m.Refat</a:t>
            </a:r>
            <a:endParaRPr lang="en-US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7AB434-F710-6A43-691E-96D4E1CE9AB3}"/>
              </a:ext>
            </a:extLst>
          </p:cNvPr>
          <p:cNvSpPr txBox="1"/>
          <p:nvPr/>
        </p:nvSpPr>
        <p:spPr>
          <a:xfrm>
            <a:off x="7685536" y="4674492"/>
            <a:ext cx="3032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+mj-lt"/>
              </a:rPr>
              <a:t>Mohammad Masum Jia 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91F52C-47D7-432A-87D0-D88597D0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chemeClr val="tx1"/>
                </a:solidFill>
              </a:rPr>
              <a:t>			About 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D9D654-A2C0-6386-A240-22090DA7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99" y="2316966"/>
            <a:ext cx="3463290" cy="230886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1FBE5A3B-03CB-8D51-20E3-77D147E72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320" y="1755284"/>
            <a:ext cx="648788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Who We 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dirty="0"/>
              <a:t>We are a team dedicated to revolutionizing healthcare by integrating innovative technology, improving accessibility, and fostering a supportive community for better health outcomes.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Why This Project?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We need this project to improve healthcare accessibility, streamline services, enhance communication, and empower communities for better health outcomes.</a:t>
            </a:r>
          </a:p>
        </p:txBody>
      </p:sp>
    </p:spTree>
    <p:extLst>
      <p:ext uri="{BB962C8B-B14F-4D97-AF65-F5344CB8AC3E}">
        <p14:creationId xmlns:p14="http://schemas.microsoft.com/office/powerpoint/2010/main" val="232378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E9F2-C620-4FC8-8F0A-A41F3E18E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86116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		    What We Believe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8E88F3-C1E8-889C-63AB-EA5C03689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3017" y="2297942"/>
            <a:ext cx="547492" cy="416374"/>
          </a:xfrm>
          <a:solidFill>
            <a:schemeClr val="bg1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566D5-C7AD-914F-2123-AD254B065DEE}"/>
              </a:ext>
            </a:extLst>
          </p:cNvPr>
          <p:cNvSpPr txBox="1"/>
          <p:nvPr/>
        </p:nvSpPr>
        <p:spPr>
          <a:xfrm>
            <a:off x="2147460" y="2277383"/>
            <a:ext cx="1463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474155-87C4-5E3F-62D1-2D76C4803636}"/>
              </a:ext>
            </a:extLst>
          </p:cNvPr>
          <p:cNvSpPr txBox="1"/>
          <p:nvPr/>
        </p:nvSpPr>
        <p:spPr>
          <a:xfrm>
            <a:off x="1538257" y="3213757"/>
            <a:ext cx="41444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"To revolutionize healthcare by seamlessly integrating technology to provide accessible, efficient, and personalized medical services, fostering a healthier and more connected community."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B3B339-9179-B486-DD48-F2D116D25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712" y="2272584"/>
            <a:ext cx="649748" cy="5211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3F63238-C4DD-131E-3A9A-D2BA87E2567B}"/>
              </a:ext>
            </a:extLst>
          </p:cNvPr>
          <p:cNvSpPr txBox="1"/>
          <p:nvPr/>
        </p:nvSpPr>
        <p:spPr>
          <a:xfrm>
            <a:off x="7270509" y="2267967"/>
            <a:ext cx="14630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Mission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033491-601A-B99D-25BD-F4B726A43390}"/>
              </a:ext>
            </a:extLst>
          </p:cNvPr>
          <p:cNvSpPr txBox="1"/>
          <p:nvPr/>
        </p:nvSpPr>
        <p:spPr>
          <a:xfrm>
            <a:off x="6629471" y="3213757"/>
            <a:ext cx="41444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"To become a global leader in digital healthcare solutions, empowering individuals and healthcare providers through innovative technology, ensuring equitable access to quality medical services, and creating a thriving ecosystem for wellness and collaboration."</a:t>
            </a:r>
          </a:p>
        </p:txBody>
      </p:sp>
    </p:spTree>
    <p:extLst>
      <p:ext uri="{BB962C8B-B14F-4D97-AF65-F5344CB8AC3E}">
        <p14:creationId xmlns:p14="http://schemas.microsoft.com/office/powerpoint/2010/main" val="349449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D341-182C-4BB6-47F4-93992CECC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89EB-4077-D66E-FB39-7F282319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40" y="786116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		    		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88FCF-AD44-8A6C-84CA-60BA34F91C72}"/>
              </a:ext>
            </a:extLst>
          </p:cNvPr>
          <p:cNvSpPr txBox="1"/>
          <p:nvPr/>
        </p:nvSpPr>
        <p:spPr>
          <a:xfrm>
            <a:off x="3974823" y="2613105"/>
            <a:ext cx="6096000" cy="2532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Online &amp; Offline Appointment Scheduling.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Prescription Submission &amp; Home Delivery.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Location-based Disease Alerts.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Blood Donation System.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Doctor &amp; User Communities.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Blogging by Doctors.</a:t>
            </a:r>
          </a:p>
        </p:txBody>
      </p:sp>
    </p:spTree>
    <p:extLst>
      <p:ext uri="{BB962C8B-B14F-4D97-AF65-F5344CB8AC3E}">
        <p14:creationId xmlns:p14="http://schemas.microsoft.com/office/powerpoint/2010/main" val="2618482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FE09-F705-B3D7-7EB0-2142B6E5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2904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Backend Tech Stack</a:t>
            </a:r>
          </a:p>
        </p:txBody>
      </p:sp>
      <p:pic>
        <p:nvPicPr>
          <p:cNvPr id="1026" name="Picture 2" descr="Exploring Spring Boot :Beginners Level ...">
            <a:extLst>
              <a:ext uri="{FF2B5EF4-FFF2-40B4-BE49-F238E27FC236}">
                <a16:creationId xmlns:a16="http://schemas.microsoft.com/office/drawing/2014/main" id="{1867BB47-A45C-BEA6-D61D-0F4E52968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288" y="1862570"/>
            <a:ext cx="1789884" cy="9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ervices Architecture for Solving ...">
            <a:extLst>
              <a:ext uri="{FF2B5EF4-FFF2-40B4-BE49-F238E27FC236}">
                <a16:creationId xmlns:a16="http://schemas.microsoft.com/office/drawing/2014/main" id="{A48172E0-05E9-01F7-D1A9-D78B5D370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876" y="3384808"/>
            <a:ext cx="1789884" cy="112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ying Redis Caching as a Service on ...">
            <a:extLst>
              <a:ext uri="{FF2B5EF4-FFF2-40B4-BE49-F238E27FC236}">
                <a16:creationId xmlns:a16="http://schemas.microsoft.com/office/drawing/2014/main" id="{5C2D402D-3975-75F3-2D63-56C730B5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430" y="3429000"/>
            <a:ext cx="1005296" cy="848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WT handling best practices - Avatao">
            <a:extLst>
              <a:ext uri="{FF2B5EF4-FFF2-40B4-BE49-F238E27FC236}">
                <a16:creationId xmlns:a16="http://schemas.microsoft.com/office/drawing/2014/main" id="{56AF6FE4-4887-415C-B062-1D71802EC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92" y="2262484"/>
            <a:ext cx="1325471" cy="5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w to Implement AOP in your Springboot Application | by Uchechukwu Igboke  | Level Up Coding">
            <a:extLst>
              <a:ext uri="{FF2B5EF4-FFF2-40B4-BE49-F238E27FC236}">
                <a16:creationId xmlns:a16="http://schemas.microsoft.com/office/drawing/2014/main" id="{C2A208AC-AD05-E8AF-DCB3-0C4B2F04D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651" y="4729113"/>
            <a:ext cx="1632312" cy="11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ostgreSQL - Wikipedia">
            <a:extLst>
              <a:ext uri="{FF2B5EF4-FFF2-40B4-BE49-F238E27FC236}">
                <a16:creationId xmlns:a16="http://schemas.microsoft.com/office/drawing/2014/main" id="{EDBF6A8E-E927-1AAB-4AA5-8605B153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289" y="2996324"/>
            <a:ext cx="921883" cy="951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Kafka&quot; Icon - Download for free – Iconduck">
            <a:extLst>
              <a:ext uri="{FF2B5EF4-FFF2-40B4-BE49-F238E27FC236}">
                <a16:creationId xmlns:a16="http://schemas.microsoft.com/office/drawing/2014/main" id="{1BBD5C00-ABCC-0B9A-E0A4-FB60FF198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655" y="4582361"/>
            <a:ext cx="1581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631F85-181D-993F-C863-DEF4AFCF2060}"/>
              </a:ext>
            </a:extLst>
          </p:cNvPr>
          <p:cNvSpPr txBox="1"/>
          <p:nvPr/>
        </p:nvSpPr>
        <p:spPr>
          <a:xfrm>
            <a:off x="589665" y="1754980"/>
            <a:ext cx="3457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Core Technologies 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88467-9D91-3C71-257E-6581BF3D8BA8}"/>
              </a:ext>
            </a:extLst>
          </p:cNvPr>
          <p:cNvSpPr txBox="1"/>
          <p:nvPr/>
        </p:nvSpPr>
        <p:spPr>
          <a:xfrm>
            <a:off x="937770" y="2559231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Spring Boot: </a:t>
            </a:r>
            <a:r>
              <a:rPr lang="en-US" sz="1600" dirty="0"/>
              <a:t>Rapid development and robust backend framework.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Microservices: </a:t>
            </a:r>
            <a:r>
              <a:rPr lang="en-US" sz="1600" dirty="0"/>
              <a:t>Scalability and modularity.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Redis Cache: </a:t>
            </a:r>
            <a:r>
              <a:rPr lang="en-US" sz="1600" dirty="0"/>
              <a:t>Enhanced performance with caching.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PostgreSQL: </a:t>
            </a:r>
            <a:r>
              <a:rPr lang="en-US" sz="1600" dirty="0"/>
              <a:t>Reliable and robust database solutions.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JWT: </a:t>
            </a:r>
            <a:r>
              <a:rPr lang="en-US" sz="1600" dirty="0"/>
              <a:t>Secure Authentication and Authorization.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AOP:</a:t>
            </a:r>
            <a:r>
              <a:rPr lang="en-US" sz="1600" dirty="0"/>
              <a:t> for Authorization and Logging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Kafka: </a:t>
            </a:r>
            <a:r>
              <a:rPr lang="en-US" sz="1600" dirty="0"/>
              <a:t>Asynchronous communication using message brokers.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SMTP Setup: </a:t>
            </a:r>
            <a:r>
              <a:rPr lang="en-US" sz="1600" dirty="0"/>
              <a:t>Email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02803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5B066-4625-2DD5-37E3-8EC141F66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30744-D841-F0D9-6C7C-604788FB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2904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Frontend Tech Stack</a:t>
            </a:r>
          </a:p>
        </p:txBody>
      </p:sp>
      <p:pic>
        <p:nvPicPr>
          <p:cNvPr id="2050" name="Picture 2" descr="Main Features of React That Developers ...">
            <a:extLst>
              <a:ext uri="{FF2B5EF4-FFF2-40B4-BE49-F238E27FC236}">
                <a16:creationId xmlns:a16="http://schemas.microsoft.com/office/drawing/2014/main" id="{F31CBBC2-4129-3088-CD20-BF1A8AE24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275" y="1833889"/>
            <a:ext cx="2601925" cy="146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7E43B0-9286-4D5F-C353-B25E98A2DF56}"/>
              </a:ext>
            </a:extLst>
          </p:cNvPr>
          <p:cNvSpPr txBox="1"/>
          <p:nvPr/>
        </p:nvSpPr>
        <p:spPr>
          <a:xfrm>
            <a:off x="1323703" y="204164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React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09DA55-8431-6F88-E00C-8F0F47BE0B52}"/>
              </a:ext>
            </a:extLst>
          </p:cNvPr>
          <p:cNvSpPr txBox="1"/>
          <p:nvPr/>
        </p:nvSpPr>
        <p:spPr>
          <a:xfrm>
            <a:off x="1750423" y="3233309"/>
            <a:ext cx="5974080" cy="1286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Component-based architecture.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State management (e.g., Redux or Context API).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Responsive and interactive UI design.</a:t>
            </a:r>
          </a:p>
        </p:txBody>
      </p:sp>
    </p:spTree>
    <p:extLst>
      <p:ext uri="{BB962C8B-B14F-4D97-AF65-F5344CB8AC3E}">
        <p14:creationId xmlns:p14="http://schemas.microsoft.com/office/powerpoint/2010/main" val="1908894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332CB-5A41-4F65-E851-ADE9B6BE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B173-9105-B6CC-992C-8A1C81062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72904"/>
            <a:ext cx="10058400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DevOps Overview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88575-AE7A-5584-908B-720B69D64213}"/>
              </a:ext>
            </a:extLst>
          </p:cNvPr>
          <p:cNvSpPr txBox="1"/>
          <p:nvPr/>
        </p:nvSpPr>
        <p:spPr>
          <a:xfrm>
            <a:off x="1140823" y="2257949"/>
            <a:ext cx="5974080" cy="2671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Kubernetes: </a:t>
            </a:r>
            <a:r>
              <a:rPr lang="en-US" dirty="0"/>
              <a:t>Orchestrates containers for scalability and availability.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Jenkins: </a:t>
            </a:r>
            <a:r>
              <a:rPr lang="en-US" dirty="0"/>
              <a:t>CI/CD pipelines for automated builds and deployments.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/>
              <a:t>Docker: </a:t>
            </a:r>
            <a:r>
              <a:rPr lang="en-US" dirty="0"/>
              <a:t>Containerization ensures consistency across environments.</a:t>
            </a:r>
          </a:p>
        </p:txBody>
      </p:sp>
      <p:pic>
        <p:nvPicPr>
          <p:cNvPr id="3075" name="Picture 3" descr="Kubernetes | CNCF">
            <a:extLst>
              <a:ext uri="{FF2B5EF4-FFF2-40B4-BE49-F238E27FC236}">
                <a16:creationId xmlns:a16="http://schemas.microsoft.com/office/drawing/2014/main" id="{DAEA7C60-AFC5-A336-7CDE-0B3733D12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283" y="1938721"/>
            <a:ext cx="1782128" cy="134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Why Jenkins is a great tool for DevOps ...">
            <a:extLst>
              <a:ext uri="{FF2B5EF4-FFF2-40B4-BE49-F238E27FC236}">
                <a16:creationId xmlns:a16="http://schemas.microsoft.com/office/drawing/2014/main" id="{8534F42E-556D-353E-8E02-B4D53246F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28" y="2688295"/>
            <a:ext cx="2103120" cy="12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9" name="Picture 7" descr="What is Docker? - Viking Software A/S">
            <a:extLst>
              <a:ext uri="{FF2B5EF4-FFF2-40B4-BE49-F238E27FC236}">
                <a16:creationId xmlns:a16="http://schemas.microsoft.com/office/drawing/2014/main" id="{B76D7454-CE51-F3B8-20DC-B76975BCD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0283" y="3966233"/>
            <a:ext cx="1477326" cy="147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3B07F-C6A4-6325-04FE-740938C36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53A1-1A3E-4E77-E15F-95FB8066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1395715"/>
            <a:ext cx="4332514" cy="1016558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 Key Features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F4E4D-5BC8-AE12-5478-44628BFB4EBB}"/>
              </a:ext>
            </a:extLst>
          </p:cNvPr>
          <p:cNvSpPr txBox="1"/>
          <p:nvPr/>
        </p:nvSpPr>
        <p:spPr>
          <a:xfrm>
            <a:off x="705394" y="2756331"/>
            <a:ext cx="5974080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User Authentication &amp; Authorization (JWT).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Caching with Redis for improved performance.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Asynchronous messaging with Kafka.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SMTP for email services (e.g., order confirmation, password reset).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93CFBF-7C03-2171-8885-2DBD539AC8DF}"/>
              </a:ext>
            </a:extLst>
          </p:cNvPr>
          <p:cNvSpPr txBox="1">
            <a:spLocks/>
          </p:cNvSpPr>
          <p:nvPr/>
        </p:nvSpPr>
        <p:spPr>
          <a:xfrm>
            <a:off x="6596743" y="1395715"/>
            <a:ext cx="4332514" cy="1016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chemeClr val="tx1"/>
                </a:solidFill>
              </a:rPr>
              <a:t>High-Level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FA7E5-1109-6292-4B5D-92D0112C10CA}"/>
              </a:ext>
            </a:extLst>
          </p:cNvPr>
          <p:cNvSpPr txBox="1"/>
          <p:nvPr/>
        </p:nvSpPr>
        <p:spPr>
          <a:xfrm>
            <a:off x="7036526" y="2756331"/>
            <a:ext cx="43325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Backend services (Spring Boot)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Frontend (React)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Database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Cache (Redis)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Message Broker (Kafka)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DevOps components (Kubernetes, Jenkins, Docker)</a:t>
            </a:r>
          </a:p>
        </p:txBody>
      </p:sp>
    </p:spTree>
    <p:extLst>
      <p:ext uri="{BB962C8B-B14F-4D97-AF65-F5344CB8AC3E}">
        <p14:creationId xmlns:p14="http://schemas.microsoft.com/office/powerpoint/2010/main" val="4781828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arty_Win32_JB_v2" id="{38882D8F-135B-4B53-8430-4B694BF79376}" vid="{B574F3CD-D47E-461D-A68F-3273AD4105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96C458A-6CC1-4FEE-AC7F-D0ABFD0DD393}">
  <we:reference id="wa104178141" version="4.3.3.0" store="en-US" storeType="OMEX"/>
  <we:alternateReferences>
    <we:reference id="wa104178141" version="4.3.3.0" store="WA104178141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47902AF-9AD5-48A3-AD68-95C39B09F3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000AB2-1957-427C-B872-176ABC83E7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C74EDC3-6C87-4699-93BC-02BA54C8E0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118</TotalTime>
  <Words>504</Words>
  <Application>Microsoft Office PowerPoint</Application>
  <PresentationFormat>Widescreen</PresentationFormat>
  <Paragraphs>82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</vt:lpstr>
      <vt:lpstr>RetrospectVTI</vt:lpstr>
      <vt:lpstr>XenonVita</vt:lpstr>
      <vt:lpstr>   Team Members</vt:lpstr>
      <vt:lpstr>   About Us</vt:lpstr>
      <vt:lpstr>      What We Believe</vt:lpstr>
      <vt:lpstr>        Features</vt:lpstr>
      <vt:lpstr>Backend Tech Stack</vt:lpstr>
      <vt:lpstr>Frontend Tech Stack</vt:lpstr>
      <vt:lpstr>DevOps Overview</vt:lpstr>
      <vt:lpstr> Key Features  </vt:lpstr>
      <vt:lpstr>Innovation</vt:lpstr>
      <vt:lpstr>         Future scope</vt:lpstr>
      <vt:lpstr>Source Code Management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Shourav Ahmed Nirob</dc:creator>
  <cp:lastModifiedBy>Shourav Ahmed Nirob</cp:lastModifiedBy>
  <cp:revision>4</cp:revision>
  <dcterms:created xsi:type="dcterms:W3CDTF">2024-12-30T16:45:07Z</dcterms:created>
  <dcterms:modified xsi:type="dcterms:W3CDTF">2025-01-12T17:01:20Z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