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.jpg" ContentType="image/jpg"/>
  <Override PartName="/ppt/media/image4.jpg" ContentType="image/jpg"/>
  <Override PartName="/ppt/media/image8.jpg" ContentType="image/jpg"/>
  <Override PartName="/ppt/media/image14.jpg" ContentType="image/jpg"/>
  <Override PartName="/ppt/media/image15.jpg" ContentType="image/jpg"/>
  <Override PartName="/ppt/media/image18.jpg" ContentType="image/jpg"/>
  <Override PartName="/ppt/media/image21.jpg" ContentType="image/jpg"/>
  <Override PartName="/ppt/media/image32.jpg" ContentType="image/jpg"/>
  <Override PartName="/ppt/media/image33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5854700" cy="3295650"/>
  <p:notesSz cx="5854700" cy="32956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9" d="100"/>
          <a:sy n="189" d="100"/>
        </p:scale>
        <p:origin x="355" y="12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39644" y="766646"/>
            <a:ext cx="2175410" cy="5149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494751" y="8"/>
            <a:ext cx="3352165" cy="3288029"/>
          </a:xfrm>
          <a:custGeom>
            <a:avLst/>
            <a:gdLst/>
            <a:ahLst/>
            <a:cxnLst/>
            <a:rect l="l" t="t" r="r" b="b"/>
            <a:pathLst>
              <a:path w="3352165" h="3288029">
                <a:moveTo>
                  <a:pt x="3352159" y="0"/>
                </a:moveTo>
                <a:lnTo>
                  <a:pt x="0" y="0"/>
                </a:lnTo>
                <a:lnTo>
                  <a:pt x="0" y="3287938"/>
                </a:lnTo>
                <a:lnTo>
                  <a:pt x="3352159" y="3287938"/>
                </a:lnTo>
                <a:lnTo>
                  <a:pt x="3352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4135" y="451263"/>
            <a:ext cx="4926429" cy="292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735" y="757999"/>
            <a:ext cx="5269230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3B9604-27DD-FF4D-1110-D26E41DDC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50" y="1148761"/>
            <a:ext cx="1725168" cy="18706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3CDD77-17AA-E86C-AAB4-F05EABF39F8C}"/>
              </a:ext>
            </a:extLst>
          </p:cNvPr>
          <p:cNvSpPr txBox="1"/>
          <p:nvPr/>
        </p:nvSpPr>
        <p:spPr>
          <a:xfrm>
            <a:off x="1174750" y="276225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Welcome to my presentation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8BE45A-6767-6007-2F9A-8F3D8FD70B24}"/>
              </a:ext>
            </a:extLst>
          </p:cNvPr>
          <p:cNvSpPr txBox="1"/>
          <p:nvPr/>
        </p:nvSpPr>
        <p:spPr>
          <a:xfrm>
            <a:off x="124969" y="1038225"/>
            <a:ext cx="320040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/>
              <a:t>Submitted by:</a:t>
            </a:r>
          </a:p>
          <a:p>
            <a:endParaRPr lang="en-US" sz="1100" dirty="0"/>
          </a:p>
          <a:p>
            <a:r>
              <a:rPr lang="en-US" sz="1100" dirty="0"/>
              <a:t>Iqbal Hossain Safy</a:t>
            </a:r>
          </a:p>
          <a:p>
            <a:r>
              <a:rPr lang="en-US" sz="1100" dirty="0"/>
              <a:t>2022-1-60-038</a:t>
            </a:r>
          </a:p>
          <a:p>
            <a:r>
              <a:rPr lang="en-US" sz="1100"/>
              <a:t>Sec:10</a:t>
            </a:r>
            <a:endParaRPr lang="en-US" sz="1100" dirty="0"/>
          </a:p>
          <a:p>
            <a:endParaRPr lang="en-US" sz="1100" dirty="0"/>
          </a:p>
          <a:p>
            <a:r>
              <a:rPr lang="en-US" sz="1100" b="1" u="sng" dirty="0"/>
              <a:t>Submitted to:</a:t>
            </a:r>
          </a:p>
          <a:p>
            <a:endParaRPr lang="en-US" sz="1100" dirty="0"/>
          </a:p>
          <a:p>
            <a:r>
              <a:rPr lang="en-US" sz="1100" dirty="0"/>
              <a:t>Md </a:t>
            </a:r>
            <a:r>
              <a:rPr lang="en-US" sz="1100" dirty="0" err="1"/>
              <a:t>Manowarul</a:t>
            </a:r>
            <a:r>
              <a:rPr lang="en-US" sz="1100" dirty="0"/>
              <a:t> Islam</a:t>
            </a:r>
          </a:p>
          <a:p>
            <a:r>
              <a:rPr lang="en-US" sz="1100" dirty="0"/>
              <a:t>Lecturer, </a:t>
            </a:r>
          </a:p>
          <a:p>
            <a:r>
              <a:rPr lang="en-US" sz="1100" dirty="0"/>
              <a:t>East West University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8A7900-7279-E126-25D5-BE75C2C7DA29}"/>
              </a:ext>
            </a:extLst>
          </p:cNvPr>
          <p:cNvSpPr txBox="1"/>
          <p:nvPr/>
        </p:nvSpPr>
        <p:spPr>
          <a:xfrm>
            <a:off x="1784350" y="760221"/>
            <a:ext cx="228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CSE 207 (Data Structures)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4126" y="8"/>
            <a:ext cx="2922905" cy="3288029"/>
            <a:chOff x="2924126" y="8"/>
            <a:chExt cx="2922905" cy="3288029"/>
          </a:xfrm>
        </p:grpSpPr>
        <p:sp>
          <p:nvSpPr>
            <p:cNvPr id="3" name="object 3"/>
            <p:cNvSpPr/>
            <p:nvPr/>
          </p:nvSpPr>
          <p:spPr>
            <a:xfrm>
              <a:off x="2924126" y="8"/>
              <a:ext cx="2922905" cy="3288029"/>
            </a:xfrm>
            <a:custGeom>
              <a:avLst/>
              <a:gdLst/>
              <a:ahLst/>
              <a:cxnLst/>
              <a:rect l="l" t="t" r="r" b="b"/>
              <a:pathLst>
                <a:path w="2922904" h="3288029">
                  <a:moveTo>
                    <a:pt x="2922614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922614" y="3287938"/>
                  </a:lnTo>
                  <a:lnTo>
                    <a:pt x="29226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2589" y="365330"/>
              <a:ext cx="2076270" cy="254510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2548" y="614038"/>
            <a:ext cx="1941830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dirty="0">
                <a:latin typeface="Trebuchet MS"/>
                <a:cs typeface="Trebuchet MS"/>
              </a:rPr>
              <a:t>Future</a:t>
            </a:r>
            <a:r>
              <a:rPr sz="1950" spc="-130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Research</a:t>
            </a:r>
            <a:endParaRPr sz="195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1473" y="1053596"/>
            <a:ext cx="307573" cy="7971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643" y="1194148"/>
            <a:ext cx="414765" cy="7920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3643" y="1477280"/>
            <a:ext cx="1763088" cy="37878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50309" y="1194148"/>
            <a:ext cx="733842" cy="9821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0988" y="1000178"/>
            <a:ext cx="1813560" cy="86931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R="300355" algn="ctr">
              <a:lnSpc>
                <a:spcPct val="100000"/>
              </a:lnSpc>
              <a:spcBef>
                <a:spcPts val="244"/>
              </a:spcBef>
            </a:pPr>
            <a:r>
              <a:rPr sz="800" spc="90" dirty="0">
                <a:latin typeface="Calibri"/>
                <a:cs typeface="Calibri"/>
              </a:rPr>
              <a:t>Discussing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spc="65" dirty="0">
                <a:latin typeface="Calibri"/>
                <a:cs typeface="Calibri"/>
              </a:rPr>
              <a:t>potential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spc="60" dirty="0">
                <a:latin typeface="Calibri"/>
                <a:cs typeface="Calibri"/>
              </a:rPr>
              <a:t>areas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spc="-25" dirty="0">
                <a:latin typeface="Calibri"/>
                <a:cs typeface="Calibri"/>
              </a:rPr>
              <a:t>for</a:t>
            </a:r>
            <a:endParaRPr sz="800">
              <a:latin typeface="Calibri"/>
              <a:cs typeface="Calibri"/>
            </a:endParaRPr>
          </a:p>
          <a:p>
            <a:pPr marL="468630">
              <a:lnSpc>
                <a:spcPct val="100000"/>
              </a:lnSpc>
              <a:spcBef>
                <a:spcPts val="140"/>
              </a:spcBef>
              <a:tabLst>
                <a:tab pos="1457960" algn="l"/>
              </a:tabLst>
            </a:pPr>
            <a:r>
              <a:rPr sz="800" spc="70" dirty="0">
                <a:latin typeface="Calibri"/>
                <a:cs typeface="Calibri"/>
              </a:rPr>
              <a:t>and</a:t>
            </a:r>
            <a:r>
              <a:rPr sz="800" dirty="0">
                <a:latin typeface="Calibri"/>
                <a:cs typeface="Calibri"/>
              </a:rPr>
              <a:t>	</a:t>
            </a:r>
            <a:r>
              <a:rPr sz="800" spc="65" dirty="0">
                <a:latin typeface="Calibri"/>
                <a:cs typeface="Calibri"/>
              </a:rPr>
              <a:t>in</a:t>
            </a:r>
            <a:r>
              <a:rPr sz="800" spc="25" dirty="0">
                <a:latin typeface="Calibri"/>
                <a:cs typeface="Calibri"/>
              </a:rPr>
              <a:t> </a:t>
            </a:r>
            <a:r>
              <a:rPr sz="800" spc="65" dirty="0">
                <a:latin typeface="Calibri"/>
                <a:cs typeface="Calibri"/>
              </a:rPr>
              <a:t>AVL</a:t>
            </a:r>
            <a:endParaRPr sz="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800" spc="20" dirty="0">
                <a:latin typeface="Calibri"/>
                <a:cs typeface="Calibri"/>
              </a:rPr>
              <a:t>trees.</a:t>
            </a:r>
            <a:r>
              <a:rPr sz="800" spc="70" dirty="0">
                <a:latin typeface="Calibri"/>
                <a:cs typeface="Calibri"/>
              </a:rPr>
              <a:t> </a:t>
            </a:r>
            <a:r>
              <a:rPr sz="800" spc="95" dirty="0">
                <a:latin typeface="Calibri"/>
                <a:cs typeface="Calibri"/>
              </a:rPr>
              <a:t>We</a:t>
            </a:r>
            <a:r>
              <a:rPr sz="800" spc="75" dirty="0">
                <a:latin typeface="Calibri"/>
                <a:cs typeface="Calibri"/>
              </a:rPr>
              <a:t> </a:t>
            </a:r>
            <a:r>
              <a:rPr sz="800" spc="20" dirty="0">
                <a:latin typeface="Calibri"/>
                <a:cs typeface="Calibri"/>
              </a:rPr>
              <a:t>will</a:t>
            </a:r>
            <a:r>
              <a:rPr sz="800" spc="70" dirty="0">
                <a:latin typeface="Calibri"/>
                <a:cs typeface="Calibri"/>
              </a:rPr>
              <a:t> </a:t>
            </a:r>
            <a:r>
              <a:rPr sz="800" spc="60" dirty="0">
                <a:latin typeface="Calibri"/>
                <a:cs typeface="Calibri"/>
              </a:rPr>
              <a:t>explore</a:t>
            </a:r>
            <a:r>
              <a:rPr sz="800" spc="75" dirty="0">
                <a:latin typeface="Calibri"/>
                <a:cs typeface="Calibri"/>
              </a:rPr>
              <a:t> </a:t>
            </a:r>
            <a:r>
              <a:rPr sz="800" spc="70" dirty="0">
                <a:latin typeface="Calibri"/>
                <a:cs typeface="Calibri"/>
              </a:rPr>
              <a:t>topics </a:t>
            </a:r>
            <a:r>
              <a:rPr sz="800" spc="95" dirty="0">
                <a:latin typeface="Calibri"/>
                <a:cs typeface="Calibri"/>
              </a:rPr>
              <a:t>such</a:t>
            </a:r>
            <a:r>
              <a:rPr sz="800" spc="75" dirty="0">
                <a:latin typeface="Calibri"/>
                <a:cs typeface="Calibri"/>
              </a:rPr>
              <a:t> </a:t>
            </a:r>
            <a:r>
              <a:rPr sz="800" spc="45" dirty="0">
                <a:latin typeface="Calibri"/>
                <a:cs typeface="Calibri"/>
              </a:rPr>
              <a:t>as</a:t>
            </a:r>
            <a:endParaRPr sz="800">
              <a:latin typeface="Calibri"/>
              <a:cs typeface="Calibri"/>
            </a:endParaRPr>
          </a:p>
          <a:p>
            <a:pPr marL="118745" algn="ctr">
              <a:lnSpc>
                <a:spcPct val="100000"/>
              </a:lnSpc>
              <a:spcBef>
                <a:spcPts val="165"/>
              </a:spcBef>
            </a:pPr>
            <a:r>
              <a:rPr sz="800" spc="-50" dirty="0">
                <a:latin typeface="Calibri"/>
                <a:cs typeface="Calibri"/>
              </a:rPr>
              <a:t>,</a:t>
            </a:r>
            <a:endParaRPr sz="800">
              <a:latin typeface="Calibri"/>
              <a:cs typeface="Calibri"/>
            </a:endParaRPr>
          </a:p>
          <a:p>
            <a:pPr marR="332740" algn="ctr">
              <a:lnSpc>
                <a:spcPct val="100000"/>
              </a:lnSpc>
              <a:spcBef>
                <a:spcPts val="145"/>
              </a:spcBef>
            </a:pPr>
            <a:r>
              <a:rPr sz="800" dirty="0">
                <a:latin typeface="Calibri"/>
                <a:cs typeface="Calibri"/>
              </a:rPr>
              <a:t>,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spc="70" dirty="0">
                <a:latin typeface="Calibri"/>
                <a:cs typeface="Calibri"/>
              </a:rPr>
              <a:t>and</a:t>
            </a:r>
            <a:endParaRPr sz="800">
              <a:latin typeface="Calibri"/>
              <a:cs typeface="Calibri"/>
            </a:endParaRPr>
          </a:p>
          <a:p>
            <a:pPr marR="360045" algn="ctr">
              <a:lnSpc>
                <a:spcPct val="100000"/>
              </a:lnSpc>
              <a:spcBef>
                <a:spcPts val="140"/>
              </a:spcBef>
            </a:pPr>
            <a:r>
              <a:rPr sz="800" spc="-50" dirty="0">
                <a:latin typeface="Calibri"/>
                <a:cs typeface="Calibri"/>
              </a:rPr>
              <a:t>.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2" y="0"/>
            <a:ext cx="5845810" cy="3288029"/>
            <a:chOff x="1512" y="0"/>
            <a:chExt cx="5845810" cy="3288029"/>
          </a:xfrm>
        </p:grpSpPr>
        <p:sp>
          <p:nvSpPr>
            <p:cNvPr id="3" name="object 3"/>
            <p:cNvSpPr/>
            <p:nvPr/>
          </p:nvSpPr>
          <p:spPr>
            <a:xfrm>
              <a:off x="1511" y="0"/>
              <a:ext cx="5845810" cy="3288029"/>
            </a:xfrm>
            <a:custGeom>
              <a:avLst/>
              <a:gdLst/>
              <a:ahLst/>
              <a:cxnLst/>
              <a:rect l="l" t="t" r="r" b="b"/>
              <a:pathLst>
                <a:path w="5845810" h="3288029">
                  <a:moveTo>
                    <a:pt x="5845213" y="0"/>
                  </a:moveTo>
                  <a:lnTo>
                    <a:pt x="5453367" y="0"/>
                  </a:lnTo>
                  <a:lnTo>
                    <a:pt x="5453367" y="391160"/>
                  </a:lnTo>
                  <a:lnTo>
                    <a:pt x="5453367" y="2895600"/>
                  </a:lnTo>
                  <a:lnTo>
                    <a:pt x="3865029" y="2895600"/>
                  </a:lnTo>
                  <a:lnTo>
                    <a:pt x="3865029" y="2894457"/>
                  </a:lnTo>
                  <a:lnTo>
                    <a:pt x="1980222" y="2894457"/>
                  </a:lnTo>
                  <a:lnTo>
                    <a:pt x="1980222" y="2895600"/>
                  </a:lnTo>
                  <a:lnTo>
                    <a:pt x="391858" y="2895600"/>
                  </a:lnTo>
                  <a:lnTo>
                    <a:pt x="391858" y="391160"/>
                  </a:lnTo>
                  <a:lnTo>
                    <a:pt x="1980222" y="391160"/>
                  </a:lnTo>
                  <a:lnTo>
                    <a:pt x="1980222" y="392595"/>
                  </a:lnTo>
                  <a:lnTo>
                    <a:pt x="3865029" y="392595"/>
                  </a:lnTo>
                  <a:lnTo>
                    <a:pt x="3865029" y="391160"/>
                  </a:lnTo>
                  <a:lnTo>
                    <a:pt x="5453367" y="391160"/>
                  </a:lnTo>
                  <a:lnTo>
                    <a:pt x="5453367" y="0"/>
                  </a:lnTo>
                  <a:lnTo>
                    <a:pt x="3776573" y="0"/>
                  </a:lnTo>
                  <a:lnTo>
                    <a:pt x="2068664" y="25"/>
                  </a:lnTo>
                  <a:lnTo>
                    <a:pt x="0" y="0"/>
                  </a:lnTo>
                  <a:lnTo>
                    <a:pt x="0" y="391160"/>
                  </a:lnTo>
                  <a:lnTo>
                    <a:pt x="0" y="2895600"/>
                  </a:lnTo>
                  <a:lnTo>
                    <a:pt x="0" y="3288030"/>
                  </a:lnTo>
                  <a:lnTo>
                    <a:pt x="2068664" y="3288030"/>
                  </a:lnTo>
                  <a:lnTo>
                    <a:pt x="2068664" y="3287014"/>
                  </a:lnTo>
                  <a:lnTo>
                    <a:pt x="3776573" y="3287014"/>
                  </a:lnTo>
                  <a:lnTo>
                    <a:pt x="3776573" y="3288030"/>
                  </a:lnTo>
                  <a:lnTo>
                    <a:pt x="5845213" y="3288030"/>
                  </a:lnTo>
                  <a:lnTo>
                    <a:pt x="5845213" y="2895600"/>
                  </a:lnTo>
                  <a:lnTo>
                    <a:pt x="5845213" y="391160"/>
                  </a:lnTo>
                  <a:lnTo>
                    <a:pt x="58452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5147" y="1642634"/>
              <a:ext cx="1651595" cy="3427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7072" y="1886187"/>
              <a:ext cx="644734" cy="9872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Conclusion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1437788" y="1486915"/>
            <a:ext cx="2969895" cy="5118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8100">
              <a:lnSpc>
                <a:spcPct val="100000"/>
              </a:lnSpc>
              <a:spcBef>
                <a:spcPts val="90"/>
              </a:spcBef>
              <a:tabLst>
                <a:tab pos="2546350" algn="l"/>
              </a:tabLst>
            </a:pPr>
            <a:r>
              <a:rPr sz="800" spc="100" dirty="0">
                <a:latin typeface="Calibri"/>
                <a:cs typeface="Calibri"/>
              </a:rPr>
              <a:t>Summarizing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spc="80" dirty="0">
                <a:latin typeface="Calibri"/>
                <a:cs typeface="Calibri"/>
              </a:rPr>
              <a:t>the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spc="70" dirty="0">
                <a:latin typeface="Calibri"/>
                <a:cs typeface="Calibri"/>
              </a:rPr>
              <a:t>key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spc="70" dirty="0">
                <a:latin typeface="Calibri"/>
                <a:cs typeface="Calibri"/>
              </a:rPr>
              <a:t>takeaways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spc="90" dirty="0">
                <a:latin typeface="Calibri"/>
                <a:cs typeface="Calibri"/>
              </a:rPr>
              <a:t>from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spc="70" dirty="0">
                <a:latin typeface="Calibri"/>
                <a:cs typeface="Calibri"/>
              </a:rPr>
              <a:t>our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spc="60" dirty="0">
                <a:latin typeface="Calibri"/>
                <a:cs typeface="Calibri"/>
              </a:rPr>
              <a:t>analysis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of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spc="65" dirty="0">
                <a:latin typeface="Calibri"/>
                <a:cs typeface="Calibri"/>
              </a:rPr>
              <a:t>AVL </a:t>
            </a:r>
            <a:r>
              <a:rPr sz="800" spc="60" dirty="0">
                <a:latin typeface="Calibri"/>
                <a:cs typeface="Calibri"/>
              </a:rPr>
              <a:t>trees</a:t>
            </a:r>
            <a:r>
              <a:rPr sz="800" spc="25" dirty="0">
                <a:latin typeface="Calibri"/>
                <a:cs typeface="Calibri"/>
              </a:rPr>
              <a:t> </a:t>
            </a:r>
            <a:r>
              <a:rPr sz="800" spc="95" dirty="0">
                <a:latin typeface="Calibri"/>
                <a:cs typeface="Calibri"/>
              </a:rPr>
              <a:t>and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spc="60" dirty="0">
                <a:latin typeface="Calibri"/>
                <a:cs typeface="Calibri"/>
              </a:rPr>
              <a:t>their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spc="95" dirty="0">
                <a:latin typeface="Calibri"/>
                <a:cs typeface="Calibri"/>
              </a:rPr>
              <a:t>impact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spc="60" dirty="0">
                <a:latin typeface="Calibri"/>
                <a:cs typeface="Calibri"/>
              </a:rPr>
              <a:t>on</a:t>
            </a:r>
            <a:r>
              <a:rPr sz="800" dirty="0">
                <a:latin typeface="Calibri"/>
                <a:cs typeface="Calibri"/>
              </a:rPr>
              <a:t>	.</a:t>
            </a:r>
            <a:r>
              <a:rPr sz="800" spc="10" dirty="0">
                <a:latin typeface="Calibri"/>
                <a:cs typeface="Calibri"/>
              </a:rPr>
              <a:t> </a:t>
            </a:r>
            <a:r>
              <a:rPr sz="800" spc="95" dirty="0">
                <a:latin typeface="Calibri"/>
                <a:cs typeface="Calibri"/>
              </a:rPr>
              <a:t>We</a:t>
            </a:r>
            <a:r>
              <a:rPr sz="800" spc="10" dirty="0">
                <a:latin typeface="Calibri"/>
                <a:cs typeface="Calibri"/>
              </a:rPr>
              <a:t> </a:t>
            </a:r>
            <a:r>
              <a:rPr sz="800" spc="-20" dirty="0">
                <a:latin typeface="Calibri"/>
                <a:cs typeface="Calibri"/>
              </a:rPr>
              <a:t>will</a:t>
            </a:r>
            <a:endParaRPr sz="800">
              <a:latin typeface="Calibri"/>
              <a:cs typeface="Calibri"/>
            </a:endParaRPr>
          </a:p>
          <a:p>
            <a:pPr marL="134620">
              <a:lnSpc>
                <a:spcPts val="955"/>
              </a:lnSpc>
            </a:pPr>
            <a:r>
              <a:rPr sz="800" spc="90" dirty="0">
                <a:latin typeface="Calibri"/>
                <a:cs typeface="Calibri"/>
              </a:rPr>
              <a:t>emphasize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spc="80" dirty="0">
                <a:latin typeface="Calibri"/>
                <a:cs typeface="Calibri"/>
              </a:rPr>
              <a:t>the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spc="85" dirty="0">
                <a:latin typeface="Calibri"/>
                <a:cs typeface="Calibri"/>
              </a:rPr>
              <a:t>signiﬁcance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of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spc="90" dirty="0">
                <a:latin typeface="Calibri"/>
                <a:cs typeface="Calibri"/>
              </a:rPr>
              <a:t>AVL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spc="60" dirty="0">
                <a:latin typeface="Calibri"/>
                <a:cs typeface="Calibri"/>
              </a:rPr>
              <a:t>trees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spc="35" dirty="0">
                <a:latin typeface="Calibri"/>
                <a:cs typeface="Calibri"/>
              </a:rPr>
              <a:t>in</a:t>
            </a:r>
            <a:endParaRPr sz="800">
              <a:latin typeface="Calibri"/>
              <a:cs typeface="Calibri"/>
            </a:endParaRPr>
          </a:p>
          <a:p>
            <a:pPr marL="950594">
              <a:lnSpc>
                <a:spcPct val="100000"/>
              </a:lnSpc>
              <a:tabLst>
                <a:tab pos="2678430" algn="l"/>
              </a:tabLst>
            </a:pPr>
            <a:r>
              <a:rPr sz="800" spc="70" dirty="0">
                <a:latin typeface="Calibri"/>
                <a:cs typeface="Calibri"/>
              </a:rPr>
              <a:t>and</a:t>
            </a:r>
            <a:r>
              <a:rPr sz="800" dirty="0">
                <a:latin typeface="Calibri"/>
                <a:cs typeface="Calibri"/>
              </a:rPr>
              <a:t>	</a:t>
            </a:r>
            <a:r>
              <a:rPr sz="800" spc="-50" dirty="0">
                <a:latin typeface="Calibri"/>
                <a:cs typeface="Calibri"/>
              </a:rPr>
              <a:t>.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4126" y="8"/>
            <a:ext cx="2922905" cy="3288029"/>
            <a:chOff x="2924126" y="8"/>
            <a:chExt cx="2922905" cy="3288029"/>
          </a:xfrm>
        </p:grpSpPr>
        <p:sp>
          <p:nvSpPr>
            <p:cNvPr id="3" name="object 3"/>
            <p:cNvSpPr/>
            <p:nvPr/>
          </p:nvSpPr>
          <p:spPr>
            <a:xfrm>
              <a:off x="2924126" y="8"/>
              <a:ext cx="2922905" cy="3288029"/>
            </a:xfrm>
            <a:custGeom>
              <a:avLst/>
              <a:gdLst/>
              <a:ahLst/>
              <a:cxnLst/>
              <a:rect l="l" t="t" r="r" b="b"/>
              <a:pathLst>
                <a:path w="2922904" h="3288029">
                  <a:moveTo>
                    <a:pt x="2922614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922614" y="3287938"/>
                  </a:lnTo>
                  <a:lnTo>
                    <a:pt x="29226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2589" y="365330"/>
              <a:ext cx="2076270" cy="254510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2532" y="614038"/>
            <a:ext cx="1518285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spc="-10" dirty="0"/>
              <a:t>Introduction</a:t>
            </a:r>
            <a:endParaRPr sz="195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7139" y="1193636"/>
            <a:ext cx="1230273" cy="9921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19517" y="1159691"/>
            <a:ext cx="4699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0" dirty="0">
                <a:latin typeface="Calibri"/>
                <a:cs typeface="Calibri"/>
              </a:rPr>
              <a:t>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0977" y="997125"/>
            <a:ext cx="1986914" cy="8718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230504" indent="-635">
              <a:lnSpc>
                <a:spcPct val="114900"/>
              </a:lnSpc>
              <a:spcBef>
                <a:spcPts val="125"/>
              </a:spcBef>
            </a:pPr>
            <a:r>
              <a:rPr sz="800" spc="105" dirty="0">
                <a:latin typeface="Calibri"/>
                <a:cs typeface="Calibri"/>
              </a:rPr>
              <a:t>An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spc="60" dirty="0">
                <a:latin typeface="Calibri"/>
                <a:cs typeface="Calibri"/>
              </a:rPr>
              <a:t>overview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of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i="1" spc="90" dirty="0">
                <a:latin typeface="Calibri"/>
                <a:cs typeface="Calibri"/>
              </a:rPr>
              <a:t>AVL</a:t>
            </a:r>
            <a:r>
              <a:rPr sz="800" i="1" spc="50" dirty="0">
                <a:latin typeface="Calibri"/>
                <a:cs typeface="Calibri"/>
              </a:rPr>
              <a:t> </a:t>
            </a:r>
            <a:r>
              <a:rPr sz="800" i="1" spc="65" dirty="0">
                <a:latin typeface="Calibri"/>
                <a:cs typeface="Calibri"/>
              </a:rPr>
              <a:t>Trees</a:t>
            </a:r>
            <a:r>
              <a:rPr sz="800" i="1" spc="45" dirty="0">
                <a:latin typeface="Calibri"/>
                <a:cs typeface="Calibri"/>
              </a:rPr>
              <a:t> </a:t>
            </a:r>
            <a:r>
              <a:rPr sz="800" spc="95" dirty="0">
                <a:latin typeface="Calibri"/>
                <a:cs typeface="Calibri"/>
              </a:rPr>
              <a:t>and</a:t>
            </a:r>
            <a:r>
              <a:rPr sz="800" spc="50" dirty="0">
                <a:latin typeface="Calibri"/>
                <a:cs typeface="Calibri"/>
              </a:rPr>
              <a:t> their </a:t>
            </a:r>
            <a:r>
              <a:rPr sz="800" spc="85" dirty="0">
                <a:latin typeface="Calibri"/>
                <a:cs typeface="Calibri"/>
              </a:rPr>
              <a:t>importance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spc="40" dirty="0">
                <a:latin typeface="Calibri"/>
                <a:cs typeface="Calibri"/>
              </a:rPr>
              <a:t>in</a:t>
            </a:r>
            <a:endParaRPr sz="800">
              <a:latin typeface="Calibri"/>
              <a:cs typeface="Calibri"/>
            </a:endParaRPr>
          </a:p>
          <a:p>
            <a:pPr marL="12700" marR="5080">
              <a:lnSpc>
                <a:spcPts val="1130"/>
              </a:lnSpc>
              <a:spcBef>
                <a:spcPts val="40"/>
              </a:spcBef>
            </a:pPr>
            <a:r>
              <a:rPr sz="800" spc="95" dirty="0">
                <a:latin typeface="Calibri"/>
                <a:cs typeface="Calibri"/>
              </a:rPr>
              <a:t>We</a:t>
            </a:r>
            <a:r>
              <a:rPr sz="800" spc="7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will</a:t>
            </a:r>
            <a:r>
              <a:rPr sz="800" spc="70" dirty="0">
                <a:latin typeface="Calibri"/>
                <a:cs typeface="Calibri"/>
              </a:rPr>
              <a:t> </a:t>
            </a:r>
            <a:r>
              <a:rPr sz="800" spc="65" dirty="0">
                <a:latin typeface="Calibri"/>
                <a:cs typeface="Calibri"/>
              </a:rPr>
              <a:t>delve</a:t>
            </a:r>
            <a:r>
              <a:rPr sz="800" spc="70" dirty="0">
                <a:latin typeface="Calibri"/>
                <a:cs typeface="Calibri"/>
              </a:rPr>
              <a:t> </a:t>
            </a:r>
            <a:r>
              <a:rPr sz="800" spc="60" dirty="0">
                <a:latin typeface="Calibri"/>
                <a:cs typeface="Calibri"/>
              </a:rPr>
              <a:t>into</a:t>
            </a:r>
            <a:r>
              <a:rPr sz="800" spc="70" dirty="0">
                <a:latin typeface="Calibri"/>
                <a:cs typeface="Calibri"/>
              </a:rPr>
              <a:t> </a:t>
            </a:r>
            <a:r>
              <a:rPr sz="800" spc="75" dirty="0">
                <a:latin typeface="Calibri"/>
                <a:cs typeface="Calibri"/>
              </a:rPr>
              <a:t>the</a:t>
            </a:r>
            <a:r>
              <a:rPr sz="800" spc="70" dirty="0">
                <a:latin typeface="Calibri"/>
                <a:cs typeface="Calibri"/>
              </a:rPr>
              <a:t> </a:t>
            </a:r>
            <a:r>
              <a:rPr sz="800" spc="60" dirty="0">
                <a:latin typeface="Calibri"/>
                <a:cs typeface="Calibri"/>
              </a:rPr>
              <a:t>intricacies</a:t>
            </a:r>
            <a:r>
              <a:rPr sz="800" spc="7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of</a:t>
            </a:r>
            <a:r>
              <a:rPr sz="800" spc="70" dirty="0">
                <a:latin typeface="Calibri"/>
                <a:cs typeface="Calibri"/>
              </a:rPr>
              <a:t> </a:t>
            </a:r>
            <a:r>
              <a:rPr sz="800" spc="65" dirty="0">
                <a:latin typeface="Calibri"/>
                <a:cs typeface="Calibri"/>
              </a:rPr>
              <a:t>AVL </a:t>
            </a:r>
            <a:r>
              <a:rPr sz="800" spc="60" dirty="0">
                <a:latin typeface="Calibri"/>
                <a:cs typeface="Calibri"/>
              </a:rPr>
              <a:t>trees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spc="95" dirty="0">
                <a:latin typeface="Calibri"/>
                <a:cs typeface="Calibri"/>
              </a:rPr>
              <a:t>and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spc="60" dirty="0">
                <a:latin typeface="Calibri"/>
                <a:cs typeface="Calibri"/>
              </a:rPr>
              <a:t>explore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spc="60" dirty="0">
                <a:latin typeface="Calibri"/>
                <a:cs typeface="Calibri"/>
              </a:rPr>
              <a:t>their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spc="95" dirty="0">
                <a:latin typeface="Calibri"/>
                <a:cs typeface="Calibri"/>
              </a:rPr>
              <a:t>impact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spc="60" dirty="0">
                <a:latin typeface="Calibri"/>
                <a:cs typeface="Calibri"/>
              </a:rPr>
              <a:t>on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800" i="1" spc="55" dirty="0">
                <a:latin typeface="Calibri"/>
                <a:cs typeface="Calibri"/>
              </a:rPr>
              <a:t>search,</a:t>
            </a:r>
            <a:r>
              <a:rPr sz="800" i="1" spc="50" dirty="0">
                <a:latin typeface="Calibri"/>
                <a:cs typeface="Calibri"/>
              </a:rPr>
              <a:t> </a:t>
            </a:r>
            <a:r>
              <a:rPr sz="800" i="1" spc="55" dirty="0">
                <a:latin typeface="Calibri"/>
                <a:cs typeface="Calibri"/>
              </a:rPr>
              <a:t>insertion,</a:t>
            </a:r>
            <a:r>
              <a:rPr sz="800" i="1" spc="50" dirty="0">
                <a:latin typeface="Calibri"/>
                <a:cs typeface="Calibri"/>
              </a:rPr>
              <a:t> </a:t>
            </a:r>
            <a:r>
              <a:rPr sz="800" i="1" spc="95" dirty="0">
                <a:latin typeface="Calibri"/>
                <a:cs typeface="Calibri"/>
              </a:rPr>
              <a:t>and</a:t>
            </a:r>
            <a:r>
              <a:rPr sz="800" i="1" spc="50" dirty="0">
                <a:latin typeface="Calibri"/>
                <a:cs typeface="Calibri"/>
              </a:rPr>
              <a:t> </a:t>
            </a:r>
            <a:r>
              <a:rPr sz="800" i="1" spc="60" dirty="0">
                <a:latin typeface="Calibri"/>
                <a:cs typeface="Calibri"/>
              </a:rPr>
              <a:t>deletion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800" spc="45" dirty="0">
                <a:latin typeface="Calibri"/>
                <a:cs typeface="Calibri"/>
              </a:rPr>
              <a:t>operations.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2" y="8"/>
            <a:ext cx="2924175" cy="3288029"/>
            <a:chOff x="1512" y="8"/>
            <a:chExt cx="2924175" cy="3288029"/>
          </a:xfrm>
        </p:grpSpPr>
        <p:sp>
          <p:nvSpPr>
            <p:cNvPr id="3" name="object 3"/>
            <p:cNvSpPr/>
            <p:nvPr/>
          </p:nvSpPr>
          <p:spPr>
            <a:xfrm>
              <a:off x="1512" y="8"/>
              <a:ext cx="2924175" cy="3288029"/>
            </a:xfrm>
            <a:custGeom>
              <a:avLst/>
              <a:gdLst/>
              <a:ahLst/>
              <a:cxnLst/>
              <a:rect l="l" t="t" r="r" b="b"/>
              <a:pathLst>
                <a:path w="2924175" h="3288029">
                  <a:moveTo>
                    <a:pt x="2923757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923757" y="3287938"/>
                  </a:lnTo>
                  <a:lnTo>
                    <a:pt x="29237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210" y="365330"/>
              <a:ext cx="2067135" cy="255728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14015">
              <a:lnSpc>
                <a:spcPct val="100000"/>
              </a:lnSpc>
              <a:spcBef>
                <a:spcPts val="90"/>
              </a:spcBef>
            </a:pPr>
            <a:r>
              <a:rPr sz="1350" spc="-10" dirty="0"/>
              <a:t>Understanding</a:t>
            </a:r>
            <a:r>
              <a:rPr sz="1350" spc="-65" dirty="0"/>
              <a:t> </a:t>
            </a:r>
            <a:r>
              <a:rPr sz="1350" spc="-140" dirty="0"/>
              <a:t>AVL</a:t>
            </a:r>
            <a:r>
              <a:rPr sz="1350" spc="-60" dirty="0"/>
              <a:t> </a:t>
            </a:r>
            <a:r>
              <a:rPr sz="1350" spc="-10" dirty="0"/>
              <a:t>Trees</a:t>
            </a:r>
            <a:endParaRPr sz="135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24630" y="1166728"/>
            <a:ext cx="1159672" cy="2009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63998" y="923187"/>
            <a:ext cx="387553" cy="79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80323" y="1044439"/>
            <a:ext cx="290565" cy="7971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365896" y="888719"/>
            <a:ext cx="1866900" cy="7550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ts val="960"/>
              </a:lnSpc>
              <a:spcBef>
                <a:spcPts val="90"/>
              </a:spcBef>
            </a:pPr>
            <a:r>
              <a:rPr sz="800" spc="100" dirty="0">
                <a:latin typeface="Calibri"/>
                <a:cs typeface="Calibri"/>
              </a:rPr>
              <a:t>A</a:t>
            </a:r>
            <a:r>
              <a:rPr sz="800" spc="55" dirty="0">
                <a:latin typeface="Calibri"/>
                <a:cs typeface="Calibri"/>
              </a:rPr>
              <a:t> </a:t>
            </a:r>
            <a:r>
              <a:rPr sz="800" spc="65" dirty="0">
                <a:latin typeface="Calibri"/>
                <a:cs typeface="Calibri"/>
              </a:rPr>
              <a:t>detailed</a:t>
            </a:r>
            <a:r>
              <a:rPr sz="800" spc="55" dirty="0">
                <a:latin typeface="Calibri"/>
                <a:cs typeface="Calibri"/>
              </a:rPr>
              <a:t> </a:t>
            </a:r>
            <a:r>
              <a:rPr sz="800" spc="70" dirty="0">
                <a:latin typeface="Calibri"/>
                <a:cs typeface="Calibri"/>
              </a:rPr>
              <a:t>explanation</a:t>
            </a:r>
            <a:r>
              <a:rPr sz="800" spc="6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of</a:t>
            </a:r>
            <a:r>
              <a:rPr sz="800" spc="55" dirty="0">
                <a:latin typeface="Calibri"/>
                <a:cs typeface="Calibri"/>
              </a:rPr>
              <a:t> </a:t>
            </a:r>
            <a:r>
              <a:rPr sz="800" spc="50" dirty="0">
                <a:latin typeface="Calibri"/>
                <a:cs typeface="Calibri"/>
              </a:rPr>
              <a:t>the</a:t>
            </a:r>
            <a:endParaRPr sz="800">
              <a:latin typeface="Calibri"/>
              <a:cs typeface="Calibri"/>
            </a:endParaRPr>
          </a:p>
          <a:p>
            <a:pPr marL="12700" marR="149860" indent="318135" algn="just">
              <a:lnSpc>
                <a:spcPct val="100000"/>
              </a:lnSpc>
              <a:tabLst>
                <a:tab pos="1285240" algn="l"/>
              </a:tabLst>
            </a:pPr>
            <a:r>
              <a:rPr sz="800" spc="95" dirty="0">
                <a:latin typeface="Calibri"/>
                <a:cs typeface="Calibri"/>
              </a:rPr>
              <a:t>and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spc="90" dirty="0">
                <a:latin typeface="Calibri"/>
                <a:cs typeface="Calibri"/>
              </a:rPr>
              <a:t>how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it</a:t>
            </a:r>
            <a:r>
              <a:rPr sz="800" spc="50" dirty="0">
                <a:latin typeface="Calibri"/>
                <a:cs typeface="Calibri"/>
              </a:rPr>
              <a:t> </a:t>
            </a:r>
            <a:r>
              <a:rPr sz="800" spc="75" dirty="0">
                <a:latin typeface="Calibri"/>
                <a:cs typeface="Calibri"/>
              </a:rPr>
              <a:t>ensures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spc="80" dirty="0">
                <a:latin typeface="Calibri"/>
                <a:cs typeface="Calibri"/>
              </a:rPr>
              <a:t>the</a:t>
            </a:r>
            <a:r>
              <a:rPr sz="800" spc="45" dirty="0">
                <a:latin typeface="Calibri"/>
                <a:cs typeface="Calibri"/>
              </a:rPr>
              <a:t> </a:t>
            </a:r>
            <a:r>
              <a:rPr sz="800" spc="35" dirty="0">
                <a:latin typeface="Calibri"/>
                <a:cs typeface="Calibri"/>
              </a:rPr>
              <a:t>tree </a:t>
            </a:r>
            <a:r>
              <a:rPr sz="800" spc="70" dirty="0">
                <a:latin typeface="Calibri"/>
                <a:cs typeface="Calibri"/>
              </a:rPr>
              <a:t>remains</a:t>
            </a:r>
            <a:r>
              <a:rPr sz="800" dirty="0">
                <a:latin typeface="Calibri"/>
                <a:cs typeface="Calibri"/>
              </a:rPr>
              <a:t>	.</a:t>
            </a:r>
            <a:r>
              <a:rPr sz="800" spc="10" dirty="0">
                <a:latin typeface="Calibri"/>
                <a:cs typeface="Calibri"/>
              </a:rPr>
              <a:t> </a:t>
            </a:r>
            <a:r>
              <a:rPr sz="800" spc="95" dirty="0">
                <a:latin typeface="Calibri"/>
                <a:cs typeface="Calibri"/>
              </a:rPr>
              <a:t>We</a:t>
            </a:r>
            <a:r>
              <a:rPr sz="800" spc="10" dirty="0">
                <a:latin typeface="Calibri"/>
                <a:cs typeface="Calibri"/>
              </a:rPr>
              <a:t> </a:t>
            </a:r>
            <a:r>
              <a:rPr sz="800" spc="-20" dirty="0">
                <a:latin typeface="Calibri"/>
                <a:cs typeface="Calibri"/>
              </a:rPr>
              <a:t>will</a:t>
            </a:r>
            <a:endParaRPr sz="800">
              <a:latin typeface="Calibri"/>
              <a:cs typeface="Calibri"/>
            </a:endParaRPr>
          </a:p>
          <a:p>
            <a:pPr marL="12700" marR="5080" indent="-635" algn="just">
              <a:lnSpc>
                <a:spcPts val="960"/>
              </a:lnSpc>
              <a:spcBef>
                <a:spcPts val="30"/>
              </a:spcBef>
              <a:tabLst>
                <a:tab pos="1643380" algn="l"/>
              </a:tabLst>
            </a:pPr>
            <a:r>
              <a:rPr sz="800" spc="60" dirty="0">
                <a:latin typeface="Calibri"/>
                <a:cs typeface="Calibri"/>
              </a:rPr>
              <a:t>explore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spc="80" dirty="0">
                <a:latin typeface="Calibri"/>
                <a:cs typeface="Calibri"/>
              </a:rPr>
              <a:t>the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spc="85" dirty="0">
                <a:latin typeface="Calibri"/>
                <a:cs typeface="Calibri"/>
              </a:rPr>
              <a:t>concept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spc="-25" dirty="0">
                <a:latin typeface="Calibri"/>
                <a:cs typeface="Calibri"/>
              </a:rPr>
              <a:t>of</a:t>
            </a:r>
            <a:r>
              <a:rPr sz="800" dirty="0">
                <a:latin typeface="Calibri"/>
                <a:cs typeface="Calibri"/>
              </a:rPr>
              <a:t>	</a:t>
            </a:r>
            <a:r>
              <a:rPr sz="800" spc="70" dirty="0">
                <a:latin typeface="Calibri"/>
                <a:cs typeface="Calibri"/>
              </a:rPr>
              <a:t>and </a:t>
            </a:r>
            <a:r>
              <a:rPr sz="800" spc="60" dirty="0">
                <a:latin typeface="Calibri"/>
                <a:cs typeface="Calibri"/>
              </a:rPr>
              <a:t>their</a:t>
            </a:r>
            <a:r>
              <a:rPr sz="800" spc="7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role</a:t>
            </a:r>
            <a:r>
              <a:rPr sz="800" spc="70" dirty="0">
                <a:latin typeface="Calibri"/>
                <a:cs typeface="Calibri"/>
              </a:rPr>
              <a:t> </a:t>
            </a:r>
            <a:r>
              <a:rPr sz="800" spc="65" dirty="0">
                <a:latin typeface="Calibri"/>
                <a:cs typeface="Calibri"/>
              </a:rPr>
              <a:t>in</a:t>
            </a:r>
            <a:r>
              <a:rPr sz="800" spc="75" dirty="0">
                <a:latin typeface="Calibri"/>
                <a:cs typeface="Calibri"/>
              </a:rPr>
              <a:t> </a:t>
            </a:r>
            <a:r>
              <a:rPr sz="800" spc="85" dirty="0">
                <a:latin typeface="Calibri"/>
                <a:cs typeface="Calibri"/>
              </a:rPr>
              <a:t>maintaining</a:t>
            </a:r>
            <a:r>
              <a:rPr sz="800" spc="70" dirty="0">
                <a:latin typeface="Calibri"/>
                <a:cs typeface="Calibri"/>
              </a:rPr>
              <a:t> </a:t>
            </a:r>
            <a:r>
              <a:rPr sz="800" spc="80" dirty="0">
                <a:latin typeface="Calibri"/>
                <a:cs typeface="Calibri"/>
              </a:rPr>
              <a:t>the</a:t>
            </a:r>
            <a:r>
              <a:rPr sz="800" spc="70" dirty="0">
                <a:latin typeface="Calibri"/>
                <a:cs typeface="Calibri"/>
              </a:rPr>
              <a:t> balance </a:t>
            </a:r>
            <a:r>
              <a:rPr sz="800" dirty="0">
                <a:latin typeface="Calibri"/>
                <a:cs typeface="Calibri"/>
              </a:rPr>
              <a:t>of</a:t>
            </a:r>
            <a:r>
              <a:rPr sz="800" spc="70" dirty="0">
                <a:latin typeface="Calibri"/>
                <a:cs typeface="Calibri"/>
              </a:rPr>
              <a:t> </a:t>
            </a:r>
            <a:r>
              <a:rPr sz="800" spc="90" dirty="0">
                <a:latin typeface="Calibri"/>
                <a:cs typeface="Calibri"/>
              </a:rPr>
              <a:t>AVL</a:t>
            </a:r>
            <a:r>
              <a:rPr sz="800" spc="7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trees.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2" y="8"/>
            <a:ext cx="2924175" cy="3288029"/>
            <a:chOff x="1512" y="8"/>
            <a:chExt cx="2924175" cy="3288029"/>
          </a:xfrm>
        </p:grpSpPr>
        <p:sp>
          <p:nvSpPr>
            <p:cNvPr id="3" name="object 3"/>
            <p:cNvSpPr/>
            <p:nvPr/>
          </p:nvSpPr>
          <p:spPr>
            <a:xfrm>
              <a:off x="1512" y="8"/>
              <a:ext cx="2924175" cy="3288029"/>
            </a:xfrm>
            <a:custGeom>
              <a:avLst/>
              <a:gdLst/>
              <a:ahLst/>
              <a:cxnLst/>
              <a:rect l="l" t="t" r="r" b="b"/>
              <a:pathLst>
                <a:path w="2924175" h="3288029">
                  <a:moveTo>
                    <a:pt x="2923757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923757" y="3287938"/>
                  </a:lnTo>
                  <a:lnTo>
                    <a:pt x="29237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210" y="365330"/>
              <a:ext cx="2067135" cy="255728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015">
              <a:lnSpc>
                <a:spcPct val="100000"/>
              </a:lnSpc>
              <a:spcBef>
                <a:spcPts val="100"/>
              </a:spcBef>
            </a:pPr>
            <a:r>
              <a:rPr sz="1700" dirty="0"/>
              <a:t>Insertion</a:t>
            </a:r>
            <a:r>
              <a:rPr sz="1700" spc="90" dirty="0"/>
              <a:t> </a:t>
            </a:r>
            <a:r>
              <a:rPr sz="1700" spc="-10" dirty="0"/>
              <a:t>Operation</a:t>
            </a:r>
            <a:endParaRPr sz="17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24761" y="923187"/>
            <a:ext cx="437357" cy="9869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73159" y="1410282"/>
            <a:ext cx="871392" cy="9870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365896" y="888723"/>
            <a:ext cx="1935480" cy="7550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960"/>
              </a:lnSpc>
              <a:spcBef>
                <a:spcPts val="90"/>
              </a:spcBef>
            </a:pPr>
            <a:r>
              <a:rPr sz="800" spc="80" dirty="0">
                <a:latin typeface="Calibri"/>
                <a:cs typeface="Calibri"/>
              </a:rPr>
              <a:t>Exploring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spc="80" dirty="0">
                <a:latin typeface="Calibri"/>
                <a:cs typeface="Calibri"/>
              </a:rPr>
              <a:t>the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spc="70" dirty="0">
                <a:latin typeface="Calibri"/>
                <a:cs typeface="Calibri"/>
              </a:rPr>
              <a:t>process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spc="-25" dirty="0">
                <a:latin typeface="Calibri"/>
                <a:cs typeface="Calibri"/>
              </a:rPr>
              <a:t>of</a:t>
            </a:r>
            <a:endParaRPr sz="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tabLst>
                <a:tab pos="1503680" algn="l"/>
              </a:tabLst>
            </a:pPr>
            <a:r>
              <a:rPr sz="800" spc="80" dirty="0">
                <a:latin typeface="Calibri"/>
                <a:cs typeface="Calibri"/>
              </a:rPr>
              <a:t>elements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spc="60" dirty="0">
                <a:latin typeface="Calibri"/>
                <a:cs typeface="Calibri"/>
              </a:rPr>
              <a:t>into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spc="90" dirty="0">
                <a:latin typeface="Calibri"/>
                <a:cs typeface="Calibri"/>
              </a:rPr>
              <a:t>an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spc="90" dirty="0">
                <a:latin typeface="Calibri"/>
                <a:cs typeface="Calibri"/>
              </a:rPr>
              <a:t>AVL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spc="55" dirty="0">
                <a:latin typeface="Calibri"/>
                <a:cs typeface="Calibri"/>
              </a:rPr>
              <a:t>tree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spc="95" dirty="0">
                <a:latin typeface="Calibri"/>
                <a:cs typeface="Calibri"/>
              </a:rPr>
              <a:t>and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spc="65" dirty="0">
                <a:latin typeface="Calibri"/>
                <a:cs typeface="Calibri"/>
              </a:rPr>
              <a:t>how </a:t>
            </a:r>
            <a:r>
              <a:rPr sz="800" spc="80" dirty="0">
                <a:latin typeface="Calibri"/>
                <a:cs typeface="Calibri"/>
              </a:rPr>
              <a:t>the</a:t>
            </a:r>
            <a:r>
              <a:rPr sz="800" spc="85" dirty="0">
                <a:latin typeface="Calibri"/>
                <a:cs typeface="Calibri"/>
              </a:rPr>
              <a:t> </a:t>
            </a:r>
            <a:r>
              <a:rPr sz="800" spc="55" dirty="0">
                <a:latin typeface="Calibri"/>
                <a:cs typeface="Calibri"/>
              </a:rPr>
              <a:t>tree</a:t>
            </a:r>
            <a:r>
              <a:rPr sz="800" spc="9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self-</a:t>
            </a:r>
            <a:r>
              <a:rPr sz="800" spc="75" dirty="0">
                <a:latin typeface="Calibri"/>
                <a:cs typeface="Calibri"/>
              </a:rPr>
              <a:t>balances</a:t>
            </a:r>
            <a:r>
              <a:rPr sz="800" spc="85" dirty="0">
                <a:latin typeface="Calibri"/>
                <a:cs typeface="Calibri"/>
              </a:rPr>
              <a:t> </a:t>
            </a:r>
            <a:r>
              <a:rPr sz="800" spc="50" dirty="0">
                <a:latin typeface="Calibri"/>
                <a:cs typeface="Calibri"/>
              </a:rPr>
              <a:t>to</a:t>
            </a:r>
            <a:r>
              <a:rPr sz="800" spc="90" dirty="0">
                <a:latin typeface="Calibri"/>
                <a:cs typeface="Calibri"/>
              </a:rPr>
              <a:t> </a:t>
            </a:r>
            <a:r>
              <a:rPr sz="800" spc="80" dirty="0">
                <a:latin typeface="Calibri"/>
                <a:cs typeface="Calibri"/>
              </a:rPr>
              <a:t>maintain</a:t>
            </a:r>
            <a:r>
              <a:rPr sz="800" spc="85" dirty="0">
                <a:latin typeface="Calibri"/>
                <a:cs typeface="Calibri"/>
              </a:rPr>
              <a:t> </a:t>
            </a:r>
            <a:r>
              <a:rPr sz="800" spc="25" dirty="0">
                <a:latin typeface="Calibri"/>
                <a:cs typeface="Calibri"/>
              </a:rPr>
              <a:t>its</a:t>
            </a:r>
            <a:r>
              <a:rPr sz="800" spc="80" dirty="0">
                <a:latin typeface="Calibri"/>
                <a:cs typeface="Calibri"/>
              </a:rPr>
              <a:t> height-balanced</a:t>
            </a:r>
            <a:r>
              <a:rPr sz="800" spc="55" dirty="0">
                <a:latin typeface="Calibri"/>
                <a:cs typeface="Calibri"/>
              </a:rPr>
              <a:t> </a:t>
            </a:r>
            <a:r>
              <a:rPr sz="800" spc="50" dirty="0">
                <a:latin typeface="Calibri"/>
                <a:cs typeface="Calibri"/>
              </a:rPr>
              <a:t>property.</a:t>
            </a:r>
            <a:r>
              <a:rPr sz="800" spc="55" dirty="0">
                <a:latin typeface="Calibri"/>
                <a:cs typeface="Calibri"/>
              </a:rPr>
              <a:t> </a:t>
            </a:r>
            <a:r>
              <a:rPr sz="800" spc="95" dirty="0">
                <a:latin typeface="Calibri"/>
                <a:cs typeface="Calibri"/>
              </a:rPr>
              <a:t>We</a:t>
            </a:r>
            <a:r>
              <a:rPr sz="800" spc="60" dirty="0">
                <a:latin typeface="Calibri"/>
                <a:cs typeface="Calibri"/>
              </a:rPr>
              <a:t> </a:t>
            </a:r>
            <a:r>
              <a:rPr sz="800" spc="-20" dirty="0">
                <a:latin typeface="Calibri"/>
                <a:cs typeface="Calibri"/>
              </a:rPr>
              <a:t>will</a:t>
            </a:r>
            <a:r>
              <a:rPr sz="800" spc="80" dirty="0">
                <a:latin typeface="Calibri"/>
                <a:cs typeface="Calibri"/>
              </a:rPr>
              <a:t> discuss</a:t>
            </a:r>
            <a:r>
              <a:rPr sz="800" spc="25" dirty="0">
                <a:latin typeface="Calibri"/>
                <a:cs typeface="Calibri"/>
              </a:rPr>
              <a:t> </a:t>
            </a:r>
            <a:r>
              <a:rPr sz="800" spc="55" dirty="0">
                <a:latin typeface="Calibri"/>
                <a:cs typeface="Calibri"/>
              </a:rPr>
              <a:t>the</a:t>
            </a:r>
            <a:r>
              <a:rPr sz="800" dirty="0">
                <a:latin typeface="Calibri"/>
                <a:cs typeface="Calibri"/>
              </a:rPr>
              <a:t>	</a:t>
            </a:r>
            <a:r>
              <a:rPr sz="800" spc="50" dirty="0">
                <a:latin typeface="Calibri"/>
                <a:cs typeface="Calibri"/>
              </a:rPr>
              <a:t>involved </a:t>
            </a:r>
            <a:r>
              <a:rPr sz="800" spc="65" dirty="0">
                <a:latin typeface="Calibri"/>
                <a:cs typeface="Calibri"/>
              </a:rPr>
              <a:t>in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spc="90" dirty="0">
                <a:latin typeface="Calibri"/>
                <a:cs typeface="Calibri"/>
              </a:rPr>
              <a:t>AVL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spc="55" dirty="0">
                <a:latin typeface="Calibri"/>
                <a:cs typeface="Calibri"/>
              </a:rPr>
              <a:t>tree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spc="40" dirty="0">
                <a:latin typeface="Calibri"/>
                <a:cs typeface="Calibri"/>
              </a:rPr>
              <a:t>insertion.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20" dirty="0"/>
              <a:t>Deletion</a:t>
            </a:r>
            <a:r>
              <a:rPr sz="1750" spc="-40" dirty="0"/>
              <a:t> </a:t>
            </a:r>
            <a:r>
              <a:rPr sz="1750" spc="-10" dirty="0"/>
              <a:t>Operation</a:t>
            </a:r>
            <a:endParaRPr sz="17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128" y="1076849"/>
            <a:ext cx="410958" cy="9870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1177" y="1500021"/>
            <a:ext cx="541065" cy="987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1597" y="1500021"/>
            <a:ext cx="453639" cy="791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1340" y="882878"/>
            <a:ext cx="1873250" cy="869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5459" marR="5080" indent="-269875" algn="r">
              <a:lnSpc>
                <a:spcPct val="114900"/>
              </a:lnSpc>
              <a:spcBef>
                <a:spcPts val="100"/>
              </a:spcBef>
            </a:pPr>
            <a:r>
              <a:rPr sz="800" spc="85" dirty="0">
                <a:latin typeface="Calibri"/>
                <a:cs typeface="Calibri"/>
              </a:rPr>
              <a:t>Understanding</a:t>
            </a:r>
            <a:r>
              <a:rPr sz="800" spc="55" dirty="0">
                <a:latin typeface="Calibri"/>
                <a:cs typeface="Calibri"/>
              </a:rPr>
              <a:t> </a:t>
            </a:r>
            <a:r>
              <a:rPr sz="800" spc="80" dirty="0">
                <a:latin typeface="Calibri"/>
                <a:cs typeface="Calibri"/>
              </a:rPr>
              <a:t>the</a:t>
            </a:r>
            <a:r>
              <a:rPr sz="800" spc="55" dirty="0">
                <a:latin typeface="Calibri"/>
                <a:cs typeface="Calibri"/>
              </a:rPr>
              <a:t> </a:t>
            </a:r>
            <a:r>
              <a:rPr sz="800" spc="60" dirty="0">
                <a:latin typeface="Calibri"/>
                <a:cs typeface="Calibri"/>
              </a:rPr>
              <a:t>intricacies </a:t>
            </a:r>
            <a:r>
              <a:rPr sz="800" spc="-25" dirty="0">
                <a:latin typeface="Calibri"/>
                <a:cs typeface="Calibri"/>
              </a:rPr>
              <a:t>of</a:t>
            </a:r>
            <a:r>
              <a:rPr sz="800" spc="80" dirty="0">
                <a:latin typeface="Calibri"/>
                <a:cs typeface="Calibri"/>
              </a:rPr>
              <a:t> elements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spc="90" dirty="0">
                <a:latin typeface="Calibri"/>
                <a:cs typeface="Calibri"/>
              </a:rPr>
              <a:t>from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spc="90" dirty="0">
                <a:latin typeface="Calibri"/>
                <a:cs typeface="Calibri"/>
              </a:rPr>
              <a:t>an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spc="90" dirty="0">
                <a:latin typeface="Calibri"/>
                <a:cs typeface="Calibri"/>
              </a:rPr>
              <a:t>AVL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spc="35" dirty="0">
                <a:latin typeface="Calibri"/>
                <a:cs typeface="Calibri"/>
              </a:rPr>
              <a:t>tree</a:t>
            </a:r>
            <a:endParaRPr sz="800">
              <a:latin typeface="Calibri"/>
              <a:cs typeface="Calibri"/>
            </a:endParaRPr>
          </a:p>
          <a:p>
            <a:pPr marL="12700" marR="5080" indent="6350" algn="r">
              <a:lnSpc>
                <a:spcPts val="1130"/>
              </a:lnSpc>
              <a:spcBef>
                <a:spcPts val="40"/>
              </a:spcBef>
            </a:pPr>
            <a:r>
              <a:rPr sz="800" spc="65" dirty="0">
                <a:latin typeface="Calibri"/>
                <a:cs typeface="Calibri"/>
              </a:rPr>
              <a:t>while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spc="85" dirty="0">
                <a:latin typeface="Calibri"/>
                <a:cs typeface="Calibri"/>
              </a:rPr>
              <a:t>ensuring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spc="70" dirty="0">
                <a:latin typeface="Calibri"/>
                <a:cs typeface="Calibri"/>
              </a:rPr>
              <a:t>that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spc="75" dirty="0">
                <a:latin typeface="Calibri"/>
                <a:cs typeface="Calibri"/>
              </a:rPr>
              <a:t>the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spc="55" dirty="0">
                <a:latin typeface="Calibri"/>
                <a:cs typeface="Calibri"/>
              </a:rPr>
              <a:t>tree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spc="70" dirty="0">
                <a:latin typeface="Calibri"/>
                <a:cs typeface="Calibri"/>
              </a:rPr>
              <a:t>remains </a:t>
            </a:r>
            <a:r>
              <a:rPr sz="800" spc="80" dirty="0">
                <a:latin typeface="Calibri"/>
                <a:cs typeface="Calibri"/>
              </a:rPr>
              <a:t>height-</a:t>
            </a:r>
            <a:r>
              <a:rPr sz="800" spc="70" dirty="0">
                <a:latin typeface="Calibri"/>
                <a:cs typeface="Calibri"/>
              </a:rPr>
              <a:t>balanced.</a:t>
            </a:r>
            <a:r>
              <a:rPr sz="800" spc="80" dirty="0">
                <a:latin typeface="Calibri"/>
                <a:cs typeface="Calibri"/>
              </a:rPr>
              <a:t> </a:t>
            </a:r>
            <a:r>
              <a:rPr sz="800" spc="95" dirty="0">
                <a:latin typeface="Calibri"/>
                <a:cs typeface="Calibri"/>
              </a:rPr>
              <a:t>We</a:t>
            </a:r>
            <a:r>
              <a:rPr sz="800" spc="8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will</a:t>
            </a:r>
            <a:r>
              <a:rPr sz="800" spc="80" dirty="0">
                <a:latin typeface="Calibri"/>
                <a:cs typeface="Calibri"/>
              </a:rPr>
              <a:t> </a:t>
            </a:r>
            <a:r>
              <a:rPr sz="800" spc="70" dirty="0">
                <a:latin typeface="Calibri"/>
                <a:cs typeface="Calibri"/>
              </a:rPr>
              <a:t>analyze</a:t>
            </a:r>
            <a:r>
              <a:rPr sz="800" spc="85" dirty="0">
                <a:latin typeface="Calibri"/>
                <a:cs typeface="Calibri"/>
              </a:rPr>
              <a:t> </a:t>
            </a:r>
            <a:r>
              <a:rPr sz="800" spc="55" dirty="0">
                <a:latin typeface="Calibri"/>
                <a:cs typeface="Calibri"/>
              </a:rPr>
              <a:t>the</a:t>
            </a:r>
            <a:endParaRPr sz="8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70"/>
              </a:spcBef>
              <a:tabLst>
                <a:tab pos="702310" algn="l"/>
              </a:tabLst>
            </a:pPr>
            <a:r>
              <a:rPr sz="800" spc="70" dirty="0">
                <a:latin typeface="Calibri"/>
                <a:cs typeface="Calibri"/>
              </a:rPr>
              <a:t>and</a:t>
            </a:r>
            <a:r>
              <a:rPr sz="800" dirty="0">
                <a:latin typeface="Calibri"/>
                <a:cs typeface="Calibri"/>
              </a:rPr>
              <a:t>	</a:t>
            </a:r>
            <a:r>
              <a:rPr sz="800" spc="60" dirty="0">
                <a:latin typeface="Calibri"/>
                <a:cs typeface="Calibri"/>
              </a:rPr>
              <a:t>associated</a:t>
            </a:r>
            <a:endParaRPr sz="8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45"/>
              </a:spcBef>
            </a:pPr>
            <a:r>
              <a:rPr sz="800" spc="75" dirty="0">
                <a:latin typeface="Calibri"/>
                <a:cs typeface="Calibri"/>
              </a:rPr>
              <a:t>with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spc="90" dirty="0">
                <a:latin typeface="Calibri"/>
                <a:cs typeface="Calibri"/>
              </a:rPr>
              <a:t>AVL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spc="55" dirty="0">
                <a:latin typeface="Calibri"/>
                <a:cs typeface="Calibri"/>
              </a:rPr>
              <a:t>tree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spc="45" dirty="0">
                <a:latin typeface="Calibri"/>
                <a:cs typeface="Calibri"/>
              </a:rPr>
              <a:t>deletion.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24132" y="0"/>
            <a:ext cx="2922562" cy="32878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2" y="8"/>
            <a:ext cx="2924175" cy="3288029"/>
            <a:chOff x="1512" y="8"/>
            <a:chExt cx="2924175" cy="3288029"/>
          </a:xfrm>
        </p:grpSpPr>
        <p:sp>
          <p:nvSpPr>
            <p:cNvPr id="3" name="object 3"/>
            <p:cNvSpPr/>
            <p:nvPr/>
          </p:nvSpPr>
          <p:spPr>
            <a:xfrm>
              <a:off x="1512" y="8"/>
              <a:ext cx="2924175" cy="3288029"/>
            </a:xfrm>
            <a:custGeom>
              <a:avLst/>
              <a:gdLst/>
              <a:ahLst/>
              <a:cxnLst/>
              <a:rect l="l" t="t" r="r" b="b"/>
              <a:pathLst>
                <a:path w="2924175" h="3288029">
                  <a:moveTo>
                    <a:pt x="2923757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923757" y="3287938"/>
                  </a:lnTo>
                  <a:lnTo>
                    <a:pt x="29237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210" y="365330"/>
              <a:ext cx="2067135" cy="255728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14015">
              <a:lnSpc>
                <a:spcPct val="100000"/>
              </a:lnSpc>
              <a:spcBef>
                <a:spcPts val="114"/>
              </a:spcBef>
            </a:pPr>
            <a:r>
              <a:rPr spc="10" dirty="0"/>
              <a:t>Performance</a:t>
            </a:r>
            <a:r>
              <a:rPr spc="245" dirty="0"/>
              <a:t> </a:t>
            </a:r>
            <a:r>
              <a:rPr spc="-10" dirty="0"/>
              <a:t>Comparison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91620" y="1166728"/>
            <a:ext cx="1055857" cy="2204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81155" y="922663"/>
            <a:ext cx="644712" cy="9872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365896" y="888719"/>
            <a:ext cx="1838960" cy="7550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90"/>
              </a:spcBef>
              <a:tabLst>
                <a:tab pos="1209040" algn="l"/>
                <a:tab pos="1486535" algn="l"/>
              </a:tabLst>
            </a:pPr>
            <a:r>
              <a:rPr sz="800" spc="95" dirty="0">
                <a:latin typeface="Calibri"/>
                <a:cs typeface="Calibri"/>
              </a:rPr>
              <a:t>Comparing</a:t>
            </a:r>
            <a:r>
              <a:rPr sz="800" spc="65" dirty="0">
                <a:latin typeface="Calibri"/>
                <a:cs typeface="Calibri"/>
              </a:rPr>
              <a:t> </a:t>
            </a:r>
            <a:r>
              <a:rPr sz="800" spc="50" dirty="0">
                <a:latin typeface="Calibri"/>
                <a:cs typeface="Calibri"/>
              </a:rPr>
              <a:t>the</a:t>
            </a:r>
            <a:r>
              <a:rPr sz="800" dirty="0">
                <a:latin typeface="Calibri"/>
                <a:cs typeface="Calibri"/>
              </a:rPr>
              <a:t>		of</a:t>
            </a:r>
            <a:r>
              <a:rPr sz="800" spc="110" dirty="0">
                <a:latin typeface="Calibri"/>
                <a:cs typeface="Calibri"/>
              </a:rPr>
              <a:t> </a:t>
            </a:r>
            <a:r>
              <a:rPr sz="800" spc="65" dirty="0">
                <a:latin typeface="Calibri"/>
                <a:cs typeface="Calibri"/>
              </a:rPr>
              <a:t>AVL </a:t>
            </a:r>
            <a:r>
              <a:rPr sz="800" spc="60" dirty="0">
                <a:latin typeface="Calibri"/>
                <a:cs typeface="Calibri"/>
              </a:rPr>
              <a:t>trees</a:t>
            </a:r>
            <a:r>
              <a:rPr sz="800" spc="100" dirty="0">
                <a:latin typeface="Calibri"/>
                <a:cs typeface="Calibri"/>
              </a:rPr>
              <a:t> </a:t>
            </a:r>
            <a:r>
              <a:rPr sz="800" spc="75" dirty="0">
                <a:latin typeface="Calibri"/>
                <a:cs typeface="Calibri"/>
              </a:rPr>
              <a:t>with</a:t>
            </a:r>
            <a:r>
              <a:rPr sz="800" spc="100" dirty="0">
                <a:latin typeface="Calibri"/>
                <a:cs typeface="Calibri"/>
              </a:rPr>
              <a:t> </a:t>
            </a:r>
            <a:r>
              <a:rPr sz="800" spc="65" dirty="0">
                <a:latin typeface="Calibri"/>
                <a:cs typeface="Calibri"/>
              </a:rPr>
              <a:t>other</a:t>
            </a:r>
            <a:r>
              <a:rPr sz="800" spc="10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self-</a:t>
            </a:r>
            <a:r>
              <a:rPr sz="800" spc="85" dirty="0">
                <a:latin typeface="Calibri"/>
                <a:cs typeface="Calibri"/>
              </a:rPr>
              <a:t>balancing</a:t>
            </a:r>
            <a:r>
              <a:rPr sz="800" spc="100" dirty="0">
                <a:latin typeface="Calibri"/>
                <a:cs typeface="Calibri"/>
              </a:rPr>
              <a:t> </a:t>
            </a:r>
            <a:r>
              <a:rPr sz="800" spc="50" dirty="0">
                <a:latin typeface="Calibri"/>
                <a:cs typeface="Calibri"/>
              </a:rPr>
              <a:t>trees </a:t>
            </a:r>
            <a:r>
              <a:rPr sz="800" spc="95" dirty="0">
                <a:latin typeface="Calibri"/>
                <a:cs typeface="Calibri"/>
              </a:rPr>
              <a:t>such</a:t>
            </a:r>
            <a:r>
              <a:rPr sz="800" spc="15" dirty="0">
                <a:latin typeface="Calibri"/>
                <a:cs typeface="Calibri"/>
              </a:rPr>
              <a:t> </a:t>
            </a:r>
            <a:r>
              <a:rPr sz="800" spc="45" dirty="0">
                <a:latin typeface="Calibri"/>
                <a:cs typeface="Calibri"/>
              </a:rPr>
              <a:t>as</a:t>
            </a:r>
            <a:r>
              <a:rPr sz="800" dirty="0">
                <a:latin typeface="Calibri"/>
                <a:cs typeface="Calibri"/>
              </a:rPr>
              <a:t>	.</a:t>
            </a:r>
            <a:r>
              <a:rPr sz="800" spc="10" dirty="0">
                <a:latin typeface="Calibri"/>
                <a:cs typeface="Calibri"/>
              </a:rPr>
              <a:t> </a:t>
            </a:r>
            <a:r>
              <a:rPr sz="800" spc="95" dirty="0">
                <a:latin typeface="Calibri"/>
                <a:cs typeface="Calibri"/>
              </a:rPr>
              <a:t>We</a:t>
            </a:r>
            <a:r>
              <a:rPr sz="800" spc="10" dirty="0">
                <a:latin typeface="Calibri"/>
                <a:cs typeface="Calibri"/>
              </a:rPr>
              <a:t> </a:t>
            </a:r>
            <a:r>
              <a:rPr sz="800" spc="-20" dirty="0">
                <a:latin typeface="Calibri"/>
                <a:cs typeface="Calibri"/>
              </a:rPr>
              <a:t>will</a:t>
            </a:r>
            <a:endParaRPr sz="800">
              <a:latin typeface="Calibri"/>
              <a:cs typeface="Calibri"/>
            </a:endParaRPr>
          </a:p>
          <a:p>
            <a:pPr marL="12700" algn="just">
              <a:lnSpc>
                <a:spcPts val="955"/>
              </a:lnSpc>
              <a:tabLst>
                <a:tab pos="1502410" algn="l"/>
              </a:tabLst>
            </a:pPr>
            <a:r>
              <a:rPr sz="800" spc="60" dirty="0">
                <a:latin typeface="Calibri"/>
                <a:cs typeface="Calibri"/>
              </a:rPr>
              <a:t>evaluate</a:t>
            </a:r>
            <a:r>
              <a:rPr sz="800" spc="55" dirty="0">
                <a:latin typeface="Calibri"/>
                <a:cs typeface="Calibri"/>
              </a:rPr>
              <a:t> </a:t>
            </a:r>
            <a:r>
              <a:rPr sz="800" spc="50" dirty="0">
                <a:latin typeface="Calibri"/>
                <a:cs typeface="Calibri"/>
              </a:rPr>
              <a:t>the</a:t>
            </a:r>
            <a:r>
              <a:rPr sz="800" dirty="0">
                <a:latin typeface="Calibri"/>
                <a:cs typeface="Calibri"/>
              </a:rPr>
              <a:t>	</a:t>
            </a:r>
            <a:r>
              <a:rPr sz="800" spc="-25" dirty="0">
                <a:latin typeface="Calibri"/>
                <a:cs typeface="Calibri"/>
              </a:rPr>
              <a:t>of</a:t>
            </a:r>
            <a:endParaRPr sz="800">
              <a:latin typeface="Calibri"/>
              <a:cs typeface="Calibri"/>
            </a:endParaRPr>
          </a:p>
          <a:p>
            <a:pPr marL="12700" marR="24765" algn="just">
              <a:lnSpc>
                <a:spcPct val="100000"/>
              </a:lnSpc>
            </a:pPr>
            <a:r>
              <a:rPr sz="800" spc="60" dirty="0">
                <a:latin typeface="Calibri"/>
                <a:cs typeface="Calibri"/>
              </a:rPr>
              <a:t>various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spc="65" dirty="0">
                <a:latin typeface="Calibri"/>
                <a:cs typeface="Calibri"/>
              </a:rPr>
              <a:t>operations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spc="95" dirty="0">
                <a:latin typeface="Calibri"/>
                <a:cs typeface="Calibri"/>
              </a:rPr>
              <a:t>and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spc="60" dirty="0">
                <a:latin typeface="Calibri"/>
                <a:cs typeface="Calibri"/>
              </a:rPr>
              <a:t>their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spc="85" dirty="0">
                <a:latin typeface="Calibri"/>
                <a:cs typeface="Calibri"/>
              </a:rPr>
              <a:t>impact on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spc="45" dirty="0">
                <a:latin typeface="Calibri"/>
                <a:cs typeface="Calibri"/>
              </a:rPr>
              <a:t>overall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spc="50" dirty="0">
                <a:latin typeface="Calibri"/>
                <a:cs typeface="Calibri"/>
              </a:rPr>
              <a:t>efﬁciency.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4126" y="8"/>
            <a:ext cx="2922905" cy="3288029"/>
            <a:chOff x="2924126" y="8"/>
            <a:chExt cx="2922905" cy="3288029"/>
          </a:xfrm>
        </p:grpSpPr>
        <p:sp>
          <p:nvSpPr>
            <p:cNvPr id="3" name="object 3"/>
            <p:cNvSpPr/>
            <p:nvPr/>
          </p:nvSpPr>
          <p:spPr>
            <a:xfrm>
              <a:off x="2924126" y="8"/>
              <a:ext cx="2922905" cy="3288029"/>
            </a:xfrm>
            <a:custGeom>
              <a:avLst/>
              <a:gdLst/>
              <a:ahLst/>
              <a:cxnLst/>
              <a:rect l="l" t="t" r="r" b="b"/>
              <a:pathLst>
                <a:path w="2922904" h="3288029">
                  <a:moveTo>
                    <a:pt x="2922614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922614" y="3287938"/>
                  </a:lnTo>
                  <a:lnTo>
                    <a:pt x="29226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2589" y="365330"/>
              <a:ext cx="2076270" cy="254510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52530" y="610979"/>
            <a:ext cx="205168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-10" dirty="0">
                <a:latin typeface="Palatino Linotype"/>
                <a:cs typeface="Palatino Linotype"/>
              </a:rPr>
              <a:t>Optimizing</a:t>
            </a:r>
            <a:r>
              <a:rPr sz="1550" b="1" spc="-60" dirty="0">
                <a:latin typeface="Palatino Linotype"/>
                <a:cs typeface="Palatino Linotype"/>
              </a:rPr>
              <a:t> </a:t>
            </a:r>
            <a:r>
              <a:rPr sz="1550" b="1" spc="-135" dirty="0">
                <a:latin typeface="Palatino Linotype"/>
                <a:cs typeface="Palatino Linotype"/>
              </a:rPr>
              <a:t>AVL</a:t>
            </a:r>
            <a:r>
              <a:rPr sz="1550" b="1" spc="-55" dirty="0">
                <a:latin typeface="Palatino Linotype"/>
                <a:cs typeface="Palatino Linotype"/>
              </a:rPr>
              <a:t> </a:t>
            </a:r>
            <a:r>
              <a:rPr sz="1550" b="1" spc="-10" dirty="0">
                <a:latin typeface="Palatino Linotype"/>
                <a:cs typeface="Palatino Linotype"/>
              </a:rPr>
              <a:t>Trees</a:t>
            </a:r>
            <a:endParaRPr sz="1550">
              <a:latin typeface="Palatino Linotype"/>
              <a:cs typeface="Palatino Linotype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3942" y="1054108"/>
            <a:ext cx="537542" cy="9870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643" y="1334192"/>
            <a:ext cx="2017727" cy="38183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0983" y="1000176"/>
            <a:ext cx="2042160" cy="72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100"/>
              </a:spcBef>
              <a:tabLst>
                <a:tab pos="1282065" algn="l"/>
                <a:tab pos="1637030" algn="l"/>
              </a:tabLst>
            </a:pPr>
            <a:r>
              <a:rPr sz="800" spc="70" dirty="0">
                <a:latin typeface="Calibri"/>
                <a:cs typeface="Calibri"/>
              </a:rPr>
              <a:t>Strategies</a:t>
            </a:r>
            <a:r>
              <a:rPr sz="800" spc="65" dirty="0">
                <a:latin typeface="Calibri"/>
                <a:cs typeface="Calibri"/>
              </a:rPr>
              <a:t> </a:t>
            </a:r>
            <a:r>
              <a:rPr sz="800" spc="-25" dirty="0">
                <a:latin typeface="Calibri"/>
                <a:cs typeface="Calibri"/>
              </a:rPr>
              <a:t>for</a:t>
            </a:r>
            <a:r>
              <a:rPr sz="800" dirty="0">
                <a:latin typeface="Calibri"/>
                <a:cs typeface="Calibri"/>
              </a:rPr>
              <a:t>	</a:t>
            </a:r>
            <a:r>
              <a:rPr sz="800" spc="90" dirty="0">
                <a:latin typeface="Calibri"/>
                <a:cs typeface="Calibri"/>
              </a:rPr>
              <a:t>AVL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spc="60" dirty="0">
                <a:latin typeface="Calibri"/>
                <a:cs typeface="Calibri"/>
              </a:rPr>
              <a:t>trees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spc="25" dirty="0">
                <a:latin typeface="Calibri"/>
                <a:cs typeface="Calibri"/>
              </a:rPr>
              <a:t>to</a:t>
            </a:r>
            <a:r>
              <a:rPr sz="800" spc="90" dirty="0">
                <a:latin typeface="Calibri"/>
                <a:cs typeface="Calibri"/>
              </a:rPr>
              <a:t> enhance</a:t>
            </a:r>
            <a:r>
              <a:rPr sz="800" spc="70" dirty="0">
                <a:latin typeface="Calibri"/>
                <a:cs typeface="Calibri"/>
              </a:rPr>
              <a:t> </a:t>
            </a:r>
            <a:r>
              <a:rPr sz="800" spc="60" dirty="0">
                <a:latin typeface="Calibri"/>
                <a:cs typeface="Calibri"/>
              </a:rPr>
              <a:t>their</a:t>
            </a:r>
            <a:r>
              <a:rPr sz="800" spc="70" dirty="0">
                <a:latin typeface="Calibri"/>
                <a:cs typeface="Calibri"/>
              </a:rPr>
              <a:t> </a:t>
            </a:r>
            <a:r>
              <a:rPr sz="800" spc="60" dirty="0">
                <a:latin typeface="Calibri"/>
                <a:cs typeface="Calibri"/>
              </a:rPr>
              <a:t>efﬁciency.</a:t>
            </a:r>
            <a:r>
              <a:rPr sz="800" spc="70" dirty="0">
                <a:latin typeface="Calibri"/>
                <a:cs typeface="Calibri"/>
              </a:rPr>
              <a:t> </a:t>
            </a:r>
            <a:r>
              <a:rPr sz="800" spc="95" dirty="0">
                <a:latin typeface="Calibri"/>
                <a:cs typeface="Calibri"/>
              </a:rPr>
              <a:t>We</a:t>
            </a:r>
            <a:r>
              <a:rPr sz="800" spc="7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will</a:t>
            </a:r>
            <a:r>
              <a:rPr sz="800" spc="70" dirty="0">
                <a:latin typeface="Calibri"/>
                <a:cs typeface="Calibri"/>
              </a:rPr>
              <a:t> </a:t>
            </a:r>
            <a:r>
              <a:rPr sz="800" spc="65" dirty="0">
                <a:latin typeface="Calibri"/>
                <a:cs typeface="Calibri"/>
              </a:rPr>
              <a:t>discuss </a:t>
            </a:r>
            <a:r>
              <a:rPr sz="800" spc="80" dirty="0">
                <a:latin typeface="Calibri"/>
                <a:cs typeface="Calibri"/>
              </a:rPr>
              <a:t>techniques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spc="95" dirty="0">
                <a:latin typeface="Calibri"/>
                <a:cs typeface="Calibri"/>
              </a:rPr>
              <a:t>such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spc="45" dirty="0">
                <a:latin typeface="Calibri"/>
                <a:cs typeface="Calibri"/>
              </a:rPr>
              <a:t>as</a:t>
            </a:r>
            <a:r>
              <a:rPr sz="800" dirty="0">
                <a:latin typeface="Calibri"/>
                <a:cs typeface="Calibri"/>
              </a:rPr>
              <a:t>		</a:t>
            </a:r>
            <a:r>
              <a:rPr sz="800" spc="-50" dirty="0">
                <a:latin typeface="Calibri"/>
                <a:cs typeface="Calibri"/>
              </a:rPr>
              <a:t>,</a:t>
            </a:r>
            <a:endParaRPr sz="800">
              <a:latin typeface="Calibri"/>
              <a:cs typeface="Calibri"/>
            </a:endParaRPr>
          </a:p>
          <a:p>
            <a:pPr marL="1331595">
              <a:lnSpc>
                <a:spcPct val="100000"/>
              </a:lnSpc>
              <a:spcBef>
                <a:spcPts val="165"/>
              </a:spcBef>
            </a:pPr>
            <a:r>
              <a:rPr sz="800" dirty="0">
                <a:latin typeface="Calibri"/>
                <a:cs typeface="Calibri"/>
              </a:rPr>
              <a:t>,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spc="70" dirty="0">
                <a:latin typeface="Calibri"/>
                <a:cs typeface="Calibri"/>
              </a:rPr>
              <a:t>and</a:t>
            </a:r>
            <a:endParaRPr sz="800">
              <a:latin typeface="Calibri"/>
              <a:cs typeface="Calibri"/>
            </a:endParaRPr>
          </a:p>
          <a:p>
            <a:pPr marL="711835">
              <a:lnSpc>
                <a:spcPct val="100000"/>
              </a:lnSpc>
              <a:spcBef>
                <a:spcPts val="145"/>
              </a:spcBef>
            </a:pPr>
            <a:r>
              <a:rPr sz="800" spc="-50" dirty="0">
                <a:latin typeface="Calibri"/>
                <a:cs typeface="Calibri"/>
              </a:rPr>
              <a:t>.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5" y="8"/>
            <a:ext cx="2596865" cy="32879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9117" y="359926"/>
            <a:ext cx="2764790" cy="56070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318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655"/>
              </a:spcBef>
            </a:pPr>
            <a:r>
              <a:rPr sz="1800" dirty="0">
                <a:solidFill>
                  <a:srgbClr val="FFFFFF"/>
                </a:solidFill>
              </a:rPr>
              <a:t>Real-</a:t>
            </a:r>
            <a:r>
              <a:rPr sz="1800" spc="-30" dirty="0">
                <a:solidFill>
                  <a:srgbClr val="FFFFFF"/>
                </a:solidFill>
              </a:rPr>
              <a:t>World</a:t>
            </a:r>
            <a:r>
              <a:rPr sz="1800" spc="125" dirty="0">
                <a:solidFill>
                  <a:srgbClr val="FFFFFF"/>
                </a:solidFill>
              </a:rPr>
              <a:t> </a:t>
            </a:r>
            <a:r>
              <a:rPr sz="1800" spc="-10" dirty="0">
                <a:solidFill>
                  <a:srgbClr val="FFFFFF"/>
                </a:solidFill>
              </a:rPr>
              <a:t>Applications</a:t>
            </a:r>
            <a:endParaRPr sz="1800"/>
          </a:p>
        </p:txBody>
      </p:sp>
      <p:grpSp>
        <p:nvGrpSpPr>
          <p:cNvPr id="4" name="object 4"/>
          <p:cNvGrpSpPr/>
          <p:nvPr/>
        </p:nvGrpSpPr>
        <p:grpSpPr>
          <a:xfrm>
            <a:off x="3439363" y="1099374"/>
            <a:ext cx="1901825" cy="661670"/>
            <a:chOff x="3439363" y="1099374"/>
            <a:chExt cx="1901825" cy="66167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7746" y="1239417"/>
              <a:ext cx="1422897" cy="987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92560" y="1099374"/>
              <a:ext cx="1136721" cy="982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13774" y="1379457"/>
              <a:ext cx="803361" cy="987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94986" y="1522546"/>
              <a:ext cx="469818" cy="9821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39363" y="1662077"/>
              <a:ext cx="644743" cy="9872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96950" y="1379457"/>
            <a:ext cx="331988" cy="9870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966429" y="1045426"/>
            <a:ext cx="933450" cy="44577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800" spc="80" dirty="0">
                <a:latin typeface="Calibri"/>
                <a:cs typeface="Calibri"/>
              </a:rPr>
              <a:t>Exploring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spc="55" dirty="0">
                <a:latin typeface="Calibri"/>
                <a:cs typeface="Calibri"/>
              </a:rPr>
              <a:t>the</a:t>
            </a:r>
            <a:endParaRPr sz="800">
              <a:latin typeface="Calibri"/>
              <a:cs typeface="Calibri"/>
            </a:endParaRPr>
          </a:p>
          <a:p>
            <a:pPr marL="123189">
              <a:lnSpc>
                <a:spcPct val="100000"/>
              </a:lnSpc>
              <a:spcBef>
                <a:spcPts val="140"/>
              </a:spcBef>
            </a:pPr>
            <a:r>
              <a:rPr sz="800" spc="65" dirty="0">
                <a:latin typeface="Calibri"/>
                <a:cs typeface="Calibri"/>
              </a:rPr>
              <a:t>in</a:t>
            </a:r>
            <a:r>
              <a:rPr sz="800" spc="25" dirty="0">
                <a:latin typeface="Calibri"/>
                <a:cs typeface="Calibri"/>
              </a:rPr>
              <a:t> </a:t>
            </a:r>
            <a:r>
              <a:rPr sz="800" spc="80" dirty="0">
                <a:latin typeface="Calibri"/>
                <a:cs typeface="Calibri"/>
              </a:rPr>
              <a:t>ﬁelds</a:t>
            </a:r>
            <a:r>
              <a:rPr sz="800" spc="25" dirty="0">
                <a:latin typeface="Calibri"/>
                <a:cs typeface="Calibri"/>
              </a:rPr>
              <a:t> </a:t>
            </a:r>
            <a:r>
              <a:rPr sz="800" spc="95" dirty="0">
                <a:latin typeface="Calibri"/>
                <a:cs typeface="Calibri"/>
              </a:rPr>
              <a:t>such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spc="45" dirty="0">
                <a:latin typeface="Calibri"/>
                <a:cs typeface="Calibri"/>
              </a:rPr>
              <a:t>as</a:t>
            </a:r>
            <a:endParaRPr sz="800">
              <a:latin typeface="Calibri"/>
              <a:cs typeface="Calibri"/>
            </a:endParaRPr>
          </a:p>
          <a:p>
            <a:pPr marL="467359">
              <a:lnSpc>
                <a:spcPct val="100000"/>
              </a:lnSpc>
              <a:spcBef>
                <a:spcPts val="145"/>
              </a:spcBef>
            </a:pPr>
            <a:r>
              <a:rPr sz="800" dirty="0">
                <a:latin typeface="Calibri"/>
                <a:cs typeface="Calibri"/>
              </a:rPr>
              <a:t>,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spc="70" dirty="0">
                <a:latin typeface="Calibri"/>
                <a:cs typeface="Calibri"/>
              </a:rPr>
              <a:t>and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10357" y="1045438"/>
            <a:ext cx="953769" cy="44577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244"/>
              </a:spcBef>
            </a:pPr>
            <a:r>
              <a:rPr sz="800" dirty="0">
                <a:latin typeface="Calibri"/>
                <a:cs typeface="Calibri"/>
              </a:rPr>
              <a:t>of</a:t>
            </a:r>
            <a:r>
              <a:rPr sz="800" spc="70" dirty="0">
                <a:latin typeface="Calibri"/>
                <a:cs typeface="Calibri"/>
              </a:rPr>
              <a:t> </a:t>
            </a:r>
            <a:r>
              <a:rPr sz="800" spc="90" dirty="0">
                <a:latin typeface="Calibri"/>
                <a:cs typeface="Calibri"/>
              </a:rPr>
              <a:t>AVL</a:t>
            </a:r>
            <a:r>
              <a:rPr sz="800" spc="70" dirty="0">
                <a:latin typeface="Calibri"/>
                <a:cs typeface="Calibri"/>
              </a:rPr>
              <a:t> </a:t>
            </a:r>
            <a:r>
              <a:rPr sz="800" spc="35" dirty="0">
                <a:latin typeface="Calibri"/>
                <a:cs typeface="Calibri"/>
              </a:rPr>
              <a:t>trees</a:t>
            </a:r>
            <a:endParaRPr sz="800">
              <a:latin typeface="Calibri"/>
              <a:cs typeface="Calibri"/>
            </a:endParaRPr>
          </a:p>
          <a:p>
            <a:pPr marL="333375">
              <a:lnSpc>
                <a:spcPct val="100000"/>
              </a:lnSpc>
              <a:spcBef>
                <a:spcPts val="140"/>
              </a:spcBef>
            </a:pPr>
            <a:r>
              <a:rPr sz="800" spc="-50" dirty="0">
                <a:latin typeface="Calibri"/>
                <a:cs typeface="Calibri"/>
              </a:rPr>
              <a:t>,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800" dirty="0">
                <a:latin typeface="Calibri"/>
                <a:cs typeface="Calibri"/>
              </a:rPr>
              <a:t>.</a:t>
            </a:r>
            <a:r>
              <a:rPr sz="800" spc="75" dirty="0">
                <a:latin typeface="Calibri"/>
                <a:cs typeface="Calibri"/>
              </a:rPr>
              <a:t> </a:t>
            </a:r>
            <a:r>
              <a:rPr sz="800" spc="95" dirty="0">
                <a:latin typeface="Calibri"/>
                <a:cs typeface="Calibri"/>
              </a:rPr>
              <a:t>We</a:t>
            </a:r>
            <a:r>
              <a:rPr sz="800" spc="8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will</a:t>
            </a:r>
            <a:r>
              <a:rPr sz="800" spc="75" dirty="0">
                <a:latin typeface="Calibri"/>
                <a:cs typeface="Calibri"/>
              </a:rPr>
              <a:t> </a:t>
            </a:r>
            <a:r>
              <a:rPr sz="800" spc="60" dirty="0">
                <a:latin typeface="Calibri"/>
                <a:cs typeface="Calibri"/>
              </a:rPr>
              <a:t>analyze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46699" y="1468625"/>
            <a:ext cx="1766570" cy="30607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800" spc="90" dirty="0">
                <a:latin typeface="Calibri"/>
                <a:cs typeface="Calibri"/>
              </a:rPr>
              <a:t>how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spc="90" dirty="0">
                <a:latin typeface="Calibri"/>
                <a:cs typeface="Calibri"/>
              </a:rPr>
              <a:t>AVL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spc="60" dirty="0">
                <a:latin typeface="Calibri"/>
                <a:cs typeface="Calibri"/>
              </a:rPr>
              <a:t>trees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spc="70" dirty="0">
                <a:latin typeface="Calibri"/>
                <a:cs typeface="Calibri"/>
              </a:rPr>
              <a:t>contribute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spc="30" dirty="0">
                <a:latin typeface="Calibri"/>
                <a:cs typeface="Calibri"/>
              </a:rPr>
              <a:t>to</a:t>
            </a:r>
            <a:endParaRPr sz="800">
              <a:latin typeface="Calibri"/>
              <a:cs typeface="Calibri"/>
            </a:endParaRPr>
          </a:p>
          <a:p>
            <a:pPr marL="863600">
              <a:lnSpc>
                <a:spcPct val="100000"/>
              </a:lnSpc>
              <a:spcBef>
                <a:spcPts val="140"/>
              </a:spcBef>
            </a:pPr>
            <a:r>
              <a:rPr sz="800" spc="60" dirty="0">
                <a:latin typeface="Calibri"/>
                <a:cs typeface="Calibri"/>
              </a:rPr>
              <a:t>in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spc="75" dirty="0">
                <a:latin typeface="Calibri"/>
                <a:cs typeface="Calibri"/>
              </a:rPr>
              <a:t>these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spc="65" dirty="0">
                <a:latin typeface="Calibri"/>
                <a:cs typeface="Calibri"/>
              </a:rPr>
              <a:t>domains.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5845240" y="0"/>
                </a:moveTo>
                <a:lnTo>
                  <a:pt x="0" y="0"/>
                </a:lnTo>
                <a:lnTo>
                  <a:pt x="0" y="3287938"/>
                </a:lnTo>
                <a:lnTo>
                  <a:pt x="5845240" y="3287938"/>
                </a:lnTo>
                <a:lnTo>
                  <a:pt x="5845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28710" y="642252"/>
            <a:ext cx="180022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-10" dirty="0">
                <a:solidFill>
                  <a:srgbClr val="FFFFFF"/>
                </a:solidFill>
              </a:rPr>
              <a:t>Challenges</a:t>
            </a:r>
            <a:r>
              <a:rPr sz="1100" spc="-5" dirty="0">
                <a:solidFill>
                  <a:srgbClr val="FFFFFF"/>
                </a:solidFill>
              </a:rPr>
              <a:t> </a:t>
            </a:r>
            <a:r>
              <a:rPr sz="1100" dirty="0">
                <a:solidFill>
                  <a:srgbClr val="FFFFFF"/>
                </a:solidFill>
              </a:rPr>
              <a:t>and </a:t>
            </a:r>
            <a:r>
              <a:rPr sz="1100" spc="-10" dirty="0">
                <a:solidFill>
                  <a:srgbClr val="FFFFFF"/>
                </a:solidFill>
              </a:rPr>
              <a:t>Limitations</a:t>
            </a:r>
            <a:endParaRPr sz="11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1670" y="1033985"/>
            <a:ext cx="541050" cy="987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47601" y="1277029"/>
            <a:ext cx="922507" cy="2209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51255" y="1155762"/>
            <a:ext cx="526663" cy="7920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45890" y="1521095"/>
            <a:ext cx="459211" cy="791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528583" y="999530"/>
            <a:ext cx="1811020" cy="7550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960"/>
              </a:lnSpc>
              <a:spcBef>
                <a:spcPts val="90"/>
              </a:spcBef>
              <a:tabLst>
                <a:tab pos="1349375" algn="l"/>
              </a:tabLst>
            </a:pPr>
            <a:r>
              <a:rPr sz="800" spc="95" dirty="0">
                <a:solidFill>
                  <a:srgbClr val="FFFFFF"/>
                </a:solidFill>
                <a:latin typeface="Calibri"/>
                <a:cs typeface="Calibri"/>
              </a:rPr>
              <a:t>Examining</a:t>
            </a:r>
            <a:r>
              <a:rPr sz="8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5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800" spc="7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endParaRPr sz="800">
              <a:latin typeface="Calibri"/>
              <a:cs typeface="Calibri"/>
            </a:endParaRPr>
          </a:p>
          <a:p>
            <a:pPr marL="574675">
              <a:lnSpc>
                <a:spcPts val="960"/>
              </a:lnSpc>
            </a:pPr>
            <a:r>
              <a:rPr sz="800" spc="2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800" spc="90" dirty="0">
                <a:solidFill>
                  <a:srgbClr val="FFFFFF"/>
                </a:solidFill>
                <a:latin typeface="Calibri"/>
                <a:cs typeface="Calibri"/>
              </a:rPr>
              <a:t> AVL </a:t>
            </a:r>
            <a:r>
              <a:rPr sz="800" spc="20" dirty="0">
                <a:solidFill>
                  <a:srgbClr val="FFFFFF"/>
                </a:solidFill>
                <a:latin typeface="Calibri"/>
                <a:cs typeface="Calibri"/>
              </a:rPr>
              <a:t>trees,</a:t>
            </a:r>
            <a:r>
              <a:rPr sz="8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75" dirty="0">
                <a:solidFill>
                  <a:srgbClr val="FFFFFF"/>
                </a:solidFill>
                <a:latin typeface="Calibri"/>
                <a:cs typeface="Calibri"/>
              </a:rPr>
              <a:t>including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ts val="960"/>
              </a:lnSpc>
              <a:tabLst>
                <a:tab pos="1666239" algn="l"/>
              </a:tabLst>
            </a:pPr>
            <a:r>
              <a:rPr sz="800" spc="8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90" dirty="0">
                <a:solidFill>
                  <a:srgbClr val="FFFFFF"/>
                </a:solidFill>
                <a:latin typeface="Calibri"/>
                <a:cs typeface="Calibri"/>
              </a:rPr>
              <a:t>impact</a:t>
            </a:r>
            <a:r>
              <a:rPr sz="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800" spc="6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ts val="960"/>
              </a:lnSpc>
            </a:pPr>
            <a:r>
              <a:rPr sz="800" spc="75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8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9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8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5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800">
              <a:latin typeface="Calibri"/>
              <a:cs typeface="Calibri"/>
            </a:endParaRPr>
          </a:p>
          <a:p>
            <a:pPr marL="12700" marR="512445" indent="495300">
              <a:lnSpc>
                <a:spcPct val="100000"/>
              </a:lnSpc>
            </a:pPr>
            <a:r>
              <a:rPr sz="800" spc="70" dirty="0">
                <a:solidFill>
                  <a:srgbClr val="FFFFFF"/>
                </a:solidFill>
                <a:latin typeface="Calibri"/>
                <a:cs typeface="Calibri"/>
              </a:rPr>
              <a:t>associated</a:t>
            </a:r>
            <a:r>
              <a:rPr sz="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55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800" spc="85" dirty="0">
                <a:solidFill>
                  <a:srgbClr val="FFFFFF"/>
                </a:solidFill>
                <a:latin typeface="Calibri"/>
                <a:cs typeface="Calibri"/>
              </a:rPr>
              <a:t>maintaining</a:t>
            </a:r>
            <a:r>
              <a:rPr sz="8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55" dirty="0">
                <a:solidFill>
                  <a:srgbClr val="FFFFFF"/>
                </a:solidFill>
                <a:latin typeface="Calibri"/>
                <a:cs typeface="Calibri"/>
              </a:rPr>
              <a:t>balance.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12" y="8"/>
            <a:ext cx="2922614" cy="32879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323</Words>
  <Application>Microsoft Office PowerPoint</Application>
  <PresentationFormat>Custom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Palatino Linotype</vt:lpstr>
      <vt:lpstr>Trebuchet MS</vt:lpstr>
      <vt:lpstr>Office Theme</vt:lpstr>
      <vt:lpstr>PowerPoint Presentation</vt:lpstr>
      <vt:lpstr>Introduction</vt:lpstr>
      <vt:lpstr>Understanding AVL Trees</vt:lpstr>
      <vt:lpstr>Insertion Operation</vt:lpstr>
      <vt:lpstr>Deletion Operation</vt:lpstr>
      <vt:lpstr>Performance Comparison</vt:lpstr>
      <vt:lpstr>PowerPoint Presentation</vt:lpstr>
      <vt:lpstr>Real-World Applications</vt:lpstr>
      <vt:lpstr>Challenges and Limitations</vt:lpstr>
      <vt:lpstr>Future Research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ih safy</cp:lastModifiedBy>
  <cp:revision>4</cp:revision>
  <dcterms:created xsi:type="dcterms:W3CDTF">2023-12-26T09:50:05Z</dcterms:created>
  <dcterms:modified xsi:type="dcterms:W3CDTF">2024-05-29T20:49:19Z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2023-12-26T00:00:00Z</vt:filetime>
  </property>
  <property fmtid="{D5CDD505-2E9C-101B-9397-08002B2CF9AE}" pid="3" name="LastSaved">
    <vt:filetime>2023-12-26T00:00:00Z</vt:filetime>
  </property>
  <property fmtid="{D5CDD505-2E9C-101B-9397-08002B2CF9AE}" pid="4" name="Producer">
    <vt:lpwstr>GPL Ghostscript 10.02.0</vt:lpwstr>
  </property>
</Properties>
</file>