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6"/>
  </p:notesMasterIdLst>
  <p:handoutMasterIdLst>
    <p:handoutMasterId r:id="rId17"/>
  </p:handoutMasterIdLst>
  <p:sldIdLst>
    <p:sldId id="256" r:id="rId5"/>
    <p:sldId id="264" r:id="rId6"/>
    <p:sldId id="257" r:id="rId7"/>
    <p:sldId id="258" r:id="rId8"/>
    <p:sldId id="259" r:id="rId9"/>
    <p:sldId id="260" r:id="rId10"/>
    <p:sldId id="261" r:id="rId11"/>
    <p:sldId id="262"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2C177EE-D2A6-46B4-939B-983F0AAD8718}">
      <dgm:prSet/>
      <dgm:spPr/>
      <dgm:t>
        <a:bodyPr/>
        <a:lstStyle/>
        <a:p>
          <a:r>
            <a:rPr lang="en-US" dirty="0"/>
            <a:t>This project presents implementation of Radix Tree, a data structure commonly used for storing and searching strings. A Radix Tree is also known as a </a:t>
          </a:r>
          <a:r>
            <a:rPr lang="en-US" dirty="0" err="1"/>
            <a:t>Trie</a:t>
          </a:r>
          <a:r>
            <a:rPr lang="en-US" dirty="0"/>
            <a:t> , which is short for “Retrieval". The primary objective of this implementation is to highlight the fundamental operations of inserting, Autocomplete suggestions, searching, and deleting strings from the tree.</a:t>
          </a:r>
        </a:p>
      </dgm:t>
    </dgm:pt>
    <dgm:pt modelId="{361B2B14-34B2-4641-A60F-1CA09FA45E0A}" type="parTrans" cxnId="{9A9DA990-BD35-45AD-A31E-866074E1B7C6}">
      <dgm:prSet/>
      <dgm:spPr/>
      <dgm:t>
        <a:bodyPr/>
        <a:lstStyle/>
        <a:p>
          <a:endParaRPr lang="en-US"/>
        </a:p>
      </dgm:t>
    </dgm:pt>
    <dgm:pt modelId="{84EE9421-809F-43D4-B1D8-DA0B40E98113}" type="sibTrans" cxnId="{9A9DA990-BD35-45AD-A31E-866074E1B7C6}">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4F9D6FAF-5424-4452-8B35-64DD3B30C814}" type="pres">
      <dgm:prSet presAssocID="{42C177EE-D2A6-46B4-939B-983F0AAD8718}" presName="linNode" presStyleCnt="0"/>
      <dgm:spPr/>
    </dgm:pt>
    <dgm:pt modelId="{42475376-D62B-4EE2-BDFC-C8C78128BD8C}" type="pres">
      <dgm:prSet presAssocID="{42C177EE-D2A6-46B4-939B-983F0AAD8718}" presName="parentText" presStyleLbl="node1" presStyleIdx="0" presStyleCnt="1" custScaleX="256202">
        <dgm:presLayoutVars>
          <dgm:chMax val="1"/>
          <dgm:bulletEnabled val="1"/>
        </dgm:presLayoutVars>
      </dgm:prSet>
      <dgm:spPr/>
    </dgm:pt>
  </dgm:ptLst>
  <dgm:cxnLst>
    <dgm:cxn modelId="{CFFA211E-9320-4F83-A3FB-A769A8BEE761}" type="presOf" srcId="{42C177EE-D2A6-46B4-939B-983F0AAD8718}" destId="{42475376-D62B-4EE2-BDFC-C8C78128BD8C}"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9A9DA990-BD35-45AD-A31E-866074E1B7C6}" srcId="{81269538-BFC5-48BB-BEA1-D7AF1F385FD5}" destId="{42C177EE-D2A6-46B4-939B-983F0AAD8718}" srcOrd="0" destOrd="0" parTransId="{361B2B14-34B2-4641-A60F-1CA09FA45E0A}" sibTransId="{84EE9421-809F-43D4-B1D8-DA0B40E98113}"/>
    <dgm:cxn modelId="{13EF4185-EFE1-4D4C-BAC2-09647CCC161C}" type="presParOf" srcId="{99FD7F24-5BB9-46E8-BB7C-4B477B73B815}" destId="{4F9D6FAF-5424-4452-8B35-64DD3B30C814}" srcOrd="0" destOrd="0" presId="urn:microsoft.com/office/officeart/2005/8/layout/vList5"/>
    <dgm:cxn modelId="{4C653CC9-0EBD-479D-86B1-B9646D76E89A}" type="presParOf" srcId="{4F9D6FAF-5424-4452-8B35-64DD3B30C814}" destId="{42475376-D62B-4EE2-BDFC-C8C78128BD8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75376-D62B-4EE2-BDFC-C8C78128BD8C}">
      <dsp:nvSpPr>
        <dsp:cNvPr id="0" name=""/>
        <dsp:cNvSpPr/>
      </dsp:nvSpPr>
      <dsp:spPr>
        <a:xfrm>
          <a:off x="384713" y="0"/>
          <a:ext cx="9136573" cy="35417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This project presents implementation of Radix Tree, a data structure commonly used for storing and searching strings. A Radix Tree is also known as a </a:t>
          </a:r>
          <a:r>
            <a:rPr lang="en-US" sz="3100" kern="1200" dirty="0" err="1"/>
            <a:t>Trie</a:t>
          </a:r>
          <a:r>
            <a:rPr lang="en-US" sz="3100" kern="1200" dirty="0"/>
            <a:t> , which is short for “Retrieval". The primary objective of this implementation is to highlight the fundamental operations of inserting, Autocomplete suggestions, searching, and deleting strings from the tree.</a:t>
          </a:r>
        </a:p>
      </dsp:txBody>
      <dsp:txXfrm>
        <a:off x="557605" y="172892"/>
        <a:ext cx="8790789" cy="319592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5/31/2024</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5/31/2024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5/31/2024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091109" y="-1193800"/>
            <a:ext cx="8791575" cy="2387600"/>
          </a:xfrm>
        </p:spPr>
        <p:txBody>
          <a:bodyPr>
            <a:normAutofit/>
          </a:bodyPr>
          <a:lstStyle/>
          <a:p>
            <a:pPr algn="ct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946289" y="2099241"/>
            <a:ext cx="8791575" cy="1655762"/>
          </a:xfrm>
        </p:spPr>
        <p:txBody>
          <a:bodyPr>
            <a:normAutofit/>
          </a:bodyPr>
          <a:lstStyle/>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4896A4C0-6B4B-4474-BD3A-4317E36FB339}"/>
              </a:ext>
            </a:extLst>
          </p:cNvPr>
          <p:cNvSpPr txBox="1"/>
          <p:nvPr/>
        </p:nvSpPr>
        <p:spPr>
          <a:xfrm>
            <a:off x="1562430" y="2230340"/>
            <a:ext cx="5387009" cy="4247317"/>
          </a:xfrm>
          <a:prstGeom prst="rect">
            <a:avLst/>
          </a:prstGeom>
          <a:noFill/>
        </p:spPr>
        <p:txBody>
          <a:bodyPr wrap="square" rtlCol="0">
            <a:spAutoFit/>
          </a:bodyPr>
          <a:lstStyle/>
          <a:p>
            <a:r>
              <a:rPr lang="en-US" sz="2400" dirty="0"/>
              <a:t>Submitted by:</a:t>
            </a:r>
          </a:p>
          <a:p>
            <a:r>
              <a:rPr lang="en-US" sz="2400" dirty="0"/>
              <a:t>Tamim Hasan </a:t>
            </a:r>
            <a:r>
              <a:rPr lang="en-US" sz="2400" dirty="0" err="1"/>
              <a:t>Saykat</a:t>
            </a:r>
            <a:r>
              <a:rPr lang="en-US" sz="2400" dirty="0"/>
              <a:t> </a:t>
            </a:r>
          </a:p>
          <a:p>
            <a:r>
              <a:rPr lang="en-US" sz="2400" dirty="0"/>
              <a:t>2022-1-60-289</a:t>
            </a:r>
          </a:p>
          <a:p>
            <a:r>
              <a:rPr lang="en-US" sz="2400" dirty="0"/>
              <a:t>Iqbal Hossain Safy</a:t>
            </a:r>
          </a:p>
          <a:p>
            <a:r>
              <a:rPr lang="en-US" sz="2400" dirty="0"/>
              <a:t>2022-1-60-038</a:t>
            </a:r>
          </a:p>
          <a:p>
            <a:r>
              <a:rPr lang="en-US" sz="2400" dirty="0" err="1"/>
              <a:t>Marzana</a:t>
            </a:r>
            <a:r>
              <a:rPr lang="en-US" sz="2400" dirty="0"/>
              <a:t> Jahan </a:t>
            </a:r>
          </a:p>
          <a:p>
            <a:r>
              <a:rPr lang="en-US" sz="2400" dirty="0"/>
              <a:t>2019-2-60-023</a:t>
            </a:r>
          </a:p>
          <a:p>
            <a:endParaRPr lang="en-US" sz="2400" dirty="0"/>
          </a:p>
          <a:p>
            <a:endParaRPr lang="en-US" sz="2400" dirty="0"/>
          </a:p>
          <a:p>
            <a:endParaRPr lang="en-US" dirty="0"/>
          </a:p>
          <a:p>
            <a:endParaRPr lang="en-US" dirty="0"/>
          </a:p>
          <a:p>
            <a:r>
              <a:rPr lang="en-US" dirty="0"/>
              <a:t> </a:t>
            </a:r>
          </a:p>
        </p:txBody>
      </p:sp>
      <p:sp>
        <p:nvSpPr>
          <p:cNvPr id="5" name="TextBox 4">
            <a:extLst>
              <a:ext uri="{FF2B5EF4-FFF2-40B4-BE49-F238E27FC236}">
                <a16:creationId xmlns:a16="http://schemas.microsoft.com/office/drawing/2014/main" id="{44327141-5F4B-41D2-9B69-18DB8C7A381E}"/>
              </a:ext>
            </a:extLst>
          </p:cNvPr>
          <p:cNvSpPr txBox="1"/>
          <p:nvPr/>
        </p:nvSpPr>
        <p:spPr>
          <a:xfrm>
            <a:off x="6486895" y="2230340"/>
            <a:ext cx="4405067" cy="954107"/>
          </a:xfrm>
          <a:prstGeom prst="rect">
            <a:avLst/>
          </a:prstGeom>
          <a:noFill/>
        </p:spPr>
        <p:txBody>
          <a:bodyPr wrap="square" rtlCol="0">
            <a:spAutoFit/>
          </a:bodyPr>
          <a:lstStyle/>
          <a:p>
            <a:r>
              <a:rPr lang="en-US" sz="2800" dirty="0"/>
              <a:t>Submitted to:</a:t>
            </a:r>
          </a:p>
          <a:p>
            <a:r>
              <a:rPr lang="en-US" sz="2800" b="1" i="0" dirty="0">
                <a:solidFill>
                  <a:srgbClr val="333333"/>
                </a:solidFill>
                <a:effectLst/>
                <a:latin typeface="open_sansregular"/>
              </a:rPr>
              <a:t>Dr. Md. Manowarul Islam</a:t>
            </a:r>
            <a:endParaRPr lang="en-US" sz="2800" dirty="0"/>
          </a:p>
        </p:txBody>
      </p:sp>
    </p:spTree>
    <p:extLst>
      <p:ext uri="{BB962C8B-B14F-4D97-AF65-F5344CB8AC3E}">
        <p14:creationId xmlns:p14="http://schemas.microsoft.com/office/powerpoint/2010/main" val="181935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anim calcmode="lin" valueType="num">
                                      <p:cBhvr additive="base">
                                        <p:cTn id="3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anim calcmode="lin" valueType="num">
                                      <p:cBhvr additive="base">
                                        <p:cTn id="4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 calcmode="lin" valueType="num">
                                      <p:cBhvr additive="base">
                                        <p:cTn id="4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570810"/>
            <a:ext cx="9905998" cy="1478570"/>
          </a:xfrm>
        </p:spPr>
        <p:txBody>
          <a:bodyPr>
            <a:normAutofit fontScale="90000"/>
          </a:bodyPr>
          <a:lstStyle/>
          <a:p>
            <a:r>
              <a:rPr lang="en-US" sz="2400" b="1" dirty="0">
                <a:effectLst/>
                <a:latin typeface="Times New Roman" panose="02020603050405020304" pitchFamily="18" charset="0"/>
                <a:ea typeface="Times New Roman" panose="02020603050405020304" pitchFamily="18" charset="0"/>
              </a:rPr>
              <a:t>                                                         </a:t>
            </a:r>
            <a:br>
              <a:rPr lang="en-US" sz="2400" b="1" dirty="0">
                <a:effectLst/>
                <a:latin typeface="Times New Roman" panose="02020603050405020304" pitchFamily="18" charset="0"/>
                <a:ea typeface="Times New Roman" panose="02020603050405020304" pitchFamily="18" charset="0"/>
              </a:rPr>
            </a:br>
            <a:br>
              <a:rPr lang="en-US" sz="2400" b="1"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                                                     </a:t>
            </a:r>
            <a:r>
              <a:rPr lang="en-US" sz="3100" b="1" kern="0" dirty="0">
                <a:effectLst/>
                <a:uFill>
                  <a:solidFill>
                    <a:srgbClr val="000000"/>
                  </a:solidFill>
                </a:uFill>
                <a:latin typeface="Times New Roman" panose="02020603050405020304" pitchFamily="18" charset="0"/>
              </a:rPr>
              <a:t>CONCLUSION</a:t>
            </a:r>
            <a:br>
              <a:rPr lang="en-US" sz="3100" b="1" kern="0" dirty="0">
                <a:effectLst/>
                <a:uFill>
                  <a:solidFill>
                    <a:srgbClr val="000000"/>
                  </a:solidFill>
                </a:uFill>
                <a:latin typeface="Times New Roman" panose="02020603050405020304" pitchFamily="18" charset="0"/>
              </a:rPr>
            </a:br>
            <a:br>
              <a:rPr lang="en-US" sz="1800" b="1" u="sng" kern="0" dirty="0">
                <a:solidFill>
                  <a:srgbClr val="000000"/>
                </a:solidFill>
                <a:effectLst/>
                <a:uFill>
                  <a:solidFill>
                    <a:srgbClr val="000000"/>
                  </a:solidFill>
                </a:uFill>
                <a:latin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rPr>
            </a:br>
            <a:endParaRPr lang="en-US" sz="5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marL="0" lvl="0" indent="0">
              <a:buNone/>
            </a:pPr>
            <a:r>
              <a:rPr lang="en-US" b="0" i="0" dirty="0">
                <a:effectLst/>
                <a:latin typeface="ui-sans-serif"/>
              </a:rPr>
              <a:t>This project shows how a Radix Tree works. It focuses on adding, removing, and finding words. It's easy to use and lets you try different word tasks. We could make it even better by adding more stuff, making it faster, and handling mistakes better. Radix Trees are special because they're really good at working with words quickly. Knowing how to use Radix Trees well can help programs that need to do lots of word tasks fast.</a:t>
            </a:r>
            <a:endParaRPr lang="en-US" b="1" u="sng" dirty="0">
              <a:latin typeface="Times New Roman" panose="02020603050405020304" pitchFamily="18" charset="0"/>
            </a:endParaRPr>
          </a:p>
        </p:txBody>
      </p:sp>
    </p:spTree>
    <p:extLst>
      <p:ext uri="{BB962C8B-B14F-4D97-AF65-F5344CB8AC3E}">
        <p14:creationId xmlns:p14="http://schemas.microsoft.com/office/powerpoint/2010/main" val="429417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64C702-C1BF-4CEE-818D-435F3D1CA00E}"/>
              </a:ext>
            </a:extLst>
          </p:cNvPr>
          <p:cNvPicPr>
            <a:picLocks noGrp="1" noChangeAspect="1"/>
          </p:cNvPicPr>
          <p:nvPr>
            <p:ph idx="1"/>
          </p:nvPr>
        </p:nvPicPr>
        <p:blipFill>
          <a:blip r:embed="rId2"/>
          <a:stretch>
            <a:fillRect/>
          </a:stretch>
        </p:blipFill>
        <p:spPr>
          <a:xfrm>
            <a:off x="1630017" y="540688"/>
            <a:ext cx="8905461" cy="5701086"/>
          </a:xfrm>
        </p:spPr>
      </p:pic>
    </p:spTree>
    <p:extLst>
      <p:ext uri="{BB962C8B-B14F-4D97-AF65-F5344CB8AC3E}">
        <p14:creationId xmlns:p14="http://schemas.microsoft.com/office/powerpoint/2010/main" val="238680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1800" b="1" dirty="0">
                <a:solidFill>
                  <a:srgbClr val="000000"/>
                </a:solidFill>
                <a:effectLst/>
                <a:latin typeface="Times New Roman" panose="02020603050405020304" pitchFamily="18" charset="0"/>
                <a:ea typeface="Times New Roman" panose="02020603050405020304" pitchFamily="18" charset="0"/>
              </a:rPr>
              <a:t>                                                           </a:t>
            </a:r>
            <a:br>
              <a:rPr lang="en-US" sz="1800" b="1" dirty="0">
                <a:solidFill>
                  <a:srgbClr val="000000"/>
                </a:solidFill>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                                                             </a:t>
            </a:r>
            <a:r>
              <a:rPr lang="en-US" b="1" dirty="0">
                <a:solidFill>
                  <a:srgbClr val="000000"/>
                </a:solidFill>
                <a:effectLst/>
                <a:latin typeface="Times New Roman" panose="02020603050405020304" pitchFamily="18" charset="0"/>
                <a:ea typeface="Times New Roman" panose="02020603050405020304" pitchFamily="18" charset="0"/>
              </a:rPr>
              <a:t>radix tree</a:t>
            </a:r>
            <a:endParaRPr lang="en-US"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7"/>
            <a:ext cx="9905999" cy="4365998"/>
          </a:xfrm>
        </p:spPr>
        <p:txBody>
          <a:bodyPr>
            <a:normAutofit fontScale="92500"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Table of contents:</a:t>
            </a:r>
          </a:p>
          <a:p>
            <a:r>
              <a:rPr lang="en-US" sz="2000" b="1" dirty="0">
                <a:latin typeface="Tahoma" panose="020B0604030504040204" pitchFamily="34" charset="0"/>
                <a:ea typeface="Tahoma" panose="020B0604030504040204" pitchFamily="34" charset="0"/>
                <a:cs typeface="Tahoma" panose="020B0604030504040204" pitchFamily="34" charset="0"/>
              </a:rPr>
              <a:t>Introduction </a:t>
            </a:r>
          </a:p>
          <a:p>
            <a:r>
              <a:rPr lang="en-US" sz="1800" b="1" dirty="0">
                <a:effectLst/>
                <a:latin typeface="Times New Roman" panose="02020603050405020304" pitchFamily="18" charset="0"/>
                <a:ea typeface="Times New Roman" panose="02020603050405020304" pitchFamily="18" charset="0"/>
              </a:rPr>
              <a:t>What is a radix tree?</a:t>
            </a:r>
            <a:endParaRPr lang="en-US" sz="2000" b="1" dirty="0">
              <a:effectLst/>
              <a:latin typeface="Tahoma" panose="020B0604030504040204" pitchFamily="34" charset="0"/>
              <a:ea typeface="Tahoma" panose="020B0604030504040204" pitchFamily="34" charset="0"/>
              <a:cs typeface="Tahoma" panose="020B0604030504040204" pitchFamily="34" charset="0"/>
            </a:endParaRPr>
          </a:p>
          <a:p>
            <a:r>
              <a:rPr lang="en-US" sz="1800" b="1" dirty="0">
                <a:effectLst/>
                <a:latin typeface="Times New Roman" panose="02020603050405020304" pitchFamily="18" charset="0"/>
                <a:ea typeface="Times New Roman" panose="02020603050405020304" pitchFamily="18" charset="0"/>
              </a:rPr>
              <a:t>Benefits of using the radix tree</a:t>
            </a:r>
          </a:p>
          <a:p>
            <a:r>
              <a:rPr lang="en-US" sz="1800" b="1" dirty="0">
                <a:effectLst/>
                <a:latin typeface="Times New Roman" panose="02020603050405020304" pitchFamily="18" charset="0"/>
                <a:ea typeface="Times New Roman" panose="02020603050405020304" pitchFamily="18" charset="0"/>
              </a:rPr>
              <a:t>Space complexity</a:t>
            </a:r>
          </a:p>
          <a:p>
            <a:r>
              <a:rPr lang="en-US" sz="1800" b="1" u="none" strike="noStrike" dirty="0">
                <a:effectLst/>
                <a:uFill>
                  <a:solidFill>
                    <a:srgbClr val="000000"/>
                  </a:solidFill>
                </a:uFill>
                <a:latin typeface="Times New Roman" panose="02020603050405020304" pitchFamily="18" charset="0"/>
              </a:rPr>
              <a:t>Code Overview</a:t>
            </a:r>
          </a:p>
          <a:p>
            <a:r>
              <a:rPr lang="en-US" sz="1800" b="1" kern="0" dirty="0">
                <a:effectLst/>
                <a:uFill>
                  <a:solidFill>
                    <a:srgbClr val="000000"/>
                  </a:solidFill>
                </a:uFill>
                <a:latin typeface="Times New Roman" panose="02020603050405020304" pitchFamily="18" charset="0"/>
              </a:rPr>
              <a:t>Usage</a:t>
            </a:r>
          </a:p>
          <a:p>
            <a:r>
              <a:rPr lang="en-US" sz="1800" b="1" kern="0" dirty="0">
                <a:effectLst/>
                <a:uFill>
                  <a:solidFill>
                    <a:srgbClr val="000000"/>
                  </a:solidFill>
                </a:uFill>
                <a:latin typeface="Times New Roman" panose="02020603050405020304" pitchFamily="18" charset="0"/>
              </a:rPr>
              <a:t>Conclusion </a:t>
            </a:r>
          </a:p>
          <a:p>
            <a:endParaRPr lang="en-US" sz="1800" b="1" u="sng" kern="0" dirty="0">
              <a:solidFill>
                <a:srgbClr val="000000"/>
              </a:solidFill>
              <a:effectLst/>
              <a:uFill>
                <a:solidFill>
                  <a:srgbClr val="000000"/>
                </a:solidFill>
              </a:uFill>
              <a:latin typeface="Times New Roman" panose="02020603050405020304" pitchFamily="18" charset="0"/>
            </a:endParaRPr>
          </a:p>
          <a:p>
            <a:r>
              <a:rPr lang="en-US" sz="1800" b="1" kern="0" dirty="0">
                <a:effectLst/>
                <a:uFill>
                  <a:solidFill>
                    <a:srgbClr val="000000"/>
                  </a:solidFill>
                </a:uFill>
                <a:latin typeface="Times New Roman" panose="02020603050405020304" pitchFamily="18" charset="0"/>
              </a:rPr>
              <a:t> </a:t>
            </a:r>
          </a:p>
          <a:p>
            <a:endParaRPr lang="en-US" sz="1800" b="1" kern="0" dirty="0">
              <a:effectLst/>
              <a:uFill>
                <a:solidFill>
                  <a:srgbClr val="000000"/>
                </a:solidFill>
              </a:uFill>
              <a:latin typeface="Times New Roman" panose="02020603050405020304" pitchFamily="18" charset="0"/>
            </a:endParaRPr>
          </a:p>
          <a:p>
            <a:endParaRPr lang="en-US" sz="1800" b="1" kern="0" dirty="0">
              <a:effectLst/>
              <a:uFill>
                <a:solidFill>
                  <a:srgbClr val="000000"/>
                </a:solidFill>
              </a:uFill>
              <a:latin typeface="Times New Roman" panose="02020603050405020304" pitchFamily="18" charset="0"/>
            </a:endParaRPr>
          </a:p>
          <a:p>
            <a:endParaRPr lang="en-US" sz="1800" b="1" u="none" strike="noStrike" dirty="0">
              <a:solidFill>
                <a:srgbClr val="222222"/>
              </a:solidFill>
              <a:effectLst/>
              <a:uFill>
                <a:solidFill>
                  <a:srgbClr val="000000"/>
                </a:solidFill>
              </a:uFill>
              <a:latin typeface="Times New Roman" panose="02020603050405020304" pitchFamily="18" charset="0"/>
            </a:endParaRPr>
          </a:p>
          <a:p>
            <a:endParaRPr lang="en-US" sz="1800" b="1" u="sng" dirty="0">
              <a:solidFill>
                <a:srgbClr val="000000"/>
              </a:solidFill>
              <a:effectLst/>
              <a:uFill>
                <a:solidFill>
                  <a:srgbClr val="000000"/>
                </a:solidFill>
              </a:uFill>
              <a:latin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b="1" u="sng" dirty="0">
              <a:solidFill>
                <a:srgbClr val="000000"/>
              </a:solidFill>
              <a:latin typeface="Times New Roman" panose="02020603050405020304" pitchFamily="18"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9781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                  </a:t>
            </a:r>
            <a:r>
              <a:rPr lang="en-US" dirty="0">
                <a:latin typeface="Rockwell" panose="02060603020205020403" pitchFamily="18" charset="0"/>
              </a:rPr>
              <a:t>Introduction </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34128009"/>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1CFF63-3430-4FDC-BD8A-D96EF00AAE9F}"/>
              </a:ext>
            </a:extLst>
          </p:cNvPr>
          <p:cNvSpPr txBox="1"/>
          <p:nvPr/>
        </p:nvSpPr>
        <p:spPr>
          <a:xfrm>
            <a:off x="4159137" y="620201"/>
            <a:ext cx="3870547" cy="1077218"/>
          </a:xfrm>
          <a:prstGeom prst="rect">
            <a:avLst/>
          </a:prstGeom>
          <a:noFill/>
        </p:spPr>
        <p:txBody>
          <a:bodyPr wrap="none" rtlCol="0">
            <a:spAutoFit/>
          </a:bodyPr>
          <a:lstStyle/>
          <a:p>
            <a:r>
              <a:rPr lang="en-US" sz="3200" b="1" dirty="0">
                <a:solidFill>
                  <a:srgbClr val="000000"/>
                </a:solidFill>
                <a:effectLst/>
                <a:latin typeface="Times New Roman" panose="02020603050405020304" pitchFamily="18" charset="0"/>
                <a:ea typeface="Times New Roman" panose="02020603050405020304" pitchFamily="18" charset="0"/>
              </a:rPr>
              <a:t>What is a radix tree?</a:t>
            </a:r>
            <a:endParaRPr lang="en-US" sz="3200" dirty="0">
              <a:solidFill>
                <a:srgbClr val="000000"/>
              </a:solidFill>
              <a:effectLst/>
              <a:latin typeface="Times New Roman" panose="02020603050405020304" pitchFamily="18" charset="0"/>
              <a:ea typeface="Times New Roman" panose="02020603050405020304" pitchFamily="18" charset="0"/>
            </a:endParaRPr>
          </a:p>
          <a:p>
            <a:endParaRPr lang="en-US" sz="3200" dirty="0"/>
          </a:p>
        </p:txBody>
      </p:sp>
      <p:sp>
        <p:nvSpPr>
          <p:cNvPr id="5" name="TextBox 4">
            <a:extLst>
              <a:ext uri="{FF2B5EF4-FFF2-40B4-BE49-F238E27FC236}">
                <a16:creationId xmlns:a16="http://schemas.microsoft.com/office/drawing/2014/main" id="{CD92C95D-FAB9-41DA-8DF0-5C3E27318C00}"/>
              </a:ext>
            </a:extLst>
          </p:cNvPr>
          <p:cNvSpPr txBox="1"/>
          <p:nvPr/>
        </p:nvSpPr>
        <p:spPr>
          <a:xfrm>
            <a:off x="683812" y="1606163"/>
            <a:ext cx="11036411" cy="4188967"/>
          </a:xfrm>
          <a:prstGeom prst="rect">
            <a:avLst/>
          </a:prstGeom>
          <a:noFill/>
        </p:spPr>
        <p:txBody>
          <a:bodyPr wrap="square" rtlCol="0">
            <a:spAutoFit/>
          </a:bodyPr>
          <a:lstStyle/>
          <a:p>
            <a:pPr marL="6350" marR="1905" indent="504825" algn="just">
              <a:lnSpc>
                <a:spcPct val="114000"/>
              </a:lnSpc>
              <a:spcBef>
                <a:spcPts val="0"/>
              </a:spcBef>
              <a:spcAft>
                <a:spcPts val="1880"/>
              </a:spcAft>
            </a:pPr>
            <a:r>
              <a:rPr lang="en-US" sz="1800" dirty="0">
                <a:effectLst/>
                <a:latin typeface="Times New Roman" panose="02020603050405020304" pitchFamily="18" charset="0"/>
                <a:ea typeface="Times New Roman" panose="02020603050405020304" pitchFamily="18" charset="0"/>
              </a:rPr>
              <a:t>A Radix Tree is a data structure that efficiently stores and organizes strings by grouping together words with shared prefixes. It is a type of tree structure where each node represents a common prefix of the strings it contains.</a:t>
            </a:r>
          </a:p>
          <a:p>
            <a:pPr marL="6350" marR="0" indent="0" algn="just">
              <a:lnSpc>
                <a:spcPct val="110000"/>
              </a:lnSpc>
              <a:spcBef>
                <a:spcPts val="0"/>
              </a:spcBef>
              <a:spcAft>
                <a:spcPts val="3820"/>
              </a:spcAft>
            </a:pPr>
            <a:r>
              <a:rPr lang="en-US" sz="1800" b="1" dirty="0">
                <a:effectLst/>
                <a:latin typeface="Times New Roman" panose="02020603050405020304" pitchFamily="18" charset="0"/>
                <a:ea typeface="Times New Roman" panose="02020603050405020304" pitchFamily="18" charset="0"/>
              </a:rPr>
              <a:t>Benefits of using the radix tree:</a:t>
            </a:r>
            <a:endParaRPr lang="en-US" sz="1800" dirty="0">
              <a:effectLst/>
              <a:latin typeface="Times New Roman" panose="02020603050405020304" pitchFamily="18" charset="0"/>
              <a:ea typeface="Times New Roman" panose="02020603050405020304" pitchFamily="18" charset="0"/>
            </a:endParaRPr>
          </a:p>
          <a:p>
            <a:pPr marL="342900" marR="1905" lvl="0" indent="-342900" algn="just" fontAlgn="base">
              <a:lnSpc>
                <a:spcPct val="114000"/>
              </a:lnSpc>
              <a:spcBef>
                <a:spcPts val="0"/>
              </a:spcBef>
              <a:spcAft>
                <a:spcPts val="0"/>
              </a:spcAft>
              <a:buClr>
                <a:srgbClr val="000000"/>
              </a:buClr>
              <a:buSzPts val="1400"/>
              <a:buFont typeface="+mj-lt"/>
              <a:buAutoNum type="arabicPeriod"/>
            </a:pPr>
            <a:r>
              <a:rPr lang="en-US" sz="1800" b="1" u="none" strike="noStrike" dirty="0">
                <a:effectLst/>
                <a:latin typeface="Times New Roman" panose="02020603050405020304" pitchFamily="18" charset="0"/>
                <a:ea typeface="Times New Roman" panose="02020603050405020304" pitchFamily="18" charset="0"/>
              </a:rPr>
              <a:t>Rapid Vocabulary Retrieval: </a:t>
            </a:r>
            <a:r>
              <a:rPr lang="en-US" sz="1800" u="none" strike="noStrike" dirty="0">
                <a:effectLst/>
                <a:latin typeface="Times New Roman" panose="02020603050405020304" pitchFamily="18" charset="0"/>
                <a:ea typeface="Times New Roman" panose="02020603050405020304" pitchFamily="18" charset="0"/>
              </a:rPr>
              <a:t>Radix trees make it very quick to find words, especially when many share the same beginnings (like "Tea", "Ten", "Ted", "Tie"). It's like using shortcuts to find words in a dictionary.</a:t>
            </a:r>
          </a:p>
          <a:p>
            <a:pPr marL="228600" marR="1905" indent="0" algn="just">
              <a:lnSpc>
                <a:spcPct val="114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342900" marR="1905" lvl="0" indent="-342900" algn="just" fontAlgn="base">
              <a:lnSpc>
                <a:spcPct val="114000"/>
              </a:lnSpc>
              <a:spcBef>
                <a:spcPts val="0"/>
              </a:spcBef>
              <a:spcAft>
                <a:spcPts val="1880"/>
              </a:spcAft>
              <a:buClr>
                <a:srgbClr val="000000"/>
              </a:buClr>
              <a:buSzPts val="1400"/>
              <a:buFont typeface="+mj-lt"/>
              <a:buAutoNum type="arabicPeriod"/>
            </a:pPr>
            <a:r>
              <a:rPr lang="en-US" sz="1800" b="1" u="none" strike="noStrike" dirty="0">
                <a:effectLst/>
                <a:latin typeface="Times New Roman" panose="02020603050405020304" pitchFamily="18" charset="0"/>
                <a:ea typeface="Times New Roman" panose="02020603050405020304" pitchFamily="18" charset="0"/>
              </a:rPr>
              <a:t>Enhanced Predictive Text Capability:</a:t>
            </a:r>
            <a:r>
              <a:rPr lang="en-US" sz="1800" u="none" strike="noStrike" dirty="0">
                <a:effectLst/>
                <a:latin typeface="Times New Roman" panose="02020603050405020304" pitchFamily="18" charset="0"/>
                <a:ea typeface="Times New Roman" panose="02020603050405020304" pitchFamily="18" charset="0"/>
              </a:rPr>
              <a:t>  Radix trees are great for autocomplete because they can suggest words based on what you've typed, just like your phone does when you write a message.</a:t>
            </a:r>
          </a:p>
          <a:p>
            <a:pPr marL="228600" marR="1905" indent="0" algn="just">
              <a:lnSpc>
                <a:spcPct val="114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342900" marR="0" lvl="0" indent="-342900" algn="just" fontAlgn="base">
              <a:lnSpc>
                <a:spcPct val="114000"/>
              </a:lnSpc>
              <a:spcBef>
                <a:spcPts val="0"/>
              </a:spcBef>
              <a:spcAft>
                <a:spcPts val="1880"/>
              </a:spcAft>
              <a:buClr>
                <a:srgbClr val="000000"/>
              </a:buClr>
              <a:buSzPts val="1400"/>
              <a:buFont typeface="+mj-lt"/>
              <a:buAutoNum type="arabicPeriod"/>
            </a:pPr>
            <a:r>
              <a:rPr lang="en-US" sz="1800" b="1" u="none" strike="noStrike" dirty="0">
                <a:effectLst/>
                <a:latin typeface="Times New Roman" panose="02020603050405020304" pitchFamily="18" charset="0"/>
                <a:ea typeface="Times New Roman" panose="02020603050405020304" pitchFamily="18" charset="0"/>
              </a:rPr>
              <a:t>Optimal Memory Utilization:</a:t>
            </a:r>
            <a:r>
              <a:rPr lang="en-US" sz="1800" u="none" strike="noStrike" dirty="0">
                <a:effectLst/>
                <a:latin typeface="Times New Roman" panose="02020603050405020304" pitchFamily="18" charset="0"/>
                <a:ea typeface="Times New Roman" panose="02020603050405020304" pitchFamily="18" charset="0"/>
              </a:rPr>
              <a:t>  Radix trees save memory by removing redundant words. </a:t>
            </a:r>
          </a:p>
        </p:txBody>
      </p:sp>
    </p:spTree>
    <p:extLst>
      <p:ext uri="{BB962C8B-B14F-4D97-AF65-F5344CB8AC3E}">
        <p14:creationId xmlns:p14="http://schemas.microsoft.com/office/powerpoint/2010/main" val="217217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7D2FFF1-32ED-4A00-9EEE-4463305FC5CD}"/>
              </a:ext>
            </a:extLst>
          </p:cNvPr>
          <p:cNvSpPr>
            <a:spLocks noGrp="1"/>
          </p:cNvSpPr>
          <p:nvPr>
            <p:ph idx="1"/>
          </p:nvPr>
        </p:nvSpPr>
        <p:spPr/>
        <p:txBody>
          <a:bodyPr/>
          <a:lstStyle/>
          <a:p>
            <a:pPr marL="0" marR="0" lvl="0" indent="0" algn="just" fontAlgn="base">
              <a:lnSpc>
                <a:spcPct val="114000"/>
              </a:lnSpc>
              <a:spcBef>
                <a:spcPts val="0"/>
              </a:spcBef>
              <a:spcAft>
                <a:spcPts val="0"/>
              </a:spcAft>
              <a:buClr>
                <a:srgbClr val="000000"/>
              </a:buClr>
              <a:buSzPts val="1400"/>
              <a:buNone/>
            </a:pPr>
            <a:r>
              <a:rPr lang="en-US" sz="1800" b="1" u="none" strike="noStrike" dirty="0">
                <a:effectLst/>
                <a:latin typeface="Times New Roman" panose="02020603050405020304" pitchFamily="18" charset="0"/>
                <a:ea typeface="Times New Roman" panose="02020603050405020304" pitchFamily="18" charset="0"/>
              </a:rPr>
              <a:t>4.Alphabetic Organization Maintenance:</a:t>
            </a:r>
            <a:r>
              <a:rPr lang="en-US" sz="1800" u="none" strike="noStrike" dirty="0">
                <a:effectLst/>
                <a:latin typeface="Times New Roman" panose="02020603050405020304" pitchFamily="18" charset="0"/>
                <a:ea typeface="Times New Roman" panose="02020603050405020304" pitchFamily="18" charset="0"/>
              </a:rPr>
              <a:t> Radix trees contribute to the systematic organization of words, ensuring they remain in alphabetical order. This is analogous to the meticulous arrangement of books on a shelf for easy reference.</a:t>
            </a:r>
          </a:p>
          <a:p>
            <a:pPr marL="0" marR="0" lvl="0" indent="0" algn="just" fontAlgn="base">
              <a:lnSpc>
                <a:spcPct val="114000"/>
              </a:lnSpc>
              <a:spcBef>
                <a:spcPts val="0"/>
              </a:spcBef>
              <a:spcAft>
                <a:spcPts val="0"/>
              </a:spcAft>
              <a:buClr>
                <a:srgbClr val="000000"/>
              </a:buClr>
              <a:buSzPts val="1400"/>
              <a:buNone/>
            </a:pPr>
            <a:r>
              <a:rPr lang="en-US" sz="1800" b="1" u="none" strike="noStrike" dirty="0">
                <a:effectLst/>
                <a:latin typeface="Times New Roman" panose="02020603050405020304" pitchFamily="18" charset="0"/>
                <a:ea typeface="Times New Roman" panose="02020603050405020304" pitchFamily="18" charset="0"/>
              </a:rPr>
              <a:t>5.Seamless Updates:</a:t>
            </a:r>
            <a:r>
              <a:rPr lang="en-US" sz="1800" u="none" strike="noStrike" dirty="0">
                <a:effectLst/>
                <a:latin typeface="Times New Roman" panose="02020603050405020304" pitchFamily="18" charset="0"/>
                <a:ea typeface="Times New Roman" panose="02020603050405020304" pitchFamily="18" charset="0"/>
              </a:rPr>
              <a:t> Adding or removing words from a radix tree is easy and doesn't mess up the structure, just like updating a contact list on your phone etc.</a:t>
            </a:r>
          </a:p>
          <a:p>
            <a:pPr marL="228600" marR="0" indent="0" algn="just">
              <a:lnSpc>
                <a:spcPct val="114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6350" marR="1905" indent="0" algn="just">
              <a:lnSpc>
                <a:spcPct val="114000"/>
              </a:lnSpc>
              <a:spcBef>
                <a:spcPts val="0"/>
              </a:spcBef>
              <a:spcAft>
                <a:spcPts val="1880"/>
              </a:spcAft>
              <a:buNone/>
            </a:pPr>
            <a:r>
              <a:rPr lang="en-US" sz="1800" dirty="0">
                <a:effectLst/>
                <a:latin typeface="Times New Roman" panose="02020603050405020304" pitchFamily="18" charset="0"/>
                <a:ea typeface="Times New Roman" panose="02020603050405020304" pitchFamily="18" charset="0"/>
              </a:rPr>
              <a:t>In simple terms, radix trees are like a smart way of organizing and finding words, saving both time and space.</a:t>
            </a:r>
          </a:p>
          <a:p>
            <a:endParaRPr lang="en-US" dirty="0"/>
          </a:p>
        </p:txBody>
      </p:sp>
    </p:spTree>
    <p:extLst>
      <p:ext uri="{BB962C8B-B14F-4D97-AF65-F5344CB8AC3E}">
        <p14:creationId xmlns:p14="http://schemas.microsoft.com/office/powerpoint/2010/main" val="1193417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sz="half" idx="1"/>
          </p:nvPr>
        </p:nvSpPr>
        <p:spPr/>
        <p:txBody>
          <a:bodyPr>
            <a:normAutofit/>
          </a:bodyPr>
          <a:lstStyle/>
          <a:p>
            <a:pPr lvl="1"/>
            <a:r>
              <a:rPr lang="en-US" sz="1800" dirty="0">
                <a:effectLst/>
                <a:latin typeface="Times New Roman" panose="02020603050405020304" pitchFamily="18" charset="0"/>
                <a:ea typeface="Times New Roman" panose="02020603050405020304" pitchFamily="18" charset="0"/>
              </a:rPr>
              <a:t>The space complexity of a radix tree depends on the number of unique strings stored in the tree and the length of these strings. In general, the space complexity of a radix tree is O (N * M), where: N is the number of unique strings stored in the tree. M is the average length of these strings.</a:t>
            </a: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A909E060-645B-419A-A2BB-141573F54FE1}"/>
              </a:ext>
            </a:extLst>
          </p:cNvPr>
          <p:cNvSpPr txBox="1"/>
          <p:nvPr/>
        </p:nvSpPr>
        <p:spPr>
          <a:xfrm>
            <a:off x="4405023" y="636166"/>
            <a:ext cx="4548146" cy="657552"/>
          </a:xfrm>
          <a:prstGeom prst="rect">
            <a:avLst/>
          </a:prstGeom>
          <a:noFill/>
        </p:spPr>
        <p:txBody>
          <a:bodyPr wrap="square" rtlCol="0">
            <a:spAutoFit/>
          </a:bodyPr>
          <a:lstStyle/>
          <a:p>
            <a:pPr marL="0" marR="0" indent="0" algn="just">
              <a:lnSpc>
                <a:spcPct val="110000"/>
              </a:lnSpc>
              <a:spcBef>
                <a:spcPts val="0"/>
              </a:spcBef>
              <a:spcAft>
                <a:spcPts val="2020"/>
              </a:spcAft>
            </a:pPr>
            <a:r>
              <a:rPr lang="en-US" sz="3600" b="1" dirty="0">
                <a:effectLst/>
                <a:latin typeface="Times New Roman" panose="02020603050405020304" pitchFamily="18" charset="0"/>
                <a:ea typeface="Times New Roman" panose="02020603050405020304" pitchFamily="18" charset="0"/>
              </a:rPr>
              <a:t>Space complexity</a:t>
            </a:r>
            <a:endParaRPr lang="en-US" sz="3600" dirty="0">
              <a:effectLst/>
              <a:latin typeface="Times New Roman" panose="02020603050405020304" pitchFamily="18" charset="0"/>
              <a:ea typeface="Times New Roman" panose="02020603050405020304" pitchFamily="18" charset="0"/>
            </a:endParaRPr>
          </a:p>
        </p:txBody>
      </p:sp>
      <p:pic>
        <p:nvPicPr>
          <p:cNvPr id="1026" name="Picture 2" descr="Radix tree - Wikipedia">
            <a:extLst>
              <a:ext uri="{FF2B5EF4-FFF2-40B4-BE49-F238E27FC236}">
                <a16:creationId xmlns:a16="http://schemas.microsoft.com/office/drawing/2014/main" id="{A10913E9-8C37-49FD-ACF2-2011E8BFC2A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3295" y="2181566"/>
            <a:ext cx="2759102" cy="3100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41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2400" b="1" dirty="0">
                <a:solidFill>
                  <a:srgbClr val="000000"/>
                </a:solidFill>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Algorithms to implement radix tree</a:t>
            </a:r>
            <a:br>
              <a:rPr lang="en-US" sz="2400" dirty="0">
                <a:effectLst/>
                <a:latin typeface="Times New Roman" panose="02020603050405020304" pitchFamily="18" charset="0"/>
                <a:ea typeface="Times New Roman" panose="02020603050405020304" pitchFamily="18" charset="0"/>
              </a:rPr>
            </a:br>
            <a:endParaRPr lang="en-US" sz="5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2249486"/>
            <a:ext cx="9905999" cy="4286485"/>
          </a:xfrm>
        </p:spPr>
        <p:txBody>
          <a:bodyPr>
            <a:normAutofit fontScale="70000" lnSpcReduction="20000"/>
          </a:bodyPr>
          <a:lstStyle/>
          <a:p>
            <a:pPr marL="457200" lvl="1" indent="0">
              <a:buNone/>
            </a:pPr>
            <a:r>
              <a:rPr lang="en-US" sz="2600" b="1" dirty="0">
                <a:effectLst/>
                <a:latin typeface="Times New Roman" panose="02020603050405020304" pitchFamily="18" charset="0"/>
                <a:ea typeface="Times New Roman" panose="02020603050405020304" pitchFamily="18" charset="0"/>
              </a:rPr>
              <a:t>Insertion (insert function): </a:t>
            </a:r>
            <a:r>
              <a:rPr lang="en-US" sz="2600" dirty="0">
                <a:effectLst/>
                <a:latin typeface="Times New Roman" panose="02020603050405020304" pitchFamily="18" charset="0"/>
                <a:ea typeface="Times New Roman" panose="02020603050405020304" pitchFamily="18" charset="0"/>
              </a:rPr>
              <a:t> The insert function adds a new string to the Radix Tree by comparing characters as it goes from the root. It looks for the longest shared beginning (prefix) between the current node's value and the new string. </a:t>
            </a:r>
          </a:p>
          <a:p>
            <a:pPr marL="6350" marR="1905" indent="0" algn="just">
              <a:lnSpc>
                <a:spcPct val="114000"/>
              </a:lnSpc>
              <a:spcBef>
                <a:spcPts val="0"/>
              </a:spcBef>
              <a:spcAft>
                <a:spcPts val="800"/>
              </a:spcAft>
              <a:buNone/>
            </a:pPr>
            <a:r>
              <a:rPr lang="en-US" sz="2600" b="1" dirty="0">
                <a:effectLst/>
                <a:latin typeface="Times New Roman" panose="02020603050405020304" pitchFamily="18" charset="0"/>
                <a:ea typeface="Times New Roman" panose="02020603050405020304" pitchFamily="18" charset="0"/>
              </a:rPr>
              <a:t>        Deletion (remove function): </a:t>
            </a:r>
            <a:r>
              <a:rPr lang="en-US" sz="2600" dirty="0">
                <a:effectLst/>
                <a:latin typeface="Times New Roman" panose="02020603050405020304" pitchFamily="18" charset="0"/>
                <a:ea typeface="Times New Roman" panose="02020603050405020304" pitchFamily="18" charset="0"/>
              </a:rPr>
              <a:t> The remove function takes out a string from the Radix Tree. It goes through the tree just like when adding a string. If it finds the string's node:</a:t>
            </a:r>
          </a:p>
          <a:p>
            <a:pPr marL="6350" marR="1905" indent="0" algn="just">
              <a:lnSpc>
                <a:spcPct val="114000"/>
              </a:lnSpc>
              <a:spcBef>
                <a:spcPts val="0"/>
              </a:spcBef>
              <a:spcAft>
                <a:spcPts val="800"/>
              </a:spcAft>
              <a:buNone/>
            </a:pPr>
            <a:r>
              <a:rPr lang="en-US" sz="2600" dirty="0">
                <a:effectLst/>
                <a:latin typeface="Times New Roman" panose="02020603050405020304" pitchFamily="18" charset="0"/>
                <a:ea typeface="Times New Roman" panose="02020603050405020304" pitchFamily="18" charset="0"/>
              </a:rPr>
              <a:t>-  If it's a leaf (end of the string), it's marked as non-data.</a:t>
            </a:r>
          </a:p>
          <a:p>
            <a:pPr marL="6350" marR="1905" indent="0" algn="just">
              <a:lnSpc>
                <a:spcPct val="114000"/>
              </a:lnSpc>
              <a:spcBef>
                <a:spcPts val="0"/>
              </a:spcBef>
              <a:spcAft>
                <a:spcPts val="800"/>
              </a:spcAft>
              <a:buNone/>
            </a:pPr>
            <a:r>
              <a:rPr lang="en-US" sz="2600" dirty="0">
                <a:effectLst/>
                <a:latin typeface="Times New Roman" panose="02020603050405020304" pitchFamily="18" charset="0"/>
                <a:ea typeface="Times New Roman" panose="02020603050405020304" pitchFamily="18" charset="0"/>
              </a:rPr>
              <a:t>- If it has children, it stays unless it has only one child. Then, it merges with that child to keep the tree compact.</a:t>
            </a:r>
          </a:p>
          <a:p>
            <a:pPr marL="6350" marR="1905" indent="0" algn="just">
              <a:lnSpc>
                <a:spcPct val="114000"/>
              </a:lnSpc>
              <a:spcBef>
                <a:spcPts val="0"/>
              </a:spcBef>
              <a:spcAft>
                <a:spcPts val="800"/>
              </a:spcAft>
              <a:buNone/>
            </a:pPr>
            <a:r>
              <a:rPr lang="en-US" sz="2600" b="1" dirty="0">
                <a:effectLst/>
                <a:latin typeface="Times New Roman" panose="02020603050405020304" pitchFamily="18" charset="0"/>
                <a:ea typeface="Times New Roman" panose="02020603050405020304" pitchFamily="18" charset="0"/>
              </a:rPr>
              <a:t>Search (search function): </a:t>
            </a:r>
            <a:r>
              <a:rPr lang="en-US" sz="2600" dirty="0">
                <a:effectLst/>
                <a:latin typeface="Times New Roman" panose="02020603050405020304" pitchFamily="18" charset="0"/>
                <a:ea typeface="Times New Roman" panose="02020603050405020304" pitchFamily="18" charset="0"/>
              </a:rPr>
              <a:t>The search function checks if a string is in the Radix Tree. It starts at the root and compares the input string with the current node's value. If there's a mismatch, the search fails. If it reaches the end of the string and the node is a data node, the search is successful.</a:t>
            </a:r>
          </a:p>
          <a:p>
            <a:pPr marL="511175" marR="0" indent="-6350">
              <a:lnSpc>
                <a:spcPct val="114000"/>
              </a:lnSpc>
              <a:spcBef>
                <a:spcPts val="0"/>
              </a:spcBef>
              <a:spcAft>
                <a:spcPts val="800"/>
              </a:spcAft>
            </a:pPr>
            <a:br>
              <a:rPr lang="en-US" sz="2600" dirty="0">
                <a:effectLst/>
                <a:latin typeface="Times New Roman" panose="02020603050405020304" pitchFamily="18" charset="0"/>
                <a:ea typeface="Times New Roman" panose="02020603050405020304" pitchFamily="18" charset="0"/>
              </a:rPr>
            </a:br>
            <a:r>
              <a:rPr lang="en-US" sz="2600" dirty="0">
                <a:effectLst/>
                <a:latin typeface="Times New Roman" panose="02020603050405020304" pitchFamily="18" charset="0"/>
                <a:ea typeface="Times New Roman" panose="02020603050405020304" pitchFamily="18" charset="0"/>
              </a:rPr>
              <a:t> </a:t>
            </a:r>
          </a:p>
          <a:p>
            <a:pPr marL="6350" marR="1905" indent="504825" algn="just">
              <a:lnSpc>
                <a:spcPct val="114000"/>
              </a:lnSpc>
              <a:spcBef>
                <a:spcPts val="0"/>
              </a:spcBef>
              <a:spcAft>
                <a:spcPts val="80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831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1800" b="1" u="none" strike="noStrike" dirty="0">
                <a:effectLst/>
                <a:uFill>
                  <a:solidFill>
                    <a:srgbClr val="000000"/>
                  </a:solidFill>
                </a:uFill>
                <a:latin typeface="Times New Roman" panose="02020603050405020304" pitchFamily="18" charset="0"/>
              </a:rPr>
              <a:t>                                                          </a:t>
            </a:r>
            <a:r>
              <a:rPr lang="en-US" sz="2800" b="1" u="none" strike="noStrike" dirty="0">
                <a:effectLst/>
                <a:uFill>
                  <a:solidFill>
                    <a:srgbClr val="000000"/>
                  </a:solidFill>
                </a:uFill>
                <a:latin typeface="Times New Roman" panose="02020603050405020304" pitchFamily="18" charset="0"/>
              </a:rPr>
              <a:t>CODE OVERVIEW</a:t>
            </a:r>
            <a:br>
              <a:rPr lang="en-US" sz="1800" b="1" u="sng" dirty="0">
                <a:solidFill>
                  <a:srgbClr val="000000"/>
                </a:solidFill>
                <a:effectLst/>
                <a:uFill>
                  <a:solidFill>
                    <a:srgbClr val="000000"/>
                  </a:solidFill>
                </a:uFill>
                <a:latin typeface="Times New Roman" panose="02020603050405020304" pitchFamily="18" charset="0"/>
              </a:rPr>
            </a:b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92500" lnSpcReduction="20000"/>
          </a:bodyPr>
          <a:lstStyle/>
          <a:p>
            <a:pPr marL="511175" marR="0" indent="0" algn="just">
              <a:lnSpc>
                <a:spcPct val="115000"/>
              </a:lnSpc>
              <a:spcBef>
                <a:spcPts val="0"/>
              </a:spcBef>
              <a:spcAft>
                <a:spcPts val="1845"/>
              </a:spcAft>
              <a:buNone/>
            </a:pPr>
            <a:r>
              <a:rPr lang="en-US" sz="1800" dirty="0">
                <a:effectLst/>
                <a:latin typeface="Arial" panose="020B0604020202020204" pitchFamily="34" charset="0"/>
                <a:ea typeface="Arial" panose="020B0604020202020204" pitchFamily="34" charset="0"/>
              </a:rPr>
              <a:t>The essential features and functionalities of this project are:</a:t>
            </a:r>
            <a:endParaRPr lang="en-US" sz="1800" dirty="0">
              <a:effectLst/>
              <a:latin typeface="Times New Roman" panose="02020603050405020304" pitchFamily="18" charset="0"/>
              <a:ea typeface="Times New Roman" panose="02020603050405020304" pitchFamily="18" charset="0"/>
            </a:endParaRPr>
          </a:p>
          <a:p>
            <a:pPr marL="342900" marR="0" lvl="0" indent="-342900" algn="just" fontAlgn="base">
              <a:lnSpc>
                <a:spcPct val="115000"/>
              </a:lnSpc>
              <a:spcBef>
                <a:spcPts val="0"/>
              </a:spcBef>
              <a:spcAft>
                <a:spcPts val="1845"/>
              </a:spcAft>
              <a:buClr>
                <a:srgbClr val="222222"/>
              </a:buClr>
              <a:buSzPts val="1400"/>
              <a:buFont typeface="+mj-lt"/>
              <a:buAutoNum type="arabicPeriod"/>
            </a:pPr>
            <a:r>
              <a:rPr lang="en-US" sz="1800" u="none" strike="noStrike" dirty="0">
                <a:effectLst/>
                <a:latin typeface="Arial" panose="020B0604020202020204" pitchFamily="34" charset="0"/>
                <a:ea typeface="Arial" panose="020B0604020202020204" pitchFamily="34" charset="0"/>
                <a:cs typeface="Arial" panose="020B0604020202020204" pitchFamily="34" charset="0"/>
              </a:rPr>
              <a:t>Insertion: The `insert` function of Radix Tree class inserts a string into the Radix Tree by traversing the tree, adding nodes as needed for each character in the input string.</a:t>
            </a:r>
          </a:p>
          <a:p>
            <a:pPr marL="342900" marR="0" lvl="0" indent="-342900" algn="just" fontAlgn="base">
              <a:lnSpc>
                <a:spcPct val="115000"/>
              </a:lnSpc>
              <a:spcBef>
                <a:spcPts val="0"/>
              </a:spcBef>
              <a:spcAft>
                <a:spcPts val="1845"/>
              </a:spcAft>
              <a:buClr>
                <a:srgbClr val="222222"/>
              </a:buClr>
              <a:buSzPts val="1400"/>
              <a:buFont typeface="+mj-lt"/>
              <a:buAutoNum type="arabicPeriod"/>
            </a:pPr>
            <a:r>
              <a:rPr lang="en-US" sz="1800" u="none" strike="noStrike" dirty="0">
                <a:effectLst/>
                <a:latin typeface="Arial" panose="020B0604020202020204" pitchFamily="34" charset="0"/>
                <a:ea typeface="Arial" panose="020B0604020202020204" pitchFamily="34" charset="0"/>
                <a:cs typeface="Arial" panose="020B0604020202020204" pitchFamily="34" charset="0"/>
              </a:rPr>
              <a:t>Search: The `search` function of Radix Tree class checks whether a given string exists in the Radix Tree by traversing the tree and returning true if the string is found.</a:t>
            </a:r>
          </a:p>
          <a:p>
            <a:pPr marL="342900" marR="0" lvl="0" indent="-342900" algn="just" fontAlgn="base">
              <a:lnSpc>
                <a:spcPct val="115000"/>
              </a:lnSpc>
              <a:spcBef>
                <a:spcPts val="0"/>
              </a:spcBef>
              <a:spcAft>
                <a:spcPts val="1845"/>
              </a:spcAft>
              <a:buClr>
                <a:srgbClr val="222222"/>
              </a:buClr>
              <a:buSzPts val="1400"/>
              <a:buFont typeface="+mj-lt"/>
              <a:buAutoNum type="arabicPeriod"/>
            </a:pPr>
            <a:r>
              <a:rPr lang="en-US" sz="1800" u="none" strike="noStrike" dirty="0">
                <a:effectLst/>
                <a:latin typeface="Arial" panose="020B0604020202020204" pitchFamily="34" charset="0"/>
                <a:ea typeface="Arial" panose="020B0604020202020204" pitchFamily="34" charset="0"/>
                <a:cs typeface="Arial" panose="020B0604020202020204" pitchFamily="34" charset="0"/>
              </a:rPr>
              <a:t>Deletion: The `remove` function deletes a string from the Radix Tree while maintaining the tree's integrity. It also removes unnecessary nodes that are no longer part of any valid string.</a:t>
            </a:r>
          </a:p>
          <a:p>
            <a:pPr marL="342900" marR="0" lvl="0" indent="-342900" algn="just" fontAlgn="base">
              <a:lnSpc>
                <a:spcPct val="115000"/>
              </a:lnSpc>
              <a:spcBef>
                <a:spcPts val="0"/>
              </a:spcBef>
              <a:spcAft>
                <a:spcPts val="1845"/>
              </a:spcAft>
              <a:buClr>
                <a:srgbClr val="222222"/>
              </a:buClr>
              <a:buSzPts val="1400"/>
              <a:buFont typeface="+mj-lt"/>
              <a:buAutoNum type="arabicPeriod"/>
            </a:pPr>
            <a:r>
              <a:rPr lang="en-US" sz="1800" u="none" strike="noStrike" dirty="0">
                <a:effectLst/>
                <a:latin typeface="Arial" panose="020B0604020202020204" pitchFamily="34" charset="0"/>
                <a:ea typeface="Arial" panose="020B0604020202020204" pitchFamily="34" charset="0"/>
                <a:cs typeface="Arial" panose="020B0604020202020204" pitchFamily="34" charset="0"/>
              </a:rPr>
              <a:t>Displaying: The `display` function allows users to visualize the contents of the Radix Tree in a tree structure, displaying all inserted strings.</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fontScale="90000"/>
          </a:bodyPr>
          <a:lstStyle/>
          <a:p>
            <a:r>
              <a:rPr lang="en-US" sz="2400" b="1" dirty="0">
                <a:effectLst/>
                <a:latin typeface="Times New Roman" panose="02020603050405020304" pitchFamily="18" charset="0"/>
                <a:ea typeface="Times New Roman" panose="02020603050405020304" pitchFamily="18" charset="0"/>
              </a:rPr>
              <a:t>                                                            </a:t>
            </a:r>
            <a:r>
              <a:rPr lang="en-US" b="1" kern="0" dirty="0">
                <a:effectLst/>
                <a:uFill>
                  <a:solidFill>
                    <a:srgbClr val="000000"/>
                  </a:solidFill>
                </a:uFill>
                <a:latin typeface="Times New Roman" panose="02020603050405020304" pitchFamily="18" charset="0"/>
              </a:rPr>
              <a:t>USAGE</a:t>
            </a:r>
            <a:br>
              <a:rPr lang="en-US" sz="1800" b="1" u="sng" kern="0" dirty="0">
                <a:solidFill>
                  <a:srgbClr val="000000"/>
                </a:solidFill>
                <a:effectLst/>
                <a:uFill>
                  <a:solidFill>
                    <a:srgbClr val="000000"/>
                  </a:solidFill>
                </a:uFill>
                <a:latin typeface="Times New Roman" panose="02020603050405020304" pitchFamily="18" charset="0"/>
              </a:rPr>
            </a:br>
            <a:br>
              <a:rPr lang="en-US" sz="2400" dirty="0">
                <a:effectLst/>
                <a:latin typeface="Times New Roman" panose="02020603050405020304" pitchFamily="18" charset="0"/>
                <a:ea typeface="Times New Roman" panose="02020603050405020304" pitchFamily="18" charset="0"/>
              </a:rPr>
            </a:br>
            <a:endParaRPr lang="en-US" sz="5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fontScale="92500" lnSpcReduction="20000"/>
          </a:bodyPr>
          <a:lstStyle/>
          <a:p>
            <a:pPr marL="6350" marR="1905" indent="0" algn="just">
              <a:lnSpc>
                <a:spcPct val="114000"/>
              </a:lnSpc>
              <a:spcBef>
                <a:spcPts val="0"/>
              </a:spcBef>
              <a:spcAft>
                <a:spcPts val="1880"/>
              </a:spcAft>
              <a:buNone/>
            </a:pPr>
            <a:r>
              <a:rPr lang="en-US" sz="2200" dirty="0">
                <a:effectLst/>
                <a:latin typeface="Times New Roman" panose="02020603050405020304" pitchFamily="18" charset="0"/>
                <a:ea typeface="Times New Roman" panose="02020603050405020304" pitchFamily="18" charset="0"/>
              </a:rPr>
              <a:t>The code provides a user-friendly menu-driven interface that allows users to interact with the Radix Tree efficiently. Users can perform the following operations:</a:t>
            </a:r>
          </a:p>
          <a:p>
            <a:pPr marL="342900" marR="1905" lvl="0" indent="-342900" algn="just" fontAlgn="base">
              <a:lnSpc>
                <a:spcPct val="114000"/>
              </a:lnSpc>
              <a:spcBef>
                <a:spcPts val="0"/>
              </a:spcBef>
              <a:spcAft>
                <a:spcPts val="165"/>
              </a:spcAft>
              <a:buClr>
                <a:srgbClr val="000000"/>
              </a:buClr>
              <a:buSzPts val="1400"/>
              <a:buFont typeface="Symbol" panose="05050102010706020507" pitchFamily="18" charset="2"/>
              <a:buChar char="-"/>
            </a:pPr>
            <a:r>
              <a:rPr lang="en-US"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Insert words: Users can add strings/words to the tree.</a:t>
            </a:r>
          </a:p>
          <a:p>
            <a:pPr marL="342900" marR="1905" lvl="0" indent="-342900" algn="just" fontAlgn="base">
              <a:lnSpc>
                <a:spcPct val="114000"/>
              </a:lnSpc>
              <a:spcBef>
                <a:spcPts val="0"/>
              </a:spcBef>
              <a:spcAft>
                <a:spcPts val="165"/>
              </a:spcAft>
              <a:buClr>
                <a:srgbClr val="000000"/>
              </a:buClr>
              <a:buSzPts val="1400"/>
              <a:buFont typeface="Symbol" panose="05050102010706020507" pitchFamily="18" charset="2"/>
              <a:buChar char="-"/>
            </a:pPr>
            <a:r>
              <a:rPr lang="en-US"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Delete words: Users can remove strings/words from the tree if it exists.</a:t>
            </a:r>
          </a:p>
          <a:p>
            <a:pPr marL="342900" marR="1905" lvl="0" indent="-342900" algn="just" fontAlgn="base">
              <a:lnSpc>
                <a:spcPct val="114000"/>
              </a:lnSpc>
              <a:spcBef>
                <a:spcPts val="0"/>
              </a:spcBef>
              <a:spcAft>
                <a:spcPts val="165"/>
              </a:spcAft>
              <a:buClr>
                <a:srgbClr val="000000"/>
              </a:buClr>
              <a:buSzPts val="1400"/>
              <a:buFont typeface="Symbol" panose="05050102010706020507" pitchFamily="18" charset="2"/>
              <a:buChar char="-"/>
            </a:pPr>
            <a:r>
              <a:rPr lang="en-US"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Display the Radix Tree: Users can visualize the Radix Tree.</a:t>
            </a:r>
          </a:p>
          <a:p>
            <a:pPr marL="342900" marR="1905" lvl="0" indent="-342900" algn="just" fontAlgn="base">
              <a:lnSpc>
                <a:spcPct val="114000"/>
              </a:lnSpc>
              <a:spcBef>
                <a:spcPts val="0"/>
              </a:spcBef>
              <a:spcAft>
                <a:spcPts val="165"/>
              </a:spcAft>
              <a:buClr>
                <a:srgbClr val="000000"/>
              </a:buClr>
              <a:buSzPts val="1400"/>
              <a:buFont typeface="Symbol" panose="05050102010706020507" pitchFamily="18" charset="2"/>
              <a:buChar char="-"/>
            </a:pPr>
            <a:r>
              <a:rPr lang="en-US"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Autocomplete suggestions: Users can see real-time suggestions from the Radix Tree as they type.</a:t>
            </a:r>
          </a:p>
          <a:p>
            <a:pPr marL="342900" marR="1905" lvl="0" indent="-342900" algn="just" fontAlgn="base">
              <a:lnSpc>
                <a:spcPct val="114000"/>
              </a:lnSpc>
              <a:spcBef>
                <a:spcPts val="0"/>
              </a:spcBef>
              <a:spcAft>
                <a:spcPts val="5970"/>
              </a:spcAft>
              <a:buClr>
                <a:srgbClr val="000000"/>
              </a:buClr>
              <a:buSzPts val="1400"/>
              <a:buFont typeface="Symbol" panose="05050102010706020507" pitchFamily="18" charset="2"/>
              <a:buChar char="-"/>
            </a:pPr>
            <a:r>
              <a:rPr lang="en-US" sz="22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Exit: Users can exit the program.</a:t>
            </a:r>
          </a:p>
          <a:p>
            <a:pPr lvl="0"/>
            <a:endParaRPr lang="en-US" b="1" u="sng" dirty="0">
              <a:latin typeface="Times New Roman" panose="02020603050405020304" pitchFamily="18" charset="0"/>
            </a:endParaRPr>
          </a:p>
        </p:txBody>
      </p:sp>
    </p:spTree>
    <p:extLst>
      <p:ext uri="{BB962C8B-B14F-4D97-AF65-F5344CB8AC3E}">
        <p14:creationId xmlns:p14="http://schemas.microsoft.com/office/powerpoint/2010/main" val="128563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151</TotalTime>
  <Words>961</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open_sansregular</vt:lpstr>
      <vt:lpstr>Rockwell</vt:lpstr>
      <vt:lpstr>Symbol</vt:lpstr>
      <vt:lpstr>Tahoma</vt:lpstr>
      <vt:lpstr>Times New Roman</vt:lpstr>
      <vt:lpstr>Tw Cen MT</vt:lpstr>
      <vt:lpstr>ui-sans-serif</vt:lpstr>
      <vt:lpstr>Circuit</vt:lpstr>
      <vt:lpstr>PowerPoint Presentation</vt:lpstr>
      <vt:lpstr>                                                                                                                         radix tree</vt:lpstr>
      <vt:lpstr>                  Introduction </vt:lpstr>
      <vt:lpstr>PowerPoint Presentation</vt:lpstr>
      <vt:lpstr>PowerPoint Presentation</vt:lpstr>
      <vt:lpstr>PowerPoint Presentation</vt:lpstr>
      <vt:lpstr>                        Algorithms to implement radix tree </vt:lpstr>
      <vt:lpstr>                                                          CODE OVERVIEW </vt:lpstr>
      <vt:lpstr>                                                            USAGE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 safy</dc:creator>
  <cp:lastModifiedBy>ih safy</cp:lastModifiedBy>
  <cp:revision>5</cp:revision>
  <dcterms:created xsi:type="dcterms:W3CDTF">2024-05-31T10:33:21Z</dcterms:created>
  <dcterms:modified xsi:type="dcterms:W3CDTF">2024-05-31T18:10:55Z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