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" autoAdjust="0"/>
    <p:restoredTop sz="93478" autoAdjust="0"/>
  </p:normalViewPr>
  <p:slideViewPr>
    <p:cSldViewPr>
      <p:cViewPr>
        <p:scale>
          <a:sx n="112" d="100"/>
          <a:sy n="112" d="100"/>
        </p:scale>
        <p:origin x="-22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7ABD-6206-463A-A4A7-89C27213510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A456-CF46-4C34-A749-39F0017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https://coinmarketcap.com/currencies/defi-pulse-index/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https://coinmarketcap.com/currencies/defi-pulse-index/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7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0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0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7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4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97DE-996B-4AF6-A9D8-6E24109B099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inmarketcap.com/currencies/defi-pulse-index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xtools.io/app/ether/pair-explorer/0x9f178e86e42ddf2379cb3d2acf9ed67a1ed2550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xtools.io/app/ether/pair-explorer/0x73a6a761fe483ba19debb8f56ac5bbf14c0cdad1" TargetMode="External"/><Relationship Id="rId5" Type="http://schemas.openxmlformats.org/officeDocument/2006/relationships/hyperlink" Target="https://www.dextools.io/app/ether/pair-explorer/0x43ae24960e5534731fc831386c07755a2dc33d47" TargetMode="External"/><Relationship Id="rId4" Type="http://schemas.openxmlformats.org/officeDocument/2006/relationships/hyperlink" Target="https://www.dextools.io/app/ether/pair-explorer/0xd75ea151a61d06868e31f8988d28dfe5e9df57b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Decentralized Fund Management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07/09/2021</a:t>
            </a:r>
            <a:endParaRPr lang="en-US" alt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US" dirty="0" err="1" smtClean="0"/>
              <a:t>TokenSets</a:t>
            </a:r>
            <a:r>
              <a:rPr lang="en-US" dirty="0" smtClean="0"/>
              <a:t>: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Step </a:t>
            </a:r>
            <a:r>
              <a:rPr lang="en-US" sz="2400" dirty="0" smtClean="0"/>
              <a:t>1 </a:t>
            </a:r>
          </a:p>
          <a:p>
            <a:pPr lvl="1"/>
            <a:r>
              <a:rPr lang="en-US" sz="2000" dirty="0" smtClean="0"/>
              <a:t>Go </a:t>
            </a:r>
            <a:r>
              <a:rPr lang="en-US" sz="2000" dirty="0"/>
              <a:t>to https://www.tokensets.com/ 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dirty="0"/>
              <a:t>“Sign In” on the top right corner </a:t>
            </a:r>
          </a:p>
          <a:p>
            <a:pPr lvl="1"/>
            <a:r>
              <a:rPr lang="en-US" sz="2000" dirty="0" smtClean="0"/>
              <a:t>Choose </a:t>
            </a:r>
            <a:r>
              <a:rPr lang="en-US" sz="2000" dirty="0"/>
              <a:t>sign in with </a:t>
            </a:r>
            <a:r>
              <a:rPr lang="en-US" sz="2000" dirty="0" err="1"/>
              <a:t>Metamask</a:t>
            </a:r>
            <a:r>
              <a:rPr lang="en-US" sz="2000" dirty="0"/>
              <a:t> or any wallet of your </a:t>
            </a:r>
            <a:r>
              <a:rPr lang="en-US" sz="2000" dirty="0" smtClean="0"/>
              <a:t>choice</a:t>
            </a:r>
          </a:p>
          <a:p>
            <a:r>
              <a:rPr lang="en-US" sz="2400" dirty="0"/>
              <a:t>Step 2 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will redirect you to a new interface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popup will ask for your email address. You can choose to ignore it as it is optional. </a:t>
            </a:r>
            <a:endParaRPr lang="en-US" sz="2000" dirty="0" smtClean="0"/>
          </a:p>
          <a:p>
            <a:r>
              <a:rPr lang="en-US" sz="2400" dirty="0" smtClean="0"/>
              <a:t>Step 3</a:t>
            </a:r>
          </a:p>
          <a:p>
            <a:pPr lvl="1"/>
            <a:r>
              <a:rPr lang="en-US" sz="2400" dirty="0" smtClean="0"/>
              <a:t>Eventually </a:t>
            </a:r>
            <a:r>
              <a:rPr lang="en-US" sz="2400" dirty="0"/>
              <a:t>you will arrive at the Explore page </a:t>
            </a:r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can see a list of Sets that are available. </a:t>
            </a:r>
          </a:p>
          <a:p>
            <a:pPr lvl="1"/>
            <a:r>
              <a:rPr lang="en-US" sz="2400" dirty="0" smtClean="0"/>
              <a:t>Index </a:t>
            </a:r>
            <a:r>
              <a:rPr lang="en-US" sz="2400" dirty="0"/>
              <a:t>Sets typically has the word “Index” and Farm Index has the word “Farm” 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example: “</a:t>
            </a:r>
            <a:r>
              <a:rPr lang="en-US" sz="2400" dirty="0" err="1"/>
              <a:t>DeFi</a:t>
            </a:r>
            <a:r>
              <a:rPr lang="en-US" sz="2400" dirty="0"/>
              <a:t> Pulse Index” and “ETH-USD Yield Farm” 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8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US" dirty="0" err="1" smtClean="0"/>
              <a:t>TokenSets</a:t>
            </a:r>
            <a:r>
              <a:rPr lang="en-US" dirty="0" smtClean="0"/>
              <a:t>: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Step </a:t>
            </a:r>
            <a:r>
              <a:rPr lang="en-US" sz="2400" dirty="0" smtClean="0"/>
              <a:t>4 </a:t>
            </a:r>
            <a:endParaRPr lang="en-US" dirty="0"/>
          </a:p>
          <a:p>
            <a:pPr lvl="1"/>
            <a:r>
              <a:rPr lang="en-US" sz="2200" dirty="0" smtClean="0"/>
              <a:t>Let’s </a:t>
            </a:r>
            <a:r>
              <a:rPr lang="en-US" sz="2200" dirty="0"/>
              <a:t>take a look at how to buy one of the Sets. We chose the </a:t>
            </a:r>
            <a:r>
              <a:rPr lang="en-US" sz="2200" dirty="0" err="1"/>
              <a:t>DeFi</a:t>
            </a:r>
            <a:r>
              <a:rPr lang="en-US" sz="2200" dirty="0"/>
              <a:t> Pulse Index as an example. </a:t>
            </a:r>
          </a:p>
          <a:p>
            <a:pPr lvl="1"/>
            <a:r>
              <a:rPr lang="en-US" sz="2200" dirty="0" smtClean="0"/>
              <a:t>Click </a:t>
            </a:r>
            <a:r>
              <a:rPr lang="en-US" sz="2200" dirty="0"/>
              <a:t>on </a:t>
            </a:r>
            <a:r>
              <a:rPr lang="en-US" sz="2200" dirty="0" err="1"/>
              <a:t>DeFi</a:t>
            </a:r>
            <a:r>
              <a:rPr lang="en-US" sz="2200" dirty="0"/>
              <a:t> Pulse from Explorer </a:t>
            </a:r>
          </a:p>
          <a:p>
            <a:pPr lvl="1"/>
            <a:r>
              <a:rPr lang="en-US" sz="2200" dirty="0" smtClean="0"/>
              <a:t>Then</a:t>
            </a:r>
            <a:r>
              <a:rPr lang="en-US" sz="2200" dirty="0"/>
              <a:t>, click “Buy” 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pop-up window will show </a:t>
            </a:r>
          </a:p>
          <a:p>
            <a:pPr lvl="1"/>
            <a:r>
              <a:rPr lang="en-US" sz="2200" dirty="0" smtClean="0"/>
              <a:t>You </a:t>
            </a:r>
            <a:r>
              <a:rPr lang="en-US" sz="2200" dirty="0"/>
              <a:t>can choose to buy it with one of the four supported currencies </a:t>
            </a:r>
          </a:p>
          <a:p>
            <a:pPr lvl="1"/>
            <a:r>
              <a:rPr lang="en-US" sz="2200" dirty="0" smtClean="0"/>
              <a:t>We </a:t>
            </a:r>
            <a:r>
              <a:rPr lang="en-US" sz="2200" dirty="0"/>
              <a:t>chose to buy 80 USDC ($80) worth of DPI </a:t>
            </a:r>
          </a:p>
          <a:p>
            <a:pPr lvl="1"/>
            <a:r>
              <a:rPr lang="en-US" sz="2200" dirty="0" smtClean="0"/>
              <a:t>Click </a:t>
            </a:r>
            <a:r>
              <a:rPr lang="en-US" sz="2200" dirty="0"/>
              <a:t>“Submit” </a:t>
            </a:r>
            <a:endParaRPr lang="en-US" sz="2200" dirty="0" smtClean="0"/>
          </a:p>
          <a:p>
            <a:r>
              <a:rPr lang="en-US" sz="2600" dirty="0" smtClean="0"/>
              <a:t>Step 5</a:t>
            </a:r>
          </a:p>
          <a:p>
            <a:pPr lvl="1"/>
            <a:r>
              <a:rPr lang="en-US" sz="2200" dirty="0" smtClean="0"/>
              <a:t>You </a:t>
            </a:r>
            <a:r>
              <a:rPr lang="en-US" sz="2200" dirty="0"/>
              <a:t>will need to approve for </a:t>
            </a:r>
            <a:r>
              <a:rPr lang="en-US" sz="2200" dirty="0" err="1"/>
              <a:t>TokenSets</a:t>
            </a:r>
            <a:r>
              <a:rPr lang="en-US" sz="2200" dirty="0"/>
              <a:t> to spend your USDC </a:t>
            </a:r>
          </a:p>
          <a:p>
            <a:pPr lvl="1"/>
            <a:r>
              <a:rPr lang="en-US" sz="2200" dirty="0" smtClean="0"/>
              <a:t>Click </a:t>
            </a:r>
            <a:r>
              <a:rPr lang="en-US" sz="2200" dirty="0"/>
              <a:t>“confirm” on your </a:t>
            </a:r>
            <a:r>
              <a:rPr lang="en-US" sz="2200" dirty="0" err="1"/>
              <a:t>Metamask</a:t>
            </a: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1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US" dirty="0" err="1" smtClean="0"/>
              <a:t>TokenSets</a:t>
            </a:r>
            <a:r>
              <a:rPr lang="en-US" dirty="0" smtClean="0"/>
              <a:t>: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</a:t>
            </a:r>
            <a:r>
              <a:rPr lang="en-US" sz="2400" dirty="0" smtClean="0"/>
              <a:t>6 </a:t>
            </a:r>
            <a:endParaRPr lang="en-US" dirty="0"/>
          </a:p>
          <a:p>
            <a:pPr lvl="1"/>
            <a:r>
              <a:rPr lang="en-US" sz="2000" dirty="0" smtClean="0"/>
              <a:t>Once </a:t>
            </a:r>
            <a:r>
              <a:rPr lang="en-US" sz="2000" dirty="0"/>
              <a:t>approval confirmed, you can now submit your buy </a:t>
            </a:r>
          </a:p>
          <a:p>
            <a:pPr lvl="1"/>
            <a:r>
              <a:rPr lang="en-US" sz="2000" dirty="0" smtClean="0"/>
              <a:t>Another </a:t>
            </a:r>
            <a:r>
              <a:rPr lang="en-US" sz="2000" dirty="0"/>
              <a:t>transaction approval is required 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dirty="0"/>
              <a:t>“confirm” on your </a:t>
            </a:r>
            <a:r>
              <a:rPr lang="en-US" sz="2000" dirty="0" err="1"/>
              <a:t>Metamask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are done! 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23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438400"/>
            <a:ext cx="34809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Thank 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DFM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FM is </a:t>
            </a:r>
            <a:r>
              <a:rPr lang="en-US" dirty="0"/>
              <a:t>the process of overseeing </a:t>
            </a:r>
            <a:r>
              <a:rPr lang="en-US" dirty="0" smtClean="0"/>
              <a:t>assets </a:t>
            </a:r>
            <a:r>
              <a:rPr lang="en-US" dirty="0"/>
              <a:t>and managing its cash flow to generate a return on </a:t>
            </a:r>
            <a:r>
              <a:rPr lang="en-US" dirty="0" smtClean="0"/>
              <a:t>investments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smtClean="0"/>
              <a:t>DFM </a:t>
            </a:r>
            <a:r>
              <a:rPr lang="en-US" dirty="0"/>
              <a:t>is conducted without an investment manager </a:t>
            </a:r>
            <a:endParaRPr lang="en-US" dirty="0" smtClean="0"/>
          </a:p>
          <a:p>
            <a:pPr lvl="0"/>
            <a:r>
              <a:rPr lang="en-US" dirty="0"/>
              <a:t>Instead, algorithms help you conduct trades automatically </a:t>
            </a:r>
            <a:endParaRPr lang="en-US" dirty="0" smtClean="0"/>
          </a:p>
          <a:p>
            <a:pPr lvl="0"/>
            <a:r>
              <a:rPr lang="en-US" dirty="0"/>
              <a:t>To understand how fund management can work in the decentralized ledger, we will </a:t>
            </a:r>
            <a:r>
              <a:rPr lang="en-US" dirty="0" smtClean="0"/>
              <a:t>explore Token </a:t>
            </a:r>
            <a:r>
              <a:rPr lang="en-US" dirty="0"/>
              <a:t>Sets </a:t>
            </a:r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/>
              <a:t>TokenSets</a:t>
            </a:r>
            <a:r>
              <a:rPr lang="en-US" sz="2400" dirty="0"/>
              <a:t> is a platform that allows crypto users to buy Strategy Enabled Tokens (SET</a:t>
            </a:r>
            <a:r>
              <a:rPr lang="en-US" sz="2400" dirty="0" smtClean="0"/>
              <a:t>)</a:t>
            </a:r>
          </a:p>
          <a:p>
            <a:pPr lvl="0"/>
            <a:r>
              <a:rPr lang="en-US" sz="2400" dirty="0"/>
              <a:t>These tokens have automated asset management strategies </a:t>
            </a:r>
            <a:endParaRPr lang="en-US" sz="2400" dirty="0" smtClean="0"/>
          </a:p>
          <a:p>
            <a:pPr lvl="0"/>
            <a:r>
              <a:rPr lang="en-US" sz="2400" dirty="0"/>
              <a:t>T</a:t>
            </a:r>
            <a:r>
              <a:rPr lang="en-US" sz="2400" dirty="0" smtClean="0"/>
              <a:t>hat </a:t>
            </a:r>
            <a:r>
              <a:rPr lang="en-US" sz="2400" dirty="0"/>
              <a:t>will enable you to easily manage your cryptocurrency portfolio without executing the trading strategy manually </a:t>
            </a:r>
            <a:endParaRPr lang="en-US" sz="2400" dirty="0" smtClean="0"/>
          </a:p>
          <a:p>
            <a:pPr lvl="0"/>
            <a:r>
              <a:rPr lang="en-US" sz="2400" dirty="0"/>
              <a:t>With an automated trading strategy, you will not need to monitor the market 24/7 manually </a:t>
            </a:r>
            <a:endParaRPr lang="en-US" sz="2400" dirty="0" smtClean="0"/>
          </a:p>
          <a:p>
            <a:pPr lvl="0"/>
            <a:r>
              <a:rPr lang="en-US" sz="2400" dirty="0" smtClean="0"/>
              <a:t>Really helpful to reducing </a:t>
            </a:r>
            <a:r>
              <a:rPr lang="en-US" sz="2400" dirty="0"/>
              <a:t>missed opportunities and risks from emotional trading </a:t>
            </a:r>
            <a:endParaRPr lang="en-US" sz="2400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598"/>
            <a:ext cx="5257800" cy="130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7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Each Set is an ERC20 token consisting of a basket of cryptocurrencies </a:t>
            </a:r>
            <a:endParaRPr lang="en-US" dirty="0" smtClean="0"/>
          </a:p>
          <a:p>
            <a:pPr lvl="0"/>
            <a:r>
              <a:rPr lang="en-US" dirty="0" smtClean="0"/>
              <a:t>It will automatically </a:t>
            </a:r>
            <a:r>
              <a:rPr lang="en-US" dirty="0"/>
              <a:t>rebalances its holdings based on the strategy you choose </a:t>
            </a:r>
            <a:endParaRPr lang="en-US" dirty="0" smtClean="0"/>
          </a:p>
          <a:p>
            <a:pPr lvl="0"/>
            <a:r>
              <a:rPr lang="en-US" dirty="0"/>
              <a:t>SET essentially implements cryptocurrency trading strategies in the form of tokens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598"/>
            <a:ext cx="5257800" cy="130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4932" cy="1143000"/>
          </a:xfrm>
        </p:spPr>
        <p:txBody>
          <a:bodyPr/>
          <a:lstStyle/>
          <a:p>
            <a:r>
              <a:rPr lang="en-US" dirty="0" smtClean="0"/>
              <a:t>What kind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now two kinds of Sets </a:t>
            </a:r>
            <a:endParaRPr lang="en-US" dirty="0" smtClean="0"/>
          </a:p>
          <a:p>
            <a:pPr lvl="1"/>
            <a:r>
              <a:rPr lang="en-US" dirty="0" smtClean="0"/>
              <a:t>Index Sets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users to have exposure to more assets </a:t>
            </a:r>
            <a:endParaRPr lang="en-US" dirty="0" smtClean="0"/>
          </a:p>
          <a:p>
            <a:pPr lvl="2"/>
            <a:r>
              <a:rPr lang="en-US" dirty="0"/>
              <a:t>reduce gas fees by purchasing a single token instead of buying multiple assets individually </a:t>
            </a:r>
            <a:endParaRPr lang="en-US" dirty="0" smtClean="0"/>
          </a:p>
          <a:p>
            <a:pPr lvl="2"/>
            <a:r>
              <a:rPr lang="en-US" dirty="0"/>
              <a:t>The most popular Index Set is the </a:t>
            </a:r>
            <a:r>
              <a:rPr lang="en-US" dirty="0" err="1"/>
              <a:t>DeFiPulse</a:t>
            </a:r>
            <a:r>
              <a:rPr lang="en-US" dirty="0"/>
              <a:t> Index (DPI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an index that tracks </a:t>
            </a:r>
            <a:r>
              <a:rPr lang="en-US" dirty="0" err="1"/>
              <a:t>DeFi</a:t>
            </a:r>
            <a:r>
              <a:rPr lang="en-US" dirty="0"/>
              <a:t> tokens’ performance based on a market capitalization-weighted index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09"/>
          <a:stretch/>
        </p:blipFill>
        <p:spPr bwMode="auto">
          <a:xfrm>
            <a:off x="4191000" y="155598"/>
            <a:ext cx="2065867" cy="130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4932" cy="1143000"/>
          </a:xfrm>
        </p:spPr>
        <p:txBody>
          <a:bodyPr/>
          <a:lstStyle/>
          <a:p>
            <a:r>
              <a:rPr lang="en-US" dirty="0" err="1" smtClean="0"/>
              <a:t>DeFi</a:t>
            </a:r>
            <a:r>
              <a:rPr lang="en-US" dirty="0" smtClean="0"/>
              <a:t> Pulse Index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11430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https://coinmarketcap.com/currencies/defi-pulse-index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1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DeFi</a:t>
            </a:r>
            <a:r>
              <a:rPr lang="en-US" dirty="0" smtClean="0"/>
              <a:t> Pulse Index (DPI)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 of April 2021, </a:t>
            </a:r>
            <a:r>
              <a:rPr lang="en-US" sz="2800" dirty="0"/>
              <a:t>there are 14 </a:t>
            </a:r>
            <a:r>
              <a:rPr lang="en-US" sz="2800" dirty="0" err="1"/>
              <a:t>DeFi</a:t>
            </a:r>
            <a:r>
              <a:rPr lang="en-US" sz="2800" dirty="0"/>
              <a:t> assets under </a:t>
            </a:r>
            <a:r>
              <a:rPr lang="en-US" sz="2800" dirty="0" smtClean="0"/>
              <a:t>DPI:</a:t>
            </a:r>
          </a:p>
          <a:p>
            <a:pPr lvl="1"/>
            <a:r>
              <a:rPr lang="en-US" sz="2000" dirty="0" err="1" smtClean="0"/>
              <a:t>Uniswap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/>
              <a:t>UNI), </a:t>
            </a:r>
            <a:r>
              <a:rPr lang="en-US" sz="2000" dirty="0" err="1" smtClean="0"/>
              <a:t>Aave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/>
              <a:t>AAVE), </a:t>
            </a:r>
            <a:r>
              <a:rPr lang="en-US" sz="2000" dirty="0" err="1" smtClean="0"/>
              <a:t>Synthetix</a:t>
            </a:r>
            <a:r>
              <a:rPr lang="en-US" sz="2000" dirty="0" smtClean="0"/>
              <a:t> </a:t>
            </a:r>
            <a:r>
              <a:rPr lang="en-US" sz="2000" dirty="0"/>
              <a:t>Network Token (</a:t>
            </a:r>
            <a:r>
              <a:rPr lang="en-US" sz="2000" dirty="0" smtClean="0"/>
              <a:t>SNX), </a:t>
            </a:r>
            <a:r>
              <a:rPr lang="en-US" sz="2000" dirty="0" err="1" smtClean="0"/>
              <a:t>Sushiswap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/>
              <a:t>SUSHI), Maker </a:t>
            </a:r>
            <a:r>
              <a:rPr lang="en-US" sz="2000" dirty="0"/>
              <a:t>(MKR</a:t>
            </a:r>
            <a:r>
              <a:rPr lang="en-US" sz="2000" dirty="0" smtClean="0"/>
              <a:t>), </a:t>
            </a:r>
            <a:r>
              <a:rPr lang="en-US" sz="2000" dirty="0"/>
              <a:t>Compound (</a:t>
            </a:r>
            <a:r>
              <a:rPr lang="en-US" sz="2000" dirty="0" smtClean="0"/>
              <a:t>COMP), </a:t>
            </a:r>
            <a:r>
              <a:rPr lang="en-US" sz="2000" dirty="0" err="1" smtClean="0"/>
              <a:t>Yearn.Finance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/>
              <a:t>YFI), REN </a:t>
            </a:r>
            <a:r>
              <a:rPr lang="en-US" sz="2000" dirty="0"/>
              <a:t>(</a:t>
            </a:r>
            <a:r>
              <a:rPr lang="en-US" sz="2000" dirty="0" smtClean="0"/>
              <a:t>REN), </a:t>
            </a:r>
            <a:r>
              <a:rPr lang="en-US" sz="2000" dirty="0" err="1" smtClean="0"/>
              <a:t>Loopring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/>
              <a:t>LRC), Balancer </a:t>
            </a:r>
            <a:r>
              <a:rPr lang="en-US" sz="2000" dirty="0"/>
              <a:t>(</a:t>
            </a:r>
            <a:r>
              <a:rPr lang="en-US" sz="2000" dirty="0" smtClean="0"/>
              <a:t>BAL), </a:t>
            </a:r>
            <a:r>
              <a:rPr lang="en-US" sz="2000" dirty="0" err="1" smtClean="0"/>
              <a:t>Kyber</a:t>
            </a:r>
            <a:r>
              <a:rPr lang="en-US" sz="2000" dirty="0" smtClean="0"/>
              <a:t> </a:t>
            </a:r>
            <a:r>
              <a:rPr lang="en-US" sz="2000" dirty="0"/>
              <a:t>Network (</a:t>
            </a:r>
            <a:r>
              <a:rPr lang="en-US" sz="2000" dirty="0" smtClean="0"/>
              <a:t>KNC), Harvest </a:t>
            </a:r>
            <a:r>
              <a:rPr lang="en-US" sz="2000" dirty="0"/>
              <a:t>Finance (FARM</a:t>
            </a:r>
            <a:r>
              <a:rPr lang="en-US" sz="2000" dirty="0" smtClean="0"/>
              <a:t>),  </a:t>
            </a:r>
            <a:r>
              <a:rPr lang="en-US" sz="2000" dirty="0"/>
              <a:t>Cream Finance (</a:t>
            </a:r>
            <a:r>
              <a:rPr lang="en-US" sz="2000" dirty="0" smtClean="0"/>
              <a:t>CREAM) and Meta </a:t>
            </a:r>
            <a:r>
              <a:rPr lang="en-US" sz="2000" dirty="0"/>
              <a:t>(MTA) </a:t>
            </a:r>
            <a:endParaRPr lang="en-US" sz="2000" dirty="0" smtClean="0"/>
          </a:p>
          <a:p>
            <a:pPr lvl="1"/>
            <a:r>
              <a:rPr lang="en-US" sz="2000" dirty="0" smtClean="0"/>
              <a:t>To monitor individual token:</a:t>
            </a:r>
          </a:p>
          <a:p>
            <a:pPr lvl="2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www.dextools.io/app/ether/pair-explorer/0x9f178e86e42ddf2379cb3d2acf9ed67a1ed2550a</a:t>
            </a:r>
            <a:r>
              <a:rPr lang="en-US" sz="1600" dirty="0" smtClean="0"/>
              <a:t> (UNI)</a:t>
            </a:r>
          </a:p>
          <a:p>
            <a:pPr lvl="2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www.dextools.io/app/ether/pair-explorer/0xd75ea151a61d06868e31f8988d28dfe5e9df57b4</a:t>
            </a:r>
            <a:r>
              <a:rPr lang="en-US" sz="1600" dirty="0" smtClean="0"/>
              <a:t> (AAVE)</a:t>
            </a:r>
          </a:p>
          <a:p>
            <a:pPr lvl="2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www.dextools.io/app/ether/pair-explorer/0x43ae24960e5534731fc831386c07755a2dc33d47</a:t>
            </a:r>
            <a:r>
              <a:rPr lang="en-US" sz="1600" dirty="0" smtClean="0"/>
              <a:t> (SNX)</a:t>
            </a:r>
          </a:p>
          <a:p>
            <a:pPr lvl="2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www.dextools.io/app/ether/pair-explorer/0x73a6a761fe483ba19debb8f56ac5bbf14c0cdad1</a:t>
            </a:r>
            <a:r>
              <a:rPr lang="en-US" sz="1600" dirty="0" smtClean="0"/>
              <a:t> (SUSHI)</a:t>
            </a:r>
          </a:p>
          <a:p>
            <a:pPr lvl="2"/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4932" cy="1143000"/>
          </a:xfrm>
        </p:spPr>
        <p:txBody>
          <a:bodyPr/>
          <a:lstStyle/>
          <a:p>
            <a:r>
              <a:rPr lang="en-US" dirty="0" smtClean="0"/>
              <a:t>What kind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Yield Farming Sets</a:t>
            </a:r>
          </a:p>
          <a:p>
            <a:pPr lvl="2"/>
            <a:r>
              <a:rPr lang="en-US" sz="1800" dirty="0"/>
              <a:t>Yield farming is the practice of staking or lending crypto assets in order to generate high returns or rewards in the form of </a:t>
            </a:r>
            <a:r>
              <a:rPr lang="en-US" sz="1800" dirty="0" smtClean="0"/>
              <a:t>additional cryptocurrency</a:t>
            </a:r>
          </a:p>
          <a:p>
            <a:pPr lvl="2"/>
            <a:r>
              <a:rPr lang="en-US" sz="1800" b="1" dirty="0"/>
              <a:t>Y</a:t>
            </a:r>
            <a:r>
              <a:rPr lang="en-US" sz="1800" b="1" dirty="0" smtClean="0"/>
              <a:t>ield </a:t>
            </a:r>
            <a:r>
              <a:rPr lang="en-US" sz="1800" b="1" dirty="0"/>
              <a:t>farming</a:t>
            </a:r>
            <a:r>
              <a:rPr lang="en-US" sz="1800" dirty="0"/>
              <a:t> is a process that allows cryptocurrency holders to earn rewards on their holdings. With </a:t>
            </a:r>
            <a:r>
              <a:rPr lang="en-US" sz="1800" b="1" dirty="0"/>
              <a:t>yield farming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09"/>
          <a:stretch/>
        </p:blipFill>
        <p:spPr bwMode="auto">
          <a:xfrm>
            <a:off x="4191000" y="155598"/>
            <a:ext cx="2065867" cy="130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5766700" cy="276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US" dirty="0" smtClean="0"/>
              <a:t>How Sets are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Sets essentially tokenize trading strategies </a:t>
            </a:r>
            <a:endParaRPr lang="en-US" sz="2400" dirty="0" smtClean="0"/>
          </a:p>
          <a:p>
            <a:r>
              <a:rPr lang="en-US" sz="2400" dirty="0"/>
              <a:t>Suppose you are keen to try out selected trading strategies, such as purchasing a diversified basket of assets </a:t>
            </a:r>
            <a:endParaRPr lang="en-US" sz="2400" dirty="0" smtClean="0"/>
          </a:p>
          <a:p>
            <a:r>
              <a:rPr lang="en-US" sz="2400" dirty="0"/>
              <a:t>In that case, Set is likely the easiest way to go about doing so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Always </a:t>
            </a:r>
            <a:r>
              <a:rPr lang="en-US" sz="2400" dirty="0">
                <a:solidFill>
                  <a:srgbClr val="FF0000"/>
                </a:solidFill>
              </a:rPr>
              <a:t>do your due diligence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/>
              <a:t>historically been performing well does not mean that it will continue to do so </a:t>
            </a:r>
            <a:endParaRPr lang="en-US" sz="2400" dirty="0" smtClean="0"/>
          </a:p>
          <a:p>
            <a:r>
              <a:rPr lang="en-US" sz="2400" dirty="0"/>
              <a:t>The cryptocurrency market is highly volatile </a:t>
            </a:r>
            <a:endParaRPr lang="en-US" sz="2400" dirty="0" smtClean="0"/>
          </a:p>
          <a:p>
            <a:r>
              <a:rPr lang="en-US" sz="2400" dirty="0"/>
              <a:t>“past performance is not an indicator of future results” </a:t>
            </a:r>
            <a:endParaRPr lang="en-US" sz="2400" dirty="0" smtClean="0"/>
          </a:p>
          <a:p>
            <a:r>
              <a:rPr lang="en-US" sz="2400" dirty="0"/>
              <a:t>Instead, research and compare the available strategies to see which one makes the most sense to you,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79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703</Words>
  <Application>Microsoft Office PowerPoint</Application>
  <PresentationFormat>On-screen Show (4:3)</PresentationFormat>
  <Paragraphs>86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Decentralized Fund Management</vt:lpstr>
      <vt:lpstr>Introduction - DFM</vt:lpstr>
      <vt:lpstr>TokenSets</vt:lpstr>
      <vt:lpstr>TokenSets</vt:lpstr>
      <vt:lpstr>What kind of </vt:lpstr>
      <vt:lpstr>DeFi Pulse Index</vt:lpstr>
      <vt:lpstr>DeFi Pulse Index (DPI)</vt:lpstr>
      <vt:lpstr>What kind of </vt:lpstr>
      <vt:lpstr>How Sets are helpful</vt:lpstr>
      <vt:lpstr>TokenSets: Step by Step</vt:lpstr>
      <vt:lpstr>TokenSets: Step by Step</vt:lpstr>
      <vt:lpstr>TokenSets: Step by Step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Blockchain</dc:title>
  <dc:creator>Noman ul Haq</dc:creator>
  <cp:lastModifiedBy>Noman ul Haq</cp:lastModifiedBy>
  <cp:revision>214</cp:revision>
  <dcterms:created xsi:type="dcterms:W3CDTF">2020-09-09T11:12:34Z</dcterms:created>
  <dcterms:modified xsi:type="dcterms:W3CDTF">2021-09-07T14:41:20Z</dcterms:modified>
</cp:coreProperties>
</file>