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Decentralized </a:t>
            </a:r>
            <a:r>
              <a:rPr lang="en-US" sz="3600" dirty="0" smtClean="0"/>
              <a:t>Lottery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14/09/2021</a:t>
            </a:r>
            <a:endParaRPr lang="en-US" alt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smtClean="0"/>
              <a:t>Lottery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</a:t>
            </a:r>
            <a:r>
              <a:rPr lang="en-US" dirty="0" smtClean="0"/>
              <a:t>eans </a:t>
            </a:r>
            <a:r>
              <a:rPr lang="en-US" dirty="0"/>
              <a:t>of raising money by selling numbered tickets and giving prizes to the holders of numbers drawn at random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lvl="0"/>
            <a:r>
              <a:rPr lang="en-US" dirty="0"/>
              <a:t>Participants buy a lotto ticket and select numbers from a range of </a:t>
            </a:r>
            <a:r>
              <a:rPr lang="en-US" dirty="0" smtClean="0"/>
              <a:t>numbers</a:t>
            </a:r>
          </a:p>
          <a:p>
            <a:pPr lvl="0"/>
            <a:r>
              <a:rPr lang="en-US" dirty="0"/>
              <a:t>These numbers are then randomly selected and if your sequence matches the drawn numbers, you </a:t>
            </a:r>
            <a:r>
              <a:rPr lang="en-US" dirty="0" smtClean="0"/>
              <a:t>win</a:t>
            </a:r>
          </a:p>
          <a:p>
            <a:pPr lvl="0"/>
            <a:r>
              <a:rPr lang="en-US" dirty="0"/>
              <a:t>A </a:t>
            </a:r>
            <a:r>
              <a:rPr lang="en-US" dirty="0" smtClean="0"/>
              <a:t>lottery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form of gambling</a:t>
            </a:r>
            <a:endParaRPr lang="en-US" dirty="0"/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DLottery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/>
              <a:t>Dlotterry</a:t>
            </a:r>
            <a:r>
              <a:rPr lang="en-US" sz="2400" dirty="0" smtClean="0"/>
              <a:t>, have similar concept as conventional lottery </a:t>
            </a:r>
          </a:p>
          <a:p>
            <a:pPr lvl="0"/>
            <a:r>
              <a:rPr lang="en-US" sz="2400" dirty="0" smtClean="0"/>
              <a:t>In 2020, </a:t>
            </a:r>
            <a:r>
              <a:rPr lang="en-US" sz="2400" dirty="0" err="1" smtClean="0"/>
              <a:t>PoolTogether</a:t>
            </a:r>
            <a:r>
              <a:rPr lang="en-US" sz="2400" dirty="0" smtClean="0"/>
              <a:t> introduced </a:t>
            </a:r>
            <a:r>
              <a:rPr lang="en-US" sz="2400" dirty="0" err="1" smtClean="0"/>
              <a:t>Dlottery</a:t>
            </a:r>
            <a:r>
              <a:rPr lang="en-US" sz="2400" dirty="0" smtClean="0"/>
              <a:t>, where a person who deposited 10$ worth of DAI had won $1648 in weekly prize</a:t>
            </a:r>
          </a:p>
          <a:p>
            <a:pPr lvl="0"/>
            <a:r>
              <a:rPr lang="en-US" sz="2400" dirty="0"/>
              <a:t>The best part of </a:t>
            </a:r>
            <a:r>
              <a:rPr lang="en-US" sz="2400" dirty="0" err="1"/>
              <a:t>PoolTogether’s</a:t>
            </a:r>
            <a:r>
              <a:rPr lang="en-US" sz="2400" dirty="0"/>
              <a:t> lottery is that participants can get a refund of the $10 deposit if they did not win. </a:t>
            </a:r>
            <a:endParaRPr lang="en-US" sz="2400" dirty="0" smtClean="0"/>
          </a:p>
          <a:p>
            <a:pPr lvl="0"/>
            <a:r>
              <a:rPr lang="en-US" sz="2400" dirty="0"/>
              <a:t>There is no loser in this game, but only opportunity cost involved </a:t>
            </a:r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3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 err="1"/>
              <a:t>PoolTogether</a:t>
            </a:r>
            <a:r>
              <a:rPr lang="en-US" sz="2400" dirty="0"/>
              <a:t> is a decentralized no-loss lottery or decentralized prize savings application </a:t>
            </a:r>
            <a:endParaRPr lang="en-US" sz="2400" dirty="0" smtClean="0"/>
          </a:p>
          <a:p>
            <a:pPr lvl="0"/>
            <a:r>
              <a:rPr lang="en-US" sz="2400" dirty="0" smtClean="0"/>
              <a:t>Users </a:t>
            </a:r>
            <a:r>
              <a:rPr lang="en-US" sz="2400" dirty="0"/>
              <a:t>get to keep their initial deposit amount after the lottery prize is </a:t>
            </a:r>
            <a:r>
              <a:rPr lang="en-US" sz="2400" dirty="0" smtClean="0"/>
              <a:t>drawn</a:t>
            </a:r>
          </a:p>
          <a:p>
            <a:pPr lvl="0"/>
            <a:r>
              <a:rPr lang="en-US" sz="2400" dirty="0"/>
              <a:t>Instead of funding the prize money using the lottery tickets purchased, the prize money is funded using the interest earned on Compound protocol by the pooled user deposits </a:t>
            </a:r>
            <a:endParaRPr lang="en-US" sz="2400" dirty="0" smtClean="0"/>
          </a:p>
          <a:p>
            <a:pPr lvl="0"/>
            <a:r>
              <a:rPr lang="en-US" sz="2400" dirty="0"/>
              <a:t>For each round of </a:t>
            </a:r>
            <a:r>
              <a:rPr lang="en-US" sz="2400" dirty="0" err="1"/>
              <a:t>PoolTogether</a:t>
            </a:r>
            <a:r>
              <a:rPr lang="en-US" sz="2400" dirty="0"/>
              <a:t>, all the user deposits are sent to Compound to earn interest </a:t>
            </a:r>
            <a:endParaRPr lang="en-US" sz="2400" dirty="0" smtClean="0"/>
          </a:p>
          <a:p>
            <a:pPr lvl="0"/>
            <a:r>
              <a:rPr lang="en-US" sz="2400" dirty="0"/>
              <a:t>One lucky winner will be selected at random at the end of each interval to win the entire interest accumulated as prize money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97508"/>
            <a:ext cx="4571999" cy="115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Participating in </a:t>
            </a:r>
            <a:r>
              <a:rPr lang="en-US" sz="2400" dirty="0" err="1"/>
              <a:t>PoolTogether</a:t>
            </a:r>
            <a:r>
              <a:rPr lang="en-US" sz="2400" dirty="0"/>
              <a:t> is relatively straightforward </a:t>
            </a:r>
            <a:endParaRPr lang="en-US" sz="2400" dirty="0" smtClean="0"/>
          </a:p>
          <a:p>
            <a:pPr lvl="0"/>
            <a:r>
              <a:rPr lang="en-US" sz="2400" dirty="0"/>
              <a:t>S</a:t>
            </a:r>
            <a:r>
              <a:rPr lang="en-US" sz="2400" dirty="0" smtClean="0"/>
              <a:t>imply </a:t>
            </a:r>
            <a:r>
              <a:rPr lang="en-US" sz="2400" dirty="0"/>
              <a:t>“purchase” </a:t>
            </a:r>
            <a:r>
              <a:rPr lang="en-US" sz="2400" dirty="0" err="1"/>
              <a:t>PoolTogether</a:t>
            </a:r>
            <a:r>
              <a:rPr lang="en-US" sz="2400" dirty="0"/>
              <a:t> tickets using DAI, USDC, UNI, or COMP tokens </a:t>
            </a:r>
            <a:endParaRPr lang="en-US" sz="2400" dirty="0" smtClean="0"/>
          </a:p>
          <a:p>
            <a:pPr lvl="0"/>
            <a:r>
              <a:rPr lang="en-US" sz="2400" dirty="0"/>
              <a:t>Each ticket represents one entry, and the chance of winning increases proportionately with the number of tickets purchased </a:t>
            </a:r>
            <a:endParaRPr lang="en-US" sz="2400" dirty="0" smtClean="0"/>
          </a:p>
          <a:p>
            <a:pPr lvl="0"/>
            <a:r>
              <a:rPr lang="en-US" sz="2400" dirty="0" err="1"/>
              <a:t>PoolTogether</a:t>
            </a:r>
            <a:r>
              <a:rPr lang="en-US" sz="2400" dirty="0"/>
              <a:t> currently supports four different lotteries - a weekly DAI, USDC, UNI, and COMP pool </a:t>
            </a:r>
            <a:endParaRPr lang="en-US" sz="2400" dirty="0" smtClean="0"/>
          </a:p>
          <a:p>
            <a:pPr lvl="0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97508"/>
            <a:ext cx="4571999" cy="115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bother with </a:t>
            </a:r>
            <a:r>
              <a:rPr lang="en-US" dirty="0" err="1" smtClean="0"/>
              <a:t>DLotteries</a:t>
            </a:r>
            <a:r>
              <a:rPr lang="en-US" dirty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700" dirty="0"/>
              <a:t>One of the attractions of decentralized lotteries is that funds do not go through intermediaries or brokers </a:t>
            </a:r>
            <a:endParaRPr lang="en-US" sz="2700" dirty="0" smtClean="0"/>
          </a:p>
          <a:p>
            <a:pPr lvl="0"/>
            <a:r>
              <a:rPr lang="en-US" sz="2700" dirty="0" smtClean="0"/>
              <a:t>Instead </a:t>
            </a:r>
            <a:r>
              <a:rPr lang="en-US" sz="2700" dirty="0"/>
              <a:t>held by audited smart contracts </a:t>
            </a:r>
            <a:endParaRPr lang="en-US" sz="2700" dirty="0" smtClean="0"/>
          </a:p>
          <a:p>
            <a:pPr lvl="0"/>
            <a:r>
              <a:rPr lang="en-US" sz="2700" dirty="0"/>
              <a:t>There is also no lock-up period on </a:t>
            </a:r>
            <a:r>
              <a:rPr lang="en-US" sz="2700" dirty="0" smtClean="0"/>
              <a:t>funds </a:t>
            </a:r>
          </a:p>
          <a:p>
            <a:pPr lvl="0"/>
            <a:r>
              <a:rPr lang="en-US" sz="2700" dirty="0" smtClean="0"/>
              <a:t>Meaning </a:t>
            </a:r>
            <a:r>
              <a:rPr lang="en-US" sz="2700" dirty="0"/>
              <a:t>that users can withdraw their funds at any </a:t>
            </a:r>
            <a:r>
              <a:rPr lang="en-US" sz="2700" dirty="0" smtClean="0"/>
              <a:t>time. </a:t>
            </a:r>
          </a:p>
          <a:p>
            <a:pPr lvl="0"/>
            <a:r>
              <a:rPr lang="en-US" sz="2700" dirty="0"/>
              <a:t>Furthermore, the prize draw can be verified on-chain in </a:t>
            </a:r>
            <a:r>
              <a:rPr lang="en-US" sz="2700" dirty="0" err="1"/>
              <a:t>Ethereum</a:t>
            </a:r>
            <a:r>
              <a:rPr lang="en-US" sz="2700" dirty="0"/>
              <a:t> to make sure there is no manipulation </a:t>
            </a:r>
            <a:endParaRPr lang="en-US" sz="27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96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Surely there can’t be free money? </a:t>
            </a:r>
            <a:endParaRPr lang="en-US" sz="2400" dirty="0" smtClean="0"/>
          </a:p>
          <a:p>
            <a:pPr lvl="0"/>
            <a:r>
              <a:rPr lang="en-US" sz="2400" dirty="0"/>
              <a:t>the opportunity cost of putting your funds into </a:t>
            </a:r>
            <a:r>
              <a:rPr lang="en-US" sz="2400" dirty="0" err="1" smtClean="0"/>
              <a:t>PoolTogether</a:t>
            </a:r>
            <a:endParaRPr lang="en-US" sz="2400" dirty="0" smtClean="0"/>
          </a:p>
          <a:p>
            <a:pPr lvl="0"/>
            <a:r>
              <a:rPr lang="en-US" sz="2400" dirty="0" smtClean="0"/>
              <a:t>If </a:t>
            </a:r>
            <a:r>
              <a:rPr lang="en-US" sz="2400" dirty="0"/>
              <a:t>you place your funds into Compound to supply liquidity, you will earn interest from it </a:t>
            </a:r>
            <a:endParaRPr lang="en-US" sz="2400" dirty="0" smtClean="0"/>
          </a:p>
          <a:p>
            <a:pPr lvl="0"/>
            <a:r>
              <a:rPr lang="en-US" sz="2400" dirty="0"/>
              <a:t>However, if you put your funds into </a:t>
            </a:r>
            <a:r>
              <a:rPr lang="en-US" sz="2400" dirty="0" err="1"/>
              <a:t>PoolTogether</a:t>
            </a:r>
            <a:r>
              <a:rPr lang="en-US" sz="2400" dirty="0"/>
              <a:t>, you will lose the interest earned from Compound </a:t>
            </a:r>
            <a:endParaRPr lang="en-US" sz="2400" dirty="0" smtClean="0"/>
          </a:p>
          <a:p>
            <a:pPr lvl="0"/>
            <a:r>
              <a:rPr lang="en-US" sz="2400" dirty="0"/>
              <a:t>Instead, you now have the opportunity to win the lottery </a:t>
            </a:r>
            <a:endParaRPr lang="en-US" sz="2400" dirty="0" smtClean="0"/>
          </a:p>
          <a:p>
            <a:pPr lvl="0"/>
            <a:r>
              <a:rPr lang="en-US" sz="2400" dirty="0"/>
              <a:t>Effectively, your “fee” to enter the lottery is whatever interest you would have earned by lending it out on Compound </a:t>
            </a:r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 descr="C:\Users\user\Desktop\1Sf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092898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PoolTogether</a:t>
            </a:r>
            <a:r>
              <a:rPr lang="en-US" dirty="0" smtClean="0"/>
              <a:t>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The governance token for </a:t>
            </a:r>
            <a:r>
              <a:rPr lang="en-US" sz="2400" dirty="0" err="1"/>
              <a:t>PoolTogether</a:t>
            </a:r>
            <a:r>
              <a:rPr lang="en-US" sz="2400" dirty="0"/>
              <a:t> protocol - POOL was released on 18 February 2021</a:t>
            </a:r>
            <a:r>
              <a:rPr lang="en-US" sz="2400" dirty="0"/>
              <a:t>.</a:t>
            </a:r>
          </a:p>
          <a:p>
            <a:r>
              <a:rPr lang="en-US" sz="2400" dirty="0"/>
              <a:t>Step 1 </a:t>
            </a:r>
          </a:p>
          <a:p>
            <a:pPr lvl="1"/>
            <a:r>
              <a:rPr lang="en-US" sz="1600" dirty="0"/>
              <a:t>Go </a:t>
            </a:r>
            <a:r>
              <a:rPr lang="en-US" sz="1600" dirty="0"/>
              <a:t>to https://www.pooltogether.com/ </a:t>
            </a:r>
          </a:p>
          <a:p>
            <a:pPr lvl="1"/>
            <a:r>
              <a:rPr lang="en-US" sz="1600" dirty="0"/>
              <a:t>Connect </a:t>
            </a:r>
            <a:r>
              <a:rPr lang="en-US" sz="1600" dirty="0"/>
              <a:t>your wallet Make sure you have DAI, USDC, UNI, or COMP token. We will be using DAI in this example </a:t>
            </a:r>
          </a:p>
          <a:p>
            <a:r>
              <a:rPr lang="en-US" sz="2400" dirty="0"/>
              <a:t>Step 2 </a:t>
            </a:r>
          </a:p>
          <a:p>
            <a:pPr lvl="1"/>
            <a:r>
              <a:rPr lang="en-US" sz="1600" dirty="0"/>
              <a:t>Click on pools</a:t>
            </a:r>
          </a:p>
          <a:p>
            <a:pPr lvl="1"/>
            <a:r>
              <a:rPr lang="en-US" sz="1600" dirty="0"/>
              <a:t>Click on deposit DAI </a:t>
            </a:r>
          </a:p>
          <a:p>
            <a:pPr lvl="1"/>
            <a:r>
              <a:rPr lang="en-US" sz="1600" dirty="0"/>
              <a:t>Enter the amount of DAI </a:t>
            </a:r>
            <a:endParaRPr lang="en-US" sz="1600" dirty="0"/>
          </a:p>
          <a:p>
            <a:pPr lvl="1"/>
            <a:r>
              <a:rPr lang="en-US" sz="1600" dirty="0"/>
              <a:t>Note: 1 ticket costs 1 DAI and represents 1 entry. Your probability to win goes up with more entries </a:t>
            </a:r>
          </a:p>
          <a:p>
            <a:pPr lvl="1"/>
            <a:r>
              <a:rPr lang="en-US" sz="1600" dirty="0"/>
              <a:t>You will observe your winning dots at bottom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8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PoolTogether</a:t>
            </a:r>
            <a:r>
              <a:rPr lang="en-US" dirty="0" smtClean="0"/>
              <a:t>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3 </a:t>
            </a:r>
            <a:endParaRPr lang="en-US" sz="2400" dirty="0"/>
          </a:p>
          <a:p>
            <a:pPr lvl="1"/>
            <a:r>
              <a:rPr lang="en-US" sz="2000" dirty="0" smtClean="0"/>
              <a:t>First-time </a:t>
            </a:r>
            <a:r>
              <a:rPr lang="en-US" sz="2000" dirty="0"/>
              <a:t>buyer will need to enable </a:t>
            </a:r>
            <a:r>
              <a:rPr lang="en-US" sz="2000" dirty="0" smtClean="0"/>
              <a:t>DAI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continue with the purchase </a:t>
            </a:r>
            <a:r>
              <a:rPr lang="en-US" sz="2000" dirty="0" smtClean="0"/>
              <a:t>afterward</a:t>
            </a:r>
          </a:p>
          <a:p>
            <a:pPr lvl="1"/>
            <a:r>
              <a:rPr lang="en-US" sz="2000" dirty="0" smtClean="0"/>
              <a:t>DONE</a:t>
            </a:r>
            <a:r>
              <a:rPr lang="en-US" sz="2000" dirty="0"/>
              <a:t>! Just wait for </a:t>
            </a:r>
            <a:r>
              <a:rPr lang="en-US" sz="2000" dirty="0" err="1"/>
              <a:t>PoolTogether</a:t>
            </a:r>
            <a:r>
              <a:rPr lang="en-US" sz="2000" dirty="0"/>
              <a:t> to announce the winner every week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6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561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Decentralized Lottery</vt:lpstr>
      <vt:lpstr>Introduction - Lottery</vt:lpstr>
      <vt:lpstr>Introduction - DLottery</vt:lpstr>
      <vt:lpstr>PowerPoint Presentation</vt:lpstr>
      <vt:lpstr>PowerPoint Presentation</vt:lpstr>
      <vt:lpstr>Why bother with DLotteries? </vt:lpstr>
      <vt:lpstr>What is the Catch?</vt:lpstr>
      <vt:lpstr>PoolTogether Token</vt:lpstr>
      <vt:lpstr>PoolTogether Token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231</cp:revision>
  <dcterms:created xsi:type="dcterms:W3CDTF">2020-09-09T11:12:34Z</dcterms:created>
  <dcterms:modified xsi:type="dcterms:W3CDTF">2021-09-14T09:55:27Z</dcterms:modified>
</cp:coreProperties>
</file>