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62" r:id="rId4"/>
    <p:sldId id="270" r:id="rId5"/>
    <p:sldId id="264" r:id="rId6"/>
    <p:sldId id="271" r:id="rId7"/>
    <p:sldId id="272" r:id="rId8"/>
    <p:sldId id="273" r:id="rId9"/>
    <p:sldId id="274" r:id="rId10"/>
    <p:sldId id="275" r:id="rId11"/>
    <p:sldId id="27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1" autoAdjust="0"/>
    <p:restoredTop sz="93478" autoAdjust="0"/>
  </p:normalViewPr>
  <p:slideViewPr>
    <p:cSldViewPr>
      <p:cViewPr>
        <p:scale>
          <a:sx n="112" d="100"/>
          <a:sy n="112" d="100"/>
        </p:scale>
        <p:origin x="-2298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4F646-E9BE-4E3A-AD0D-49E31A043FD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AA0636-22E3-4D0A-8B28-D8338839FE3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 smtClean="0"/>
            <a:t>DeFi</a:t>
          </a:r>
          <a:r>
            <a:rPr lang="en-US" dirty="0" smtClean="0"/>
            <a:t> Intro</a:t>
          </a:r>
          <a:endParaRPr lang="en-US" dirty="0"/>
        </a:p>
      </dgm:t>
    </dgm:pt>
    <dgm:pt modelId="{7A549E13-DFF6-4A2D-828B-F006733B5139}" type="parTrans" cxnId="{B7ED1304-14FF-4F38-90BB-ADD9AB7FCF51}">
      <dgm:prSet/>
      <dgm:spPr/>
      <dgm:t>
        <a:bodyPr/>
        <a:lstStyle/>
        <a:p>
          <a:endParaRPr lang="en-US"/>
        </a:p>
      </dgm:t>
    </dgm:pt>
    <dgm:pt modelId="{7ED8955C-0AD8-4814-8DF3-38100CE1262A}" type="sibTrans" cxnId="{B7ED1304-14FF-4F38-90BB-ADD9AB7FCF51}">
      <dgm:prSet/>
      <dgm:spPr/>
      <dgm:t>
        <a:bodyPr/>
        <a:lstStyle/>
        <a:p>
          <a:endParaRPr lang="en-US"/>
        </a:p>
      </dgm:t>
    </dgm:pt>
    <dgm:pt modelId="{61FCDB03-4B5F-4DA8-B07D-7F5A580A28C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 smtClean="0"/>
            <a:t>Stablecoins</a:t>
          </a:r>
          <a:endParaRPr lang="en-US" dirty="0"/>
        </a:p>
      </dgm:t>
    </dgm:pt>
    <dgm:pt modelId="{D279EE54-1BA4-42EA-9BF8-AC82456398F1}" type="parTrans" cxnId="{53741D0E-09AE-4715-B382-7D89B1BAEED1}">
      <dgm:prSet/>
      <dgm:spPr/>
      <dgm:t>
        <a:bodyPr/>
        <a:lstStyle/>
        <a:p>
          <a:endParaRPr lang="en-US"/>
        </a:p>
      </dgm:t>
    </dgm:pt>
    <dgm:pt modelId="{20DB3D0E-EE36-4D7A-889C-D12E9CFC86DB}" type="sibTrans" cxnId="{53741D0E-09AE-4715-B382-7D89B1BAEED1}">
      <dgm:prSet/>
      <dgm:spPr/>
      <dgm:t>
        <a:bodyPr/>
        <a:lstStyle/>
        <a:p>
          <a:endParaRPr lang="en-US"/>
        </a:p>
      </dgm:t>
    </dgm:pt>
    <dgm:pt modelId="{FBE14D25-75A8-4C47-A1BE-7A322B6E64B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Lending &amp; Borrowings</a:t>
          </a:r>
          <a:endParaRPr lang="en-US" dirty="0"/>
        </a:p>
      </dgm:t>
    </dgm:pt>
    <dgm:pt modelId="{2C3CBD8E-32E6-4E97-A1CB-092AABB3027D}" type="parTrans" cxnId="{49F186C7-47D7-444B-8DAE-0C1711088453}">
      <dgm:prSet/>
      <dgm:spPr/>
      <dgm:t>
        <a:bodyPr/>
        <a:lstStyle/>
        <a:p>
          <a:endParaRPr lang="en-US"/>
        </a:p>
      </dgm:t>
    </dgm:pt>
    <dgm:pt modelId="{5B80F85F-DBCF-4B94-8735-85632E76C352}" type="sibTrans" cxnId="{49F186C7-47D7-444B-8DAE-0C1711088453}">
      <dgm:prSet/>
      <dgm:spPr/>
      <dgm:t>
        <a:bodyPr/>
        <a:lstStyle/>
        <a:p>
          <a:endParaRPr lang="en-US"/>
        </a:p>
      </dgm:t>
    </dgm:pt>
    <dgm:pt modelId="{CBF85D8A-75A8-4AA0-B12E-10733FEF1DA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Exchanges</a:t>
          </a:r>
          <a:endParaRPr lang="en-US" dirty="0"/>
        </a:p>
      </dgm:t>
    </dgm:pt>
    <dgm:pt modelId="{833ECCAE-9DE3-41BE-932E-2D3C32556A70}" type="parTrans" cxnId="{5365B335-113F-4A8C-9893-3E14F698D665}">
      <dgm:prSet/>
      <dgm:spPr/>
      <dgm:t>
        <a:bodyPr/>
        <a:lstStyle/>
        <a:p>
          <a:endParaRPr lang="en-US"/>
        </a:p>
      </dgm:t>
    </dgm:pt>
    <dgm:pt modelId="{53F3673A-0866-4CDD-9C52-BBC16AC61A88}" type="sibTrans" cxnId="{5365B335-113F-4A8C-9893-3E14F698D665}">
      <dgm:prSet/>
      <dgm:spPr/>
      <dgm:t>
        <a:bodyPr/>
        <a:lstStyle/>
        <a:p>
          <a:endParaRPr lang="en-US"/>
        </a:p>
      </dgm:t>
    </dgm:pt>
    <dgm:pt modelId="{B44648EE-BD28-44DF-9C95-E2C8AF1B0E4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Derivatives</a:t>
          </a:r>
          <a:endParaRPr lang="en-US" dirty="0"/>
        </a:p>
      </dgm:t>
    </dgm:pt>
    <dgm:pt modelId="{547A19AF-DF5E-4B2C-A60D-B642F3E06405}" type="parTrans" cxnId="{DE2918B2-CAA6-48E6-9B25-582384D8D461}">
      <dgm:prSet/>
      <dgm:spPr/>
      <dgm:t>
        <a:bodyPr/>
        <a:lstStyle/>
        <a:p>
          <a:endParaRPr lang="en-US"/>
        </a:p>
      </dgm:t>
    </dgm:pt>
    <dgm:pt modelId="{D5DDA463-CBA7-41C0-9398-FFE78E4D3A5C}" type="sibTrans" cxnId="{DE2918B2-CAA6-48E6-9B25-582384D8D461}">
      <dgm:prSet/>
      <dgm:spPr/>
      <dgm:t>
        <a:bodyPr/>
        <a:lstStyle/>
        <a:p>
          <a:endParaRPr lang="en-US"/>
        </a:p>
      </dgm:t>
    </dgm:pt>
    <dgm:pt modelId="{574F7E53-C60F-4A6C-805A-66A2BE01508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Fund Management</a:t>
          </a:r>
          <a:endParaRPr lang="en-US" dirty="0"/>
        </a:p>
      </dgm:t>
    </dgm:pt>
    <dgm:pt modelId="{778ABE95-A0FA-4DAE-A019-6A3CD8600FDC}" type="parTrans" cxnId="{97F9208F-C5D2-42DF-A3C8-37EA61B654FF}">
      <dgm:prSet/>
      <dgm:spPr/>
      <dgm:t>
        <a:bodyPr/>
        <a:lstStyle/>
        <a:p>
          <a:endParaRPr lang="en-US"/>
        </a:p>
      </dgm:t>
    </dgm:pt>
    <dgm:pt modelId="{EA795CA3-D0EA-4862-80E9-21EC4CC71629}" type="sibTrans" cxnId="{97F9208F-C5D2-42DF-A3C8-37EA61B654FF}">
      <dgm:prSet/>
      <dgm:spPr/>
      <dgm:t>
        <a:bodyPr/>
        <a:lstStyle/>
        <a:p>
          <a:endParaRPr lang="en-US"/>
        </a:p>
      </dgm:t>
    </dgm:pt>
    <dgm:pt modelId="{DFF91665-8F67-4D71-BABA-461D6572F5A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Lottery</a:t>
          </a:r>
        </a:p>
      </dgm:t>
    </dgm:pt>
    <dgm:pt modelId="{3F39FC54-D5EC-4511-AA59-02C7ED5485B9}" type="parTrans" cxnId="{66D2DF81-9C42-495F-BE4E-CCA2810BBFD7}">
      <dgm:prSet/>
      <dgm:spPr/>
      <dgm:t>
        <a:bodyPr/>
        <a:lstStyle/>
        <a:p>
          <a:endParaRPr lang="en-US"/>
        </a:p>
      </dgm:t>
    </dgm:pt>
    <dgm:pt modelId="{CF921130-C4D9-4806-8AD6-93335DAF9365}" type="sibTrans" cxnId="{66D2DF81-9C42-495F-BE4E-CCA2810BBFD7}">
      <dgm:prSet/>
      <dgm:spPr/>
      <dgm:t>
        <a:bodyPr/>
        <a:lstStyle/>
        <a:p>
          <a:endParaRPr lang="en-US"/>
        </a:p>
      </dgm:t>
    </dgm:pt>
    <dgm:pt modelId="{90B901D3-5AAC-4DC3-A3CF-0D1F39CB313D}">
      <dgm:prSet phldrT="[Text]"/>
      <dgm:spPr>
        <a:solidFill>
          <a:srgbClr val="FFFF0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Payments</a:t>
          </a:r>
        </a:p>
      </dgm:t>
    </dgm:pt>
    <dgm:pt modelId="{78F6C2B2-8E91-4757-A237-140FFBE083DC}" type="parTrans" cxnId="{E0D697F7-0C29-48C9-8D61-61AC35B463A4}">
      <dgm:prSet/>
      <dgm:spPr/>
      <dgm:t>
        <a:bodyPr/>
        <a:lstStyle/>
        <a:p>
          <a:endParaRPr lang="en-US"/>
        </a:p>
      </dgm:t>
    </dgm:pt>
    <dgm:pt modelId="{956520E1-4DFB-40FD-9E43-675287292234}" type="sibTrans" cxnId="{E0D697F7-0C29-48C9-8D61-61AC35B463A4}">
      <dgm:prSet/>
      <dgm:spPr/>
      <dgm:t>
        <a:bodyPr/>
        <a:lstStyle/>
        <a:p>
          <a:endParaRPr lang="en-US"/>
        </a:p>
      </dgm:t>
    </dgm:pt>
    <dgm:pt modelId="{DC0C3E9F-2792-4C51-9E01-56B9E8C25818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Insurance</a:t>
          </a:r>
        </a:p>
      </dgm:t>
    </dgm:pt>
    <dgm:pt modelId="{F3F7BE9C-EBF0-4AAE-B28D-99369569E9CD}" type="parTrans" cxnId="{557E774D-3DE0-4CE8-BBB8-363B1B8DEF7C}">
      <dgm:prSet/>
      <dgm:spPr/>
      <dgm:t>
        <a:bodyPr/>
        <a:lstStyle/>
        <a:p>
          <a:endParaRPr lang="en-US"/>
        </a:p>
      </dgm:t>
    </dgm:pt>
    <dgm:pt modelId="{B02CE6EE-FC2C-4419-9F91-B7111E1519CB}" type="sibTrans" cxnId="{557E774D-3DE0-4CE8-BBB8-363B1B8DEF7C}">
      <dgm:prSet/>
      <dgm:spPr/>
      <dgm:t>
        <a:bodyPr/>
        <a:lstStyle/>
        <a:p>
          <a:endParaRPr lang="en-US"/>
        </a:p>
      </dgm:t>
    </dgm:pt>
    <dgm:pt modelId="{4AA23070-2279-487B-8FD2-073045984F10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Governance</a:t>
          </a:r>
        </a:p>
      </dgm:t>
    </dgm:pt>
    <dgm:pt modelId="{4DDDAE00-FC30-42D6-9539-80BE56111767}" type="parTrans" cxnId="{06B0F3E5-8388-4EE8-8FBD-F5571F01C553}">
      <dgm:prSet/>
      <dgm:spPr/>
      <dgm:t>
        <a:bodyPr/>
        <a:lstStyle/>
        <a:p>
          <a:endParaRPr lang="en-US"/>
        </a:p>
      </dgm:t>
    </dgm:pt>
    <dgm:pt modelId="{EC72903D-3D7C-45D5-8D33-2A4B47A34549}" type="sibTrans" cxnId="{06B0F3E5-8388-4EE8-8FBD-F5571F01C553}">
      <dgm:prSet/>
      <dgm:spPr/>
      <dgm:t>
        <a:bodyPr/>
        <a:lstStyle/>
        <a:p>
          <a:endParaRPr lang="en-US"/>
        </a:p>
      </dgm:t>
    </dgm:pt>
    <dgm:pt modelId="{92979F85-3EC6-4B65-856C-6BE1D3504610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Dashboard</a:t>
          </a:r>
        </a:p>
      </dgm:t>
    </dgm:pt>
    <dgm:pt modelId="{0F593ECF-F056-4C5C-934A-0B5AE8A611EC}" type="parTrans" cxnId="{6D052A71-8660-4406-907B-02F637B64DCF}">
      <dgm:prSet/>
      <dgm:spPr/>
      <dgm:t>
        <a:bodyPr/>
        <a:lstStyle/>
        <a:p>
          <a:endParaRPr lang="en-US"/>
        </a:p>
      </dgm:t>
    </dgm:pt>
    <dgm:pt modelId="{13550BDE-4251-447E-A1CB-694B4C92F323}" type="sibTrans" cxnId="{6D052A71-8660-4406-907B-02F637B64DCF}">
      <dgm:prSet/>
      <dgm:spPr/>
      <dgm:t>
        <a:bodyPr/>
        <a:lstStyle/>
        <a:p>
          <a:endParaRPr lang="en-US"/>
        </a:p>
      </dgm:t>
    </dgm:pt>
    <dgm:pt modelId="{2BD55A19-DEE2-4813-BFA0-5D882EAF8E68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err="1" smtClean="0"/>
            <a:t>DeFi</a:t>
          </a:r>
          <a:r>
            <a:rPr lang="en-US" dirty="0" smtClean="0"/>
            <a:t> in Action</a:t>
          </a:r>
        </a:p>
      </dgm:t>
    </dgm:pt>
    <dgm:pt modelId="{F4F121D2-B466-4D29-AB6B-DEB243BBF05D}" type="parTrans" cxnId="{84D1B1C0-D9EE-4E5A-B512-CEFEB52433E7}">
      <dgm:prSet/>
      <dgm:spPr/>
      <dgm:t>
        <a:bodyPr/>
        <a:lstStyle/>
        <a:p>
          <a:endParaRPr lang="en-US"/>
        </a:p>
      </dgm:t>
    </dgm:pt>
    <dgm:pt modelId="{D840B7D7-F9D1-4D58-B891-1BAABCADF191}" type="sibTrans" cxnId="{84D1B1C0-D9EE-4E5A-B512-CEFEB52433E7}">
      <dgm:prSet/>
      <dgm:spPr/>
      <dgm:t>
        <a:bodyPr/>
        <a:lstStyle/>
        <a:p>
          <a:endParaRPr lang="en-US"/>
        </a:p>
      </dgm:t>
    </dgm:pt>
    <dgm:pt modelId="{F726140F-A9A9-4E6B-80DB-978874571299}" type="pres">
      <dgm:prSet presAssocID="{D694F646-E9BE-4E3A-AD0D-49E31A043FDF}" presName="diagram" presStyleCnt="0">
        <dgm:presLayoutVars>
          <dgm:dir/>
          <dgm:resizeHandles val="exact"/>
        </dgm:presLayoutVars>
      </dgm:prSet>
      <dgm:spPr/>
    </dgm:pt>
    <dgm:pt modelId="{5EFCDD94-7211-409A-BF83-54A0B81F08E6}" type="pres">
      <dgm:prSet presAssocID="{6DAA0636-22E3-4D0A-8B28-D8338839FE36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224AC-249B-4250-92D9-4186B9862AA4}" type="pres">
      <dgm:prSet presAssocID="{7ED8955C-0AD8-4814-8DF3-38100CE1262A}" presName="sibTrans" presStyleCnt="0"/>
      <dgm:spPr/>
    </dgm:pt>
    <dgm:pt modelId="{AA1383B1-4F99-452F-A495-E2835AD0FB4E}" type="pres">
      <dgm:prSet presAssocID="{61FCDB03-4B5F-4DA8-B07D-7F5A580A28C0}" presName="node" presStyleLbl="node1" presStyleIdx="1" presStyleCnt="12">
        <dgm:presLayoutVars>
          <dgm:bulletEnabled val="1"/>
        </dgm:presLayoutVars>
      </dgm:prSet>
      <dgm:spPr/>
    </dgm:pt>
    <dgm:pt modelId="{E263CB64-0638-4AB5-B797-BF88C8DE1A28}" type="pres">
      <dgm:prSet presAssocID="{20DB3D0E-EE36-4D7A-889C-D12E9CFC86DB}" presName="sibTrans" presStyleCnt="0"/>
      <dgm:spPr/>
    </dgm:pt>
    <dgm:pt modelId="{1725D2B3-8E81-4E99-BFDE-B56D1A85D9FA}" type="pres">
      <dgm:prSet presAssocID="{FBE14D25-75A8-4C47-A1BE-7A322B6E64B8}" presName="node" presStyleLbl="node1" presStyleIdx="2" presStyleCnt="12">
        <dgm:presLayoutVars>
          <dgm:bulletEnabled val="1"/>
        </dgm:presLayoutVars>
      </dgm:prSet>
      <dgm:spPr/>
    </dgm:pt>
    <dgm:pt modelId="{08327276-2479-41A2-A11D-C4D63922524B}" type="pres">
      <dgm:prSet presAssocID="{5B80F85F-DBCF-4B94-8735-85632E76C352}" presName="sibTrans" presStyleCnt="0"/>
      <dgm:spPr/>
    </dgm:pt>
    <dgm:pt modelId="{4B7991E6-B2DB-483C-844C-372E40410C46}" type="pres">
      <dgm:prSet presAssocID="{CBF85D8A-75A8-4AA0-B12E-10733FEF1DA0}" presName="node" presStyleLbl="node1" presStyleIdx="3" presStyleCnt="12">
        <dgm:presLayoutVars>
          <dgm:bulletEnabled val="1"/>
        </dgm:presLayoutVars>
      </dgm:prSet>
      <dgm:spPr/>
    </dgm:pt>
    <dgm:pt modelId="{DC464CAE-7464-4FB8-B819-E18BDA7944DA}" type="pres">
      <dgm:prSet presAssocID="{53F3673A-0866-4CDD-9C52-BBC16AC61A88}" presName="sibTrans" presStyleCnt="0"/>
      <dgm:spPr/>
    </dgm:pt>
    <dgm:pt modelId="{21DCC338-4C87-4A51-A34A-90AAAB3490FC}" type="pres">
      <dgm:prSet presAssocID="{B44648EE-BD28-44DF-9C95-E2C8AF1B0E4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0B450-4953-4C86-8254-3365B58AEDD5}" type="pres">
      <dgm:prSet presAssocID="{D5DDA463-CBA7-41C0-9398-FFE78E4D3A5C}" presName="sibTrans" presStyleCnt="0"/>
      <dgm:spPr/>
    </dgm:pt>
    <dgm:pt modelId="{8F3998B7-6465-4B03-A60C-A746ECC5A9F7}" type="pres">
      <dgm:prSet presAssocID="{574F7E53-C60F-4A6C-805A-66A2BE015087}" presName="node" presStyleLbl="node1" presStyleIdx="5" presStyleCnt="12">
        <dgm:presLayoutVars>
          <dgm:bulletEnabled val="1"/>
        </dgm:presLayoutVars>
      </dgm:prSet>
      <dgm:spPr/>
    </dgm:pt>
    <dgm:pt modelId="{8757075A-44EB-48D4-85F5-2CCEC5F47666}" type="pres">
      <dgm:prSet presAssocID="{EA795CA3-D0EA-4862-80E9-21EC4CC71629}" presName="sibTrans" presStyleCnt="0"/>
      <dgm:spPr/>
    </dgm:pt>
    <dgm:pt modelId="{AA73DC45-20C8-43E2-BDC9-148347274F82}" type="pres">
      <dgm:prSet presAssocID="{DFF91665-8F67-4D71-BABA-461D6572F5A0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E2F9A2-6915-45CA-8919-88DF8C1F66E0}" type="pres">
      <dgm:prSet presAssocID="{CF921130-C4D9-4806-8AD6-93335DAF9365}" presName="sibTrans" presStyleCnt="0"/>
      <dgm:spPr/>
    </dgm:pt>
    <dgm:pt modelId="{EFC563EE-830D-46FF-B624-9DE852F2B84F}" type="pres">
      <dgm:prSet presAssocID="{90B901D3-5AAC-4DC3-A3CF-0D1F39CB313D}" presName="node" presStyleLbl="node1" presStyleIdx="7" presStyleCnt="12">
        <dgm:presLayoutVars>
          <dgm:bulletEnabled val="1"/>
        </dgm:presLayoutVars>
      </dgm:prSet>
      <dgm:spPr/>
    </dgm:pt>
    <dgm:pt modelId="{E8AF389E-903D-47A1-A2E0-35BFE4F87411}" type="pres">
      <dgm:prSet presAssocID="{956520E1-4DFB-40FD-9E43-675287292234}" presName="sibTrans" presStyleCnt="0"/>
      <dgm:spPr/>
    </dgm:pt>
    <dgm:pt modelId="{F41D5A15-7AAD-425E-8225-7CDA502F7616}" type="pres">
      <dgm:prSet presAssocID="{DC0C3E9F-2792-4C51-9E01-56B9E8C25818}" presName="node" presStyleLbl="node1" presStyleIdx="8" presStyleCnt="12">
        <dgm:presLayoutVars>
          <dgm:bulletEnabled val="1"/>
        </dgm:presLayoutVars>
      </dgm:prSet>
      <dgm:spPr/>
    </dgm:pt>
    <dgm:pt modelId="{5AE09AB3-B01C-4B0E-9CD9-A5CE8301B417}" type="pres">
      <dgm:prSet presAssocID="{B02CE6EE-FC2C-4419-9F91-B7111E1519CB}" presName="sibTrans" presStyleCnt="0"/>
      <dgm:spPr/>
    </dgm:pt>
    <dgm:pt modelId="{1342EA95-9022-4C1E-B013-15C89F54498F}" type="pres">
      <dgm:prSet presAssocID="{4AA23070-2279-487B-8FD2-073045984F10}" presName="node" presStyleLbl="node1" presStyleIdx="9" presStyleCnt="12">
        <dgm:presLayoutVars>
          <dgm:bulletEnabled val="1"/>
        </dgm:presLayoutVars>
      </dgm:prSet>
      <dgm:spPr/>
    </dgm:pt>
    <dgm:pt modelId="{6563EB7E-7B80-4C72-8EBB-3AF4D325C391}" type="pres">
      <dgm:prSet presAssocID="{EC72903D-3D7C-45D5-8D33-2A4B47A34549}" presName="sibTrans" presStyleCnt="0"/>
      <dgm:spPr/>
    </dgm:pt>
    <dgm:pt modelId="{6B72DF1E-40BC-4FEC-B448-649D6B83E7EF}" type="pres">
      <dgm:prSet presAssocID="{92979F85-3EC6-4B65-856C-6BE1D3504610}" presName="node" presStyleLbl="node1" presStyleIdx="10" presStyleCnt="12">
        <dgm:presLayoutVars>
          <dgm:bulletEnabled val="1"/>
        </dgm:presLayoutVars>
      </dgm:prSet>
      <dgm:spPr/>
    </dgm:pt>
    <dgm:pt modelId="{7DA05A60-AC4D-4E87-8B58-72A07E4A2D3D}" type="pres">
      <dgm:prSet presAssocID="{13550BDE-4251-447E-A1CB-694B4C92F323}" presName="sibTrans" presStyleCnt="0"/>
      <dgm:spPr/>
    </dgm:pt>
    <dgm:pt modelId="{625F0145-B3A7-462B-80BB-A688C2C58D67}" type="pres">
      <dgm:prSet presAssocID="{2BD55A19-DEE2-4813-BFA0-5D882EAF8E68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C721F48-E520-4988-A01A-78B052776A3E}" type="presOf" srcId="{6DAA0636-22E3-4D0A-8B28-D8338839FE36}" destId="{5EFCDD94-7211-409A-BF83-54A0B81F08E6}" srcOrd="0" destOrd="0" presId="urn:microsoft.com/office/officeart/2005/8/layout/default"/>
    <dgm:cxn modelId="{DE2918B2-CAA6-48E6-9B25-582384D8D461}" srcId="{D694F646-E9BE-4E3A-AD0D-49E31A043FDF}" destId="{B44648EE-BD28-44DF-9C95-E2C8AF1B0E43}" srcOrd="4" destOrd="0" parTransId="{547A19AF-DF5E-4B2C-A60D-B642F3E06405}" sibTransId="{D5DDA463-CBA7-41C0-9398-FFE78E4D3A5C}"/>
    <dgm:cxn modelId="{6D052A71-8660-4406-907B-02F637B64DCF}" srcId="{D694F646-E9BE-4E3A-AD0D-49E31A043FDF}" destId="{92979F85-3EC6-4B65-856C-6BE1D3504610}" srcOrd="10" destOrd="0" parTransId="{0F593ECF-F056-4C5C-934A-0B5AE8A611EC}" sibTransId="{13550BDE-4251-447E-A1CB-694B4C92F323}"/>
    <dgm:cxn modelId="{49F186C7-47D7-444B-8DAE-0C1711088453}" srcId="{D694F646-E9BE-4E3A-AD0D-49E31A043FDF}" destId="{FBE14D25-75A8-4C47-A1BE-7A322B6E64B8}" srcOrd="2" destOrd="0" parTransId="{2C3CBD8E-32E6-4E97-A1CB-092AABB3027D}" sibTransId="{5B80F85F-DBCF-4B94-8735-85632E76C352}"/>
    <dgm:cxn modelId="{B7ED1304-14FF-4F38-90BB-ADD9AB7FCF51}" srcId="{D694F646-E9BE-4E3A-AD0D-49E31A043FDF}" destId="{6DAA0636-22E3-4D0A-8B28-D8338839FE36}" srcOrd="0" destOrd="0" parTransId="{7A549E13-DFF6-4A2D-828B-F006733B5139}" sibTransId="{7ED8955C-0AD8-4814-8DF3-38100CE1262A}"/>
    <dgm:cxn modelId="{06D887E1-7118-4C05-A854-E7852A567B13}" type="presOf" srcId="{DC0C3E9F-2792-4C51-9E01-56B9E8C25818}" destId="{F41D5A15-7AAD-425E-8225-7CDA502F7616}" srcOrd="0" destOrd="0" presId="urn:microsoft.com/office/officeart/2005/8/layout/default"/>
    <dgm:cxn modelId="{557E774D-3DE0-4CE8-BBB8-363B1B8DEF7C}" srcId="{D694F646-E9BE-4E3A-AD0D-49E31A043FDF}" destId="{DC0C3E9F-2792-4C51-9E01-56B9E8C25818}" srcOrd="8" destOrd="0" parTransId="{F3F7BE9C-EBF0-4AAE-B28D-99369569E9CD}" sibTransId="{B02CE6EE-FC2C-4419-9F91-B7111E1519CB}"/>
    <dgm:cxn modelId="{E3D774AF-7DD8-4474-B4EF-6A20FBE1F16A}" type="presOf" srcId="{DFF91665-8F67-4D71-BABA-461D6572F5A0}" destId="{AA73DC45-20C8-43E2-BDC9-148347274F82}" srcOrd="0" destOrd="0" presId="urn:microsoft.com/office/officeart/2005/8/layout/default"/>
    <dgm:cxn modelId="{AA77D172-D0FB-4F89-8322-51A0EEF63BF5}" type="presOf" srcId="{90B901D3-5AAC-4DC3-A3CF-0D1F39CB313D}" destId="{EFC563EE-830D-46FF-B624-9DE852F2B84F}" srcOrd="0" destOrd="0" presId="urn:microsoft.com/office/officeart/2005/8/layout/default"/>
    <dgm:cxn modelId="{4681453D-8ACD-4379-A401-06FF9DC91962}" type="presOf" srcId="{D694F646-E9BE-4E3A-AD0D-49E31A043FDF}" destId="{F726140F-A9A9-4E6B-80DB-978874571299}" srcOrd="0" destOrd="0" presId="urn:microsoft.com/office/officeart/2005/8/layout/default"/>
    <dgm:cxn modelId="{DCDCC2C3-F929-4DA7-8CCF-B289AB445AAF}" type="presOf" srcId="{B44648EE-BD28-44DF-9C95-E2C8AF1B0E43}" destId="{21DCC338-4C87-4A51-A34A-90AAAB3490FC}" srcOrd="0" destOrd="0" presId="urn:microsoft.com/office/officeart/2005/8/layout/default"/>
    <dgm:cxn modelId="{53741D0E-09AE-4715-B382-7D89B1BAEED1}" srcId="{D694F646-E9BE-4E3A-AD0D-49E31A043FDF}" destId="{61FCDB03-4B5F-4DA8-B07D-7F5A580A28C0}" srcOrd="1" destOrd="0" parTransId="{D279EE54-1BA4-42EA-9BF8-AC82456398F1}" sibTransId="{20DB3D0E-EE36-4D7A-889C-D12E9CFC86DB}"/>
    <dgm:cxn modelId="{06B0F3E5-8388-4EE8-8FBD-F5571F01C553}" srcId="{D694F646-E9BE-4E3A-AD0D-49E31A043FDF}" destId="{4AA23070-2279-487B-8FD2-073045984F10}" srcOrd="9" destOrd="0" parTransId="{4DDDAE00-FC30-42D6-9539-80BE56111767}" sibTransId="{EC72903D-3D7C-45D5-8D33-2A4B47A34549}"/>
    <dgm:cxn modelId="{5365B335-113F-4A8C-9893-3E14F698D665}" srcId="{D694F646-E9BE-4E3A-AD0D-49E31A043FDF}" destId="{CBF85D8A-75A8-4AA0-B12E-10733FEF1DA0}" srcOrd="3" destOrd="0" parTransId="{833ECCAE-9DE3-41BE-932E-2D3C32556A70}" sibTransId="{53F3673A-0866-4CDD-9C52-BBC16AC61A88}"/>
    <dgm:cxn modelId="{97F9208F-C5D2-42DF-A3C8-37EA61B654FF}" srcId="{D694F646-E9BE-4E3A-AD0D-49E31A043FDF}" destId="{574F7E53-C60F-4A6C-805A-66A2BE015087}" srcOrd="5" destOrd="0" parTransId="{778ABE95-A0FA-4DAE-A019-6A3CD8600FDC}" sibTransId="{EA795CA3-D0EA-4862-80E9-21EC4CC71629}"/>
    <dgm:cxn modelId="{793877CA-E487-4113-9163-EB25BFB0D562}" type="presOf" srcId="{CBF85D8A-75A8-4AA0-B12E-10733FEF1DA0}" destId="{4B7991E6-B2DB-483C-844C-372E40410C46}" srcOrd="0" destOrd="0" presId="urn:microsoft.com/office/officeart/2005/8/layout/default"/>
    <dgm:cxn modelId="{E0D697F7-0C29-48C9-8D61-61AC35B463A4}" srcId="{D694F646-E9BE-4E3A-AD0D-49E31A043FDF}" destId="{90B901D3-5AAC-4DC3-A3CF-0D1F39CB313D}" srcOrd="7" destOrd="0" parTransId="{78F6C2B2-8E91-4757-A237-140FFBE083DC}" sibTransId="{956520E1-4DFB-40FD-9E43-675287292234}"/>
    <dgm:cxn modelId="{84D1B1C0-D9EE-4E5A-B512-CEFEB52433E7}" srcId="{D694F646-E9BE-4E3A-AD0D-49E31A043FDF}" destId="{2BD55A19-DEE2-4813-BFA0-5D882EAF8E68}" srcOrd="11" destOrd="0" parTransId="{F4F121D2-B466-4D29-AB6B-DEB243BBF05D}" sibTransId="{D840B7D7-F9D1-4D58-B891-1BAABCADF191}"/>
    <dgm:cxn modelId="{9BB75977-F138-452A-9F2F-52D3F82CF45A}" type="presOf" srcId="{FBE14D25-75A8-4C47-A1BE-7A322B6E64B8}" destId="{1725D2B3-8E81-4E99-BFDE-B56D1A85D9FA}" srcOrd="0" destOrd="0" presId="urn:microsoft.com/office/officeart/2005/8/layout/default"/>
    <dgm:cxn modelId="{E0E32D69-02D7-4A0B-9367-37B20F7C1232}" type="presOf" srcId="{4AA23070-2279-487B-8FD2-073045984F10}" destId="{1342EA95-9022-4C1E-B013-15C89F54498F}" srcOrd="0" destOrd="0" presId="urn:microsoft.com/office/officeart/2005/8/layout/default"/>
    <dgm:cxn modelId="{66D2DF81-9C42-495F-BE4E-CCA2810BBFD7}" srcId="{D694F646-E9BE-4E3A-AD0D-49E31A043FDF}" destId="{DFF91665-8F67-4D71-BABA-461D6572F5A0}" srcOrd="6" destOrd="0" parTransId="{3F39FC54-D5EC-4511-AA59-02C7ED5485B9}" sibTransId="{CF921130-C4D9-4806-8AD6-93335DAF9365}"/>
    <dgm:cxn modelId="{A8412FB5-3FD4-4AF0-892E-ABFAE581AF61}" type="presOf" srcId="{2BD55A19-DEE2-4813-BFA0-5D882EAF8E68}" destId="{625F0145-B3A7-462B-80BB-A688C2C58D67}" srcOrd="0" destOrd="0" presId="urn:microsoft.com/office/officeart/2005/8/layout/default"/>
    <dgm:cxn modelId="{F13B34C4-752B-41F2-8EB9-0CE6CAB75D26}" type="presOf" srcId="{61FCDB03-4B5F-4DA8-B07D-7F5A580A28C0}" destId="{AA1383B1-4F99-452F-A495-E2835AD0FB4E}" srcOrd="0" destOrd="0" presId="urn:microsoft.com/office/officeart/2005/8/layout/default"/>
    <dgm:cxn modelId="{B98DE028-899A-4CA7-9A46-46C59932BBE6}" type="presOf" srcId="{574F7E53-C60F-4A6C-805A-66A2BE015087}" destId="{8F3998B7-6465-4B03-A60C-A746ECC5A9F7}" srcOrd="0" destOrd="0" presId="urn:microsoft.com/office/officeart/2005/8/layout/default"/>
    <dgm:cxn modelId="{F6CEBF17-EB68-4CB0-9C5C-DABAE9185D18}" type="presOf" srcId="{92979F85-3EC6-4B65-856C-6BE1D3504610}" destId="{6B72DF1E-40BC-4FEC-B448-649D6B83E7EF}" srcOrd="0" destOrd="0" presId="urn:microsoft.com/office/officeart/2005/8/layout/default"/>
    <dgm:cxn modelId="{4C5F33C7-DF93-4EEB-BBCD-7D1D2D0862DA}" type="presParOf" srcId="{F726140F-A9A9-4E6B-80DB-978874571299}" destId="{5EFCDD94-7211-409A-BF83-54A0B81F08E6}" srcOrd="0" destOrd="0" presId="urn:microsoft.com/office/officeart/2005/8/layout/default"/>
    <dgm:cxn modelId="{5DDD3DCC-5AF6-49D1-ABA4-F569080BA1EC}" type="presParOf" srcId="{F726140F-A9A9-4E6B-80DB-978874571299}" destId="{7AF224AC-249B-4250-92D9-4186B9862AA4}" srcOrd="1" destOrd="0" presId="urn:microsoft.com/office/officeart/2005/8/layout/default"/>
    <dgm:cxn modelId="{EC8C8C59-9A06-488F-9B44-D03E30762D22}" type="presParOf" srcId="{F726140F-A9A9-4E6B-80DB-978874571299}" destId="{AA1383B1-4F99-452F-A495-E2835AD0FB4E}" srcOrd="2" destOrd="0" presId="urn:microsoft.com/office/officeart/2005/8/layout/default"/>
    <dgm:cxn modelId="{A6B3A12D-50B7-4B8A-B164-879873E50A9D}" type="presParOf" srcId="{F726140F-A9A9-4E6B-80DB-978874571299}" destId="{E263CB64-0638-4AB5-B797-BF88C8DE1A28}" srcOrd="3" destOrd="0" presId="urn:microsoft.com/office/officeart/2005/8/layout/default"/>
    <dgm:cxn modelId="{A5660074-151F-47F1-95B2-7B6055392E8B}" type="presParOf" srcId="{F726140F-A9A9-4E6B-80DB-978874571299}" destId="{1725D2B3-8E81-4E99-BFDE-B56D1A85D9FA}" srcOrd="4" destOrd="0" presId="urn:microsoft.com/office/officeart/2005/8/layout/default"/>
    <dgm:cxn modelId="{7E28F530-C33A-46EA-8DE8-B424B9D0F21D}" type="presParOf" srcId="{F726140F-A9A9-4E6B-80DB-978874571299}" destId="{08327276-2479-41A2-A11D-C4D63922524B}" srcOrd="5" destOrd="0" presId="urn:microsoft.com/office/officeart/2005/8/layout/default"/>
    <dgm:cxn modelId="{84241CE7-49A7-4FD5-A59A-DE5E7C75EB71}" type="presParOf" srcId="{F726140F-A9A9-4E6B-80DB-978874571299}" destId="{4B7991E6-B2DB-483C-844C-372E40410C46}" srcOrd="6" destOrd="0" presId="urn:microsoft.com/office/officeart/2005/8/layout/default"/>
    <dgm:cxn modelId="{E1580EA0-4B48-452F-8A7B-E4A41C735D65}" type="presParOf" srcId="{F726140F-A9A9-4E6B-80DB-978874571299}" destId="{DC464CAE-7464-4FB8-B819-E18BDA7944DA}" srcOrd="7" destOrd="0" presId="urn:microsoft.com/office/officeart/2005/8/layout/default"/>
    <dgm:cxn modelId="{C0D79BBF-BEFD-44CD-A8E0-5D06E09DB6D3}" type="presParOf" srcId="{F726140F-A9A9-4E6B-80DB-978874571299}" destId="{21DCC338-4C87-4A51-A34A-90AAAB3490FC}" srcOrd="8" destOrd="0" presId="urn:microsoft.com/office/officeart/2005/8/layout/default"/>
    <dgm:cxn modelId="{2B2AC0BA-F88E-44CC-8F71-C2334AC1ECC7}" type="presParOf" srcId="{F726140F-A9A9-4E6B-80DB-978874571299}" destId="{DA00B450-4953-4C86-8254-3365B58AEDD5}" srcOrd="9" destOrd="0" presId="urn:microsoft.com/office/officeart/2005/8/layout/default"/>
    <dgm:cxn modelId="{E8D2272F-0EC7-4DE5-A78D-655C6C555D39}" type="presParOf" srcId="{F726140F-A9A9-4E6B-80DB-978874571299}" destId="{8F3998B7-6465-4B03-A60C-A746ECC5A9F7}" srcOrd="10" destOrd="0" presId="urn:microsoft.com/office/officeart/2005/8/layout/default"/>
    <dgm:cxn modelId="{5CD32E4C-97F1-4E66-8307-1EF9D6EF5C29}" type="presParOf" srcId="{F726140F-A9A9-4E6B-80DB-978874571299}" destId="{8757075A-44EB-48D4-85F5-2CCEC5F47666}" srcOrd="11" destOrd="0" presId="urn:microsoft.com/office/officeart/2005/8/layout/default"/>
    <dgm:cxn modelId="{66BA0488-4ADB-47DF-8CEF-3FFFD3E5DC06}" type="presParOf" srcId="{F726140F-A9A9-4E6B-80DB-978874571299}" destId="{AA73DC45-20C8-43E2-BDC9-148347274F82}" srcOrd="12" destOrd="0" presId="urn:microsoft.com/office/officeart/2005/8/layout/default"/>
    <dgm:cxn modelId="{96EE0218-5718-4A2B-9201-9811E4F5AAFD}" type="presParOf" srcId="{F726140F-A9A9-4E6B-80DB-978874571299}" destId="{9DE2F9A2-6915-45CA-8919-88DF8C1F66E0}" srcOrd="13" destOrd="0" presId="urn:microsoft.com/office/officeart/2005/8/layout/default"/>
    <dgm:cxn modelId="{9F683EA5-7583-4E41-A0D2-01705E1D861E}" type="presParOf" srcId="{F726140F-A9A9-4E6B-80DB-978874571299}" destId="{EFC563EE-830D-46FF-B624-9DE852F2B84F}" srcOrd="14" destOrd="0" presId="urn:microsoft.com/office/officeart/2005/8/layout/default"/>
    <dgm:cxn modelId="{48270609-B1B0-4E2F-AC60-9680A9423A8D}" type="presParOf" srcId="{F726140F-A9A9-4E6B-80DB-978874571299}" destId="{E8AF389E-903D-47A1-A2E0-35BFE4F87411}" srcOrd="15" destOrd="0" presId="urn:microsoft.com/office/officeart/2005/8/layout/default"/>
    <dgm:cxn modelId="{5DE240C1-757D-4D00-B118-30C7CD8DBBCB}" type="presParOf" srcId="{F726140F-A9A9-4E6B-80DB-978874571299}" destId="{F41D5A15-7AAD-425E-8225-7CDA502F7616}" srcOrd="16" destOrd="0" presId="urn:microsoft.com/office/officeart/2005/8/layout/default"/>
    <dgm:cxn modelId="{57CA174F-7A37-482F-B1F1-B50168E0D3FA}" type="presParOf" srcId="{F726140F-A9A9-4E6B-80DB-978874571299}" destId="{5AE09AB3-B01C-4B0E-9CD9-A5CE8301B417}" srcOrd="17" destOrd="0" presId="urn:microsoft.com/office/officeart/2005/8/layout/default"/>
    <dgm:cxn modelId="{61114E3A-C68D-4EAA-B120-5FC839D44CCC}" type="presParOf" srcId="{F726140F-A9A9-4E6B-80DB-978874571299}" destId="{1342EA95-9022-4C1E-B013-15C89F54498F}" srcOrd="18" destOrd="0" presId="urn:microsoft.com/office/officeart/2005/8/layout/default"/>
    <dgm:cxn modelId="{4EF5BB48-230A-4F83-BE91-662B5C9A21D2}" type="presParOf" srcId="{F726140F-A9A9-4E6B-80DB-978874571299}" destId="{6563EB7E-7B80-4C72-8EBB-3AF4D325C391}" srcOrd="19" destOrd="0" presId="urn:microsoft.com/office/officeart/2005/8/layout/default"/>
    <dgm:cxn modelId="{3D608506-1441-4618-AF1C-E4DD8BD0AFB3}" type="presParOf" srcId="{F726140F-A9A9-4E6B-80DB-978874571299}" destId="{6B72DF1E-40BC-4FEC-B448-649D6B83E7EF}" srcOrd="20" destOrd="0" presId="urn:microsoft.com/office/officeart/2005/8/layout/default"/>
    <dgm:cxn modelId="{E84C866A-0E28-4479-808B-DA6B0C91377C}" type="presParOf" srcId="{F726140F-A9A9-4E6B-80DB-978874571299}" destId="{7DA05A60-AC4D-4E87-8B58-72A07E4A2D3D}" srcOrd="21" destOrd="0" presId="urn:microsoft.com/office/officeart/2005/8/layout/default"/>
    <dgm:cxn modelId="{77B7D80E-110B-4652-869C-A083F876531F}" type="presParOf" srcId="{F726140F-A9A9-4E6B-80DB-978874571299}" destId="{625F0145-B3A7-462B-80BB-A688C2C58D67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CDD94-7211-409A-BF83-54A0B81F08E6}">
      <dsp:nvSpPr>
        <dsp:cNvPr id="0" name=""/>
        <dsp:cNvSpPr/>
      </dsp:nvSpPr>
      <dsp:spPr>
        <a:xfrm>
          <a:off x="640556" y="719"/>
          <a:ext cx="1504652" cy="90279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DeFi</a:t>
          </a:r>
          <a:r>
            <a:rPr lang="en-US" sz="1900" kern="1200" dirty="0" smtClean="0"/>
            <a:t> Intro</a:t>
          </a:r>
          <a:endParaRPr lang="en-US" sz="1900" kern="1200" dirty="0"/>
        </a:p>
      </dsp:txBody>
      <dsp:txXfrm>
        <a:off x="640556" y="719"/>
        <a:ext cx="1504652" cy="902791"/>
      </dsp:txXfrm>
    </dsp:sp>
    <dsp:sp modelId="{AA1383B1-4F99-452F-A495-E2835AD0FB4E}">
      <dsp:nvSpPr>
        <dsp:cNvPr id="0" name=""/>
        <dsp:cNvSpPr/>
      </dsp:nvSpPr>
      <dsp:spPr>
        <a:xfrm>
          <a:off x="2295673" y="719"/>
          <a:ext cx="1504652" cy="90279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Stablecoins</a:t>
          </a:r>
          <a:endParaRPr lang="en-US" sz="1900" kern="1200" dirty="0"/>
        </a:p>
      </dsp:txBody>
      <dsp:txXfrm>
        <a:off x="2295673" y="719"/>
        <a:ext cx="1504652" cy="902791"/>
      </dsp:txXfrm>
    </dsp:sp>
    <dsp:sp modelId="{1725D2B3-8E81-4E99-BFDE-B56D1A85D9FA}">
      <dsp:nvSpPr>
        <dsp:cNvPr id="0" name=""/>
        <dsp:cNvSpPr/>
      </dsp:nvSpPr>
      <dsp:spPr>
        <a:xfrm>
          <a:off x="3950791" y="719"/>
          <a:ext cx="1504652" cy="90279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Lending &amp; Borrowings</a:t>
          </a:r>
          <a:endParaRPr lang="en-US" sz="1900" kern="1200" dirty="0"/>
        </a:p>
      </dsp:txBody>
      <dsp:txXfrm>
        <a:off x="3950791" y="719"/>
        <a:ext cx="1504652" cy="902791"/>
      </dsp:txXfrm>
    </dsp:sp>
    <dsp:sp modelId="{4B7991E6-B2DB-483C-844C-372E40410C46}">
      <dsp:nvSpPr>
        <dsp:cNvPr id="0" name=""/>
        <dsp:cNvSpPr/>
      </dsp:nvSpPr>
      <dsp:spPr>
        <a:xfrm>
          <a:off x="640556" y="1053975"/>
          <a:ext cx="1504652" cy="90279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Exchanges</a:t>
          </a:r>
          <a:endParaRPr lang="en-US" sz="1900" kern="1200" dirty="0"/>
        </a:p>
      </dsp:txBody>
      <dsp:txXfrm>
        <a:off x="640556" y="1053975"/>
        <a:ext cx="1504652" cy="902791"/>
      </dsp:txXfrm>
    </dsp:sp>
    <dsp:sp modelId="{21DCC338-4C87-4A51-A34A-90AAAB3490FC}">
      <dsp:nvSpPr>
        <dsp:cNvPr id="0" name=""/>
        <dsp:cNvSpPr/>
      </dsp:nvSpPr>
      <dsp:spPr>
        <a:xfrm>
          <a:off x="2295673" y="1053975"/>
          <a:ext cx="1504652" cy="90279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Derivatives</a:t>
          </a:r>
          <a:endParaRPr lang="en-US" sz="1900" kern="1200" dirty="0"/>
        </a:p>
      </dsp:txBody>
      <dsp:txXfrm>
        <a:off x="2295673" y="1053975"/>
        <a:ext cx="1504652" cy="902791"/>
      </dsp:txXfrm>
    </dsp:sp>
    <dsp:sp modelId="{8F3998B7-6465-4B03-A60C-A746ECC5A9F7}">
      <dsp:nvSpPr>
        <dsp:cNvPr id="0" name=""/>
        <dsp:cNvSpPr/>
      </dsp:nvSpPr>
      <dsp:spPr>
        <a:xfrm>
          <a:off x="3950791" y="1053975"/>
          <a:ext cx="1504652" cy="90279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Fund Management</a:t>
          </a:r>
          <a:endParaRPr lang="en-US" sz="1900" kern="1200" dirty="0"/>
        </a:p>
      </dsp:txBody>
      <dsp:txXfrm>
        <a:off x="3950791" y="1053975"/>
        <a:ext cx="1504652" cy="902791"/>
      </dsp:txXfrm>
    </dsp:sp>
    <dsp:sp modelId="{AA73DC45-20C8-43E2-BDC9-148347274F82}">
      <dsp:nvSpPr>
        <dsp:cNvPr id="0" name=""/>
        <dsp:cNvSpPr/>
      </dsp:nvSpPr>
      <dsp:spPr>
        <a:xfrm>
          <a:off x="640556" y="2107232"/>
          <a:ext cx="1504652" cy="90279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Lottery</a:t>
          </a:r>
        </a:p>
      </dsp:txBody>
      <dsp:txXfrm>
        <a:off x="640556" y="2107232"/>
        <a:ext cx="1504652" cy="902791"/>
      </dsp:txXfrm>
    </dsp:sp>
    <dsp:sp modelId="{EFC563EE-830D-46FF-B624-9DE852F2B84F}">
      <dsp:nvSpPr>
        <dsp:cNvPr id="0" name=""/>
        <dsp:cNvSpPr/>
      </dsp:nvSpPr>
      <dsp:spPr>
        <a:xfrm>
          <a:off x="2295673" y="2107232"/>
          <a:ext cx="1504652" cy="902791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</a:rPr>
            <a:t>Payments</a:t>
          </a:r>
        </a:p>
      </dsp:txBody>
      <dsp:txXfrm>
        <a:off x="2295673" y="2107232"/>
        <a:ext cx="1504652" cy="902791"/>
      </dsp:txXfrm>
    </dsp:sp>
    <dsp:sp modelId="{F41D5A15-7AAD-425E-8225-7CDA502F7616}">
      <dsp:nvSpPr>
        <dsp:cNvPr id="0" name=""/>
        <dsp:cNvSpPr/>
      </dsp:nvSpPr>
      <dsp:spPr>
        <a:xfrm>
          <a:off x="3950791" y="2107232"/>
          <a:ext cx="1504652" cy="902791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Insurance</a:t>
          </a:r>
        </a:p>
      </dsp:txBody>
      <dsp:txXfrm>
        <a:off x="3950791" y="2107232"/>
        <a:ext cx="1504652" cy="902791"/>
      </dsp:txXfrm>
    </dsp:sp>
    <dsp:sp modelId="{1342EA95-9022-4C1E-B013-15C89F54498F}">
      <dsp:nvSpPr>
        <dsp:cNvPr id="0" name=""/>
        <dsp:cNvSpPr/>
      </dsp:nvSpPr>
      <dsp:spPr>
        <a:xfrm>
          <a:off x="640556" y="3160489"/>
          <a:ext cx="1504652" cy="902791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Governance</a:t>
          </a:r>
        </a:p>
      </dsp:txBody>
      <dsp:txXfrm>
        <a:off x="640556" y="3160489"/>
        <a:ext cx="1504652" cy="902791"/>
      </dsp:txXfrm>
    </dsp:sp>
    <dsp:sp modelId="{6B72DF1E-40BC-4FEC-B448-649D6B83E7EF}">
      <dsp:nvSpPr>
        <dsp:cNvPr id="0" name=""/>
        <dsp:cNvSpPr/>
      </dsp:nvSpPr>
      <dsp:spPr>
        <a:xfrm>
          <a:off x="2295673" y="3160489"/>
          <a:ext cx="1504652" cy="902791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Dashboard</a:t>
          </a:r>
        </a:p>
      </dsp:txBody>
      <dsp:txXfrm>
        <a:off x="2295673" y="3160489"/>
        <a:ext cx="1504652" cy="902791"/>
      </dsp:txXfrm>
    </dsp:sp>
    <dsp:sp modelId="{625F0145-B3A7-462B-80BB-A688C2C58D67}">
      <dsp:nvSpPr>
        <dsp:cNvPr id="0" name=""/>
        <dsp:cNvSpPr/>
      </dsp:nvSpPr>
      <dsp:spPr>
        <a:xfrm>
          <a:off x="3950791" y="3160489"/>
          <a:ext cx="1504652" cy="902791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DeFi</a:t>
          </a:r>
          <a:r>
            <a:rPr lang="en-US" sz="1900" kern="1200" dirty="0" smtClean="0"/>
            <a:t> in Action</a:t>
          </a:r>
        </a:p>
      </dsp:txBody>
      <dsp:txXfrm>
        <a:off x="3950791" y="3160489"/>
        <a:ext cx="1504652" cy="902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67ABD-6206-463A-A4A7-89C27213510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9A456-CF46-4C34-A749-39F00178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2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1027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76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30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1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2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0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786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76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46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99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5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97DE-996B-4AF6-A9D8-6E24109B099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94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897DE-996B-4AF6-A9D8-6E24109B0997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E82F7-A9D7-4571-BE7C-B0D1DFA1F3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C:\Users\user\Desktop\Disruptive Technologies\Blockchain\For Albania\Blockchain1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23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esktop\Disruptive Technologies\Blockchain\For Albania\Blockchain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81741"/>
            <a:ext cx="2819401" cy="82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95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ablier.financ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Decentralized Payments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</a:rPr>
              <a:t>21/09/2021</a:t>
            </a:r>
          </a:p>
        </p:txBody>
      </p:sp>
    </p:spTree>
    <p:extLst>
      <p:ext uri="{BB962C8B-B14F-4D97-AF65-F5344CB8AC3E}">
        <p14:creationId xmlns:p14="http://schemas.microsoft.com/office/powerpoint/2010/main" val="16307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 3 </a:t>
            </a:r>
          </a:p>
          <a:p>
            <a:pPr lvl="1"/>
            <a:r>
              <a:rPr lang="en-US" sz="2000" dirty="0" smtClean="0"/>
              <a:t>Confirm </a:t>
            </a:r>
            <a:r>
              <a:rPr lang="en-US" sz="2000" dirty="0"/>
              <a:t>your </a:t>
            </a:r>
            <a:r>
              <a:rPr lang="en-US" sz="2000" dirty="0" smtClean="0"/>
              <a:t>transaction</a:t>
            </a:r>
          </a:p>
          <a:p>
            <a:r>
              <a:rPr lang="en-US" sz="2400" dirty="0"/>
              <a:t>Step 4 </a:t>
            </a:r>
          </a:p>
          <a:p>
            <a:pPr lvl="1"/>
            <a:r>
              <a:rPr lang="en-US" sz="2000" dirty="0" smtClean="0"/>
              <a:t>After </a:t>
            </a:r>
            <a:r>
              <a:rPr lang="en-US" sz="2000" dirty="0"/>
              <a:t>the </a:t>
            </a:r>
            <a:r>
              <a:rPr lang="en-US" sz="2000" dirty="0" err="1"/>
              <a:t>blockchain</a:t>
            </a:r>
            <a:r>
              <a:rPr lang="en-US" sz="2000" dirty="0"/>
              <a:t> validates your transaction, you will be shown a payment link </a:t>
            </a:r>
          </a:p>
          <a:p>
            <a:pPr lvl="1"/>
            <a:r>
              <a:rPr lang="en-US" sz="2000" dirty="0" smtClean="0"/>
              <a:t>Share </a:t>
            </a:r>
            <a:r>
              <a:rPr lang="en-US" sz="2000" dirty="0"/>
              <a:t>this with the owner of the ENS domain/</a:t>
            </a:r>
            <a:r>
              <a:rPr lang="en-US" sz="2000" dirty="0" err="1"/>
              <a:t>Ethereum</a:t>
            </a:r>
            <a:r>
              <a:rPr lang="en-US" sz="2000" dirty="0"/>
              <a:t> address from before </a:t>
            </a:r>
          </a:p>
          <a:p>
            <a:pPr marL="457200" lvl="1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096000"/>
            <a:ext cx="2438400" cy="63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1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 3 </a:t>
            </a:r>
          </a:p>
          <a:p>
            <a:pPr lvl="1"/>
            <a:r>
              <a:rPr lang="en-US" sz="2000" dirty="0" smtClean="0"/>
              <a:t>Confirm </a:t>
            </a:r>
            <a:r>
              <a:rPr lang="en-US" sz="2000" dirty="0"/>
              <a:t>your </a:t>
            </a:r>
            <a:r>
              <a:rPr lang="en-US" sz="2000" dirty="0" smtClean="0"/>
              <a:t>transaction</a:t>
            </a:r>
          </a:p>
          <a:p>
            <a:r>
              <a:rPr lang="en-US" sz="2400" dirty="0"/>
              <a:t>Step 4 </a:t>
            </a:r>
          </a:p>
          <a:p>
            <a:pPr lvl="1"/>
            <a:r>
              <a:rPr lang="en-US" sz="2000" dirty="0" smtClean="0"/>
              <a:t>After </a:t>
            </a:r>
            <a:r>
              <a:rPr lang="en-US" sz="2000" dirty="0"/>
              <a:t>the </a:t>
            </a:r>
            <a:r>
              <a:rPr lang="en-US" sz="2000" dirty="0" err="1"/>
              <a:t>blockchain</a:t>
            </a:r>
            <a:r>
              <a:rPr lang="en-US" sz="2000" dirty="0"/>
              <a:t> validates your transaction, you will be shown a payment link </a:t>
            </a:r>
          </a:p>
          <a:p>
            <a:pPr lvl="1"/>
            <a:r>
              <a:rPr lang="en-US" sz="2000" dirty="0" smtClean="0"/>
              <a:t>Share </a:t>
            </a:r>
            <a:r>
              <a:rPr lang="en-US" sz="2000" dirty="0"/>
              <a:t>this with the owner of the ENS domain/</a:t>
            </a:r>
            <a:r>
              <a:rPr lang="en-US" sz="2000" dirty="0" err="1"/>
              <a:t>Ethereum</a:t>
            </a:r>
            <a:r>
              <a:rPr lang="en-US" sz="2000" dirty="0"/>
              <a:t> address from before </a:t>
            </a:r>
          </a:p>
          <a:p>
            <a:pPr marL="457200" lvl="1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096000"/>
            <a:ext cx="2438400" cy="63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8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2438400"/>
            <a:ext cx="34809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Thank You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DeFi</a:t>
            </a:r>
            <a:r>
              <a:rPr lang="en-US" dirty="0" smtClean="0"/>
              <a:t> Beginners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2912932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018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Con. Payments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payment mechanism typical to e-business </a:t>
            </a:r>
            <a:endParaRPr lang="en-US" dirty="0" smtClean="0"/>
          </a:p>
          <a:p>
            <a:pPr lvl="1"/>
            <a:r>
              <a:rPr lang="en-US" dirty="0" smtClean="0"/>
              <a:t>Cash </a:t>
            </a:r>
            <a:r>
              <a:rPr lang="en-US" dirty="0"/>
              <a:t>on Delivery (</a:t>
            </a:r>
            <a:r>
              <a:rPr lang="en-US" dirty="0" err="1"/>
              <a:t>CoD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err="1" smtClean="0"/>
              <a:t>Cheques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Credit </a:t>
            </a:r>
            <a:r>
              <a:rPr lang="en-US" dirty="0"/>
              <a:t>and Debit Cards </a:t>
            </a:r>
            <a:endParaRPr lang="en-US" dirty="0" smtClean="0"/>
          </a:p>
          <a:p>
            <a:pPr lvl="1"/>
            <a:r>
              <a:rPr lang="en-US" dirty="0" smtClean="0"/>
              <a:t>e-Cash</a:t>
            </a:r>
          </a:p>
          <a:p>
            <a:pPr lvl="2"/>
            <a:r>
              <a:rPr lang="en-US" dirty="0" smtClean="0"/>
              <a:t>e-cash </a:t>
            </a:r>
            <a:r>
              <a:rPr lang="en-US" dirty="0"/>
              <a:t>is a computer generated internet based system which allows funds to be transferred and items to be purchased by credit cards, </a:t>
            </a:r>
            <a:r>
              <a:rPr lang="en-US" dirty="0" err="1"/>
              <a:t>cheques</a:t>
            </a:r>
            <a:r>
              <a:rPr lang="en-US" dirty="0"/>
              <a:t> or by money order, providing secure on-line transaction process.</a:t>
            </a:r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D. Payments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payment </a:t>
            </a:r>
            <a:r>
              <a:rPr lang="en-US" dirty="0" smtClean="0"/>
              <a:t>can be made in Decentralized as</a:t>
            </a:r>
          </a:p>
          <a:p>
            <a:pPr lvl="1"/>
            <a:r>
              <a:rPr lang="en-US" dirty="0" smtClean="0"/>
              <a:t>Bitcoin, Ether, DAI, etc. directly to receiver</a:t>
            </a:r>
          </a:p>
          <a:p>
            <a:r>
              <a:rPr lang="en-US" dirty="0" smtClean="0"/>
              <a:t>How we make possible to make </a:t>
            </a:r>
          </a:p>
          <a:p>
            <a:pPr lvl="1"/>
            <a:r>
              <a:rPr lang="en-US" dirty="0" smtClean="0"/>
              <a:t>Faster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imed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ransfer with conditions </a:t>
            </a:r>
          </a:p>
          <a:p>
            <a:pPr lvl="1"/>
            <a:r>
              <a:rPr lang="en-US" dirty="0" smtClean="0"/>
              <a:t>Standardized invoicing </a:t>
            </a:r>
          </a:p>
          <a:p>
            <a:pPr lvl="1"/>
            <a:r>
              <a:rPr lang="en-US" dirty="0" smtClean="0"/>
              <a:t>And more</a:t>
            </a:r>
          </a:p>
          <a:p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2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There are many project on making decentralized payments</a:t>
            </a:r>
          </a:p>
          <a:p>
            <a:pPr lvl="0"/>
            <a:r>
              <a:rPr lang="en-US" sz="2800" dirty="0" smtClean="0"/>
              <a:t>Which includes</a:t>
            </a:r>
          </a:p>
          <a:p>
            <a:pPr lvl="1"/>
            <a:r>
              <a:rPr lang="en-US" dirty="0" smtClean="0"/>
              <a:t>Lighting network, Request Network, </a:t>
            </a:r>
            <a:r>
              <a:rPr lang="en-US" dirty="0" err="1" smtClean="0"/>
              <a:t>xDai</a:t>
            </a:r>
            <a:r>
              <a:rPr lang="en-US" dirty="0" smtClean="0"/>
              <a:t> and </a:t>
            </a:r>
            <a:r>
              <a:rPr lang="en-US" dirty="0" err="1" smtClean="0"/>
              <a:t>Sablier</a:t>
            </a:r>
            <a:endParaRPr lang="en-US" dirty="0" smtClean="0"/>
          </a:p>
          <a:p>
            <a:r>
              <a:rPr lang="en-US" sz="2800" dirty="0" smtClean="0"/>
              <a:t>Today we </a:t>
            </a:r>
            <a:r>
              <a:rPr lang="en-US" sz="2800" dirty="0"/>
              <a:t>will be exploring </a:t>
            </a:r>
            <a:r>
              <a:rPr lang="en-US" sz="2800" dirty="0" err="1"/>
              <a:t>Sablier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/>
              <a:t>project which we find interesting and can solve some of the outstanding </a:t>
            </a:r>
            <a:r>
              <a:rPr lang="en-US" sz="2800" dirty="0" smtClean="0"/>
              <a:t>issues</a:t>
            </a:r>
          </a:p>
          <a:p>
            <a:r>
              <a:rPr lang="en-US" sz="2800" dirty="0" err="1"/>
              <a:t>Sablier</a:t>
            </a:r>
            <a:r>
              <a:rPr lang="en-US" sz="2800" dirty="0"/>
              <a:t> is a payment streaming </a:t>
            </a:r>
            <a:r>
              <a:rPr lang="en-US" sz="2800" dirty="0" smtClean="0"/>
              <a:t>application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399"/>
            <a:ext cx="5257800" cy="13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33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Meaning that it allows payment and withdrawals to be made in real-time and in small increments (by the second!) between different parties  </a:t>
            </a:r>
          </a:p>
          <a:p>
            <a:pPr lvl="0"/>
            <a:r>
              <a:rPr lang="en-US" sz="2800" dirty="0" smtClean="0"/>
              <a:t>Think </a:t>
            </a:r>
            <a:r>
              <a:rPr lang="en-US" sz="2800" dirty="0"/>
              <a:t>about payments for </a:t>
            </a:r>
            <a:endParaRPr lang="en-US" sz="2800" dirty="0" smtClean="0"/>
          </a:p>
          <a:p>
            <a:pPr lvl="1"/>
            <a:r>
              <a:rPr lang="en-US" dirty="0" smtClean="0"/>
              <a:t>Hourly </a:t>
            </a:r>
            <a:r>
              <a:rPr lang="en-US" dirty="0"/>
              <a:t>consultation </a:t>
            </a:r>
            <a:r>
              <a:rPr lang="en-US" dirty="0" smtClean="0"/>
              <a:t>work, </a:t>
            </a:r>
          </a:p>
          <a:p>
            <a:pPr lvl="1"/>
            <a:r>
              <a:rPr lang="en-US" dirty="0" smtClean="0"/>
              <a:t>Daily </a:t>
            </a:r>
            <a:r>
              <a:rPr lang="en-US" dirty="0"/>
              <a:t>contract workers, </a:t>
            </a:r>
            <a:endParaRPr lang="en-US" dirty="0" smtClean="0"/>
          </a:p>
          <a:p>
            <a:pPr lvl="1"/>
            <a:r>
              <a:rPr lang="en-US" dirty="0" smtClean="0"/>
              <a:t>Monthly </a:t>
            </a:r>
            <a:r>
              <a:rPr lang="en-US" dirty="0"/>
              <a:t>rent </a:t>
            </a:r>
            <a:r>
              <a:rPr lang="en-US" dirty="0" smtClean="0"/>
              <a:t>payments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399"/>
            <a:ext cx="5257800" cy="13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71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Imagine you provide online consultancy services for a fee of $60 per </a:t>
            </a:r>
            <a:r>
              <a:rPr lang="en-US" sz="2800" dirty="0" smtClean="0"/>
              <a:t>hour </a:t>
            </a:r>
            <a:r>
              <a:rPr lang="en-US" sz="2800" dirty="0"/>
              <a:t>($1 per minute). </a:t>
            </a:r>
            <a:endParaRPr lang="en-US" sz="2800" dirty="0" smtClean="0"/>
          </a:p>
          <a:p>
            <a:r>
              <a:rPr lang="en-US" sz="2800" dirty="0"/>
              <a:t>To begin with, you will likely have to think about whether to: </a:t>
            </a:r>
            <a:endParaRPr lang="en-US" sz="2800" dirty="0" smtClean="0"/>
          </a:p>
          <a:p>
            <a:pPr lvl="1"/>
            <a:r>
              <a:rPr lang="en-US" dirty="0" smtClean="0"/>
              <a:t>Collect </a:t>
            </a:r>
            <a:r>
              <a:rPr lang="en-US" dirty="0"/>
              <a:t>payment upfront </a:t>
            </a:r>
          </a:p>
          <a:p>
            <a:pPr lvl="1"/>
            <a:r>
              <a:rPr lang="en-US" dirty="0" smtClean="0"/>
              <a:t>Collect </a:t>
            </a:r>
            <a:r>
              <a:rPr lang="en-US" dirty="0"/>
              <a:t>payment </a:t>
            </a:r>
            <a:r>
              <a:rPr lang="en-US" dirty="0" smtClean="0"/>
              <a:t>later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an escrow service or platform to protect both sides for a commission. </a:t>
            </a:r>
          </a:p>
          <a:p>
            <a:pPr lvl="1"/>
            <a:endParaRPr lang="en-US" dirty="0"/>
          </a:p>
          <a:p>
            <a:pPr lvl="1"/>
            <a:endParaRPr lang="en-US" sz="2400" dirty="0" smtClean="0"/>
          </a:p>
          <a:p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096000"/>
            <a:ext cx="2438400" cy="63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the advent of payment streaming, you will no longer need to trust either party. </a:t>
            </a:r>
            <a:endParaRPr lang="en-US" sz="2400" dirty="0" smtClean="0"/>
          </a:p>
          <a:p>
            <a:r>
              <a:rPr lang="en-US" sz="2400" dirty="0"/>
              <a:t>You can be paid on a minute basis to ensure that you and your clients both get their money’s </a:t>
            </a:r>
            <a:endParaRPr lang="en-US" sz="2400" dirty="0" smtClean="0"/>
          </a:p>
          <a:p>
            <a:r>
              <a:rPr lang="en-US" sz="2400" dirty="0"/>
              <a:t>I</a:t>
            </a:r>
            <a:r>
              <a:rPr lang="en-US" sz="2400" dirty="0" smtClean="0"/>
              <a:t>f </a:t>
            </a:r>
            <a:r>
              <a:rPr lang="en-US" sz="2400" dirty="0"/>
              <a:t>they do try to run away from paying, you will lose only 1 minute of your time </a:t>
            </a:r>
            <a:endParaRPr lang="en-US" sz="2400" dirty="0" smtClean="0"/>
          </a:p>
          <a:p>
            <a:r>
              <a:rPr lang="en-US" sz="2400" dirty="0"/>
              <a:t>Essentially, the “trust” part of an online transaction has been shifted from a person to lines of immutable code </a:t>
            </a:r>
          </a:p>
          <a:p>
            <a:pPr lvl="1"/>
            <a:endParaRPr lang="en-US" sz="2400" dirty="0" smtClean="0"/>
          </a:p>
          <a:p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096000"/>
            <a:ext cx="2438400" cy="63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8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For making </a:t>
            </a:r>
            <a:r>
              <a:rPr lang="en-US" sz="2400" dirty="0"/>
              <a:t>streaming </a:t>
            </a:r>
            <a:r>
              <a:rPr lang="en-US" sz="2400" dirty="0" smtClean="0"/>
              <a:t>payments on </a:t>
            </a:r>
            <a:r>
              <a:rPr lang="en-US" sz="2400" dirty="0" err="1"/>
              <a:t>S</a:t>
            </a:r>
            <a:r>
              <a:rPr lang="en-US" sz="2400" dirty="0" err="1" smtClean="0"/>
              <a:t>ablier</a:t>
            </a:r>
            <a:endParaRPr lang="en-US" sz="2400" dirty="0" smtClean="0"/>
          </a:p>
          <a:p>
            <a:r>
              <a:rPr lang="en-US" sz="2400" dirty="0" smtClean="0"/>
              <a:t>Followings are </a:t>
            </a:r>
            <a:r>
              <a:rPr lang="en-US" sz="2400" dirty="0"/>
              <a:t>step-by-step guide on how to get started with </a:t>
            </a:r>
            <a:r>
              <a:rPr lang="en-US" sz="2400" dirty="0" err="1" smtClean="0"/>
              <a:t>Sablier</a:t>
            </a:r>
            <a:endParaRPr lang="en-US" sz="2400" dirty="0" smtClean="0"/>
          </a:p>
          <a:p>
            <a:r>
              <a:rPr lang="en-US" sz="2400" dirty="0" smtClean="0"/>
              <a:t>Step </a:t>
            </a:r>
            <a:r>
              <a:rPr lang="en-US" sz="2400" dirty="0"/>
              <a:t>1 </a:t>
            </a:r>
            <a:endParaRPr lang="en-US" sz="2400" dirty="0" smtClean="0"/>
          </a:p>
          <a:p>
            <a:pPr lvl="1"/>
            <a:r>
              <a:rPr lang="en-US" sz="2000" dirty="0" smtClean="0"/>
              <a:t>Go </a:t>
            </a:r>
            <a:r>
              <a:rPr lang="en-US" sz="2000" dirty="0"/>
              <a:t>to </a:t>
            </a:r>
            <a:r>
              <a:rPr lang="en-US" sz="2000" dirty="0" err="1"/>
              <a:t>Sablier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https://sablier.finance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and </a:t>
            </a:r>
            <a:r>
              <a:rPr lang="en-US" sz="2000" dirty="0"/>
              <a:t>click ‘Use </a:t>
            </a:r>
            <a:r>
              <a:rPr lang="en-US" sz="2000" dirty="0" err="1"/>
              <a:t>Dapp</a:t>
            </a:r>
            <a:r>
              <a:rPr lang="en-US" sz="2000" dirty="0"/>
              <a:t> Now’ 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You will be redirected to </a:t>
            </a:r>
            <a:r>
              <a:rPr lang="en-US" sz="2000" dirty="0" err="1"/>
              <a:t>pay.sablier.finance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Sign in with your </a:t>
            </a:r>
            <a:r>
              <a:rPr lang="en-US" sz="2000" dirty="0" err="1"/>
              <a:t>Ethereum</a:t>
            </a:r>
            <a:r>
              <a:rPr lang="en-US" sz="2000" dirty="0"/>
              <a:t> wallet </a:t>
            </a:r>
          </a:p>
          <a:p>
            <a:r>
              <a:rPr lang="en-US" sz="2400" dirty="0"/>
              <a:t>Step 2 </a:t>
            </a:r>
            <a:endParaRPr lang="en-US" sz="2400" dirty="0" smtClean="0"/>
          </a:p>
          <a:p>
            <a:pPr lvl="1"/>
            <a:r>
              <a:rPr lang="en-US" sz="2000" dirty="0" smtClean="0"/>
              <a:t>After </a:t>
            </a:r>
            <a:r>
              <a:rPr lang="en-US" sz="2000" dirty="0"/>
              <a:t>clicking on ‘Stream Money’, select a token from the dropdown </a:t>
            </a:r>
          </a:p>
          <a:p>
            <a:pPr lvl="1"/>
            <a:r>
              <a:rPr lang="en-US" sz="2000" dirty="0" smtClean="0"/>
              <a:t>Type </a:t>
            </a:r>
            <a:r>
              <a:rPr lang="en-US" sz="2000" dirty="0"/>
              <a:t>an amount (which will be refunded if the stream finishes earlier) </a:t>
            </a:r>
          </a:p>
          <a:p>
            <a:pPr lvl="1"/>
            <a:r>
              <a:rPr lang="en-US" sz="2000" dirty="0" smtClean="0"/>
              <a:t>Type </a:t>
            </a:r>
            <a:r>
              <a:rPr lang="en-US" sz="2000" dirty="0"/>
              <a:t>an ENS domain or </a:t>
            </a:r>
            <a:r>
              <a:rPr lang="en-US" sz="2000" dirty="0" err="1"/>
              <a:t>Ethereum</a:t>
            </a:r>
            <a:r>
              <a:rPr lang="en-US" sz="2000" dirty="0"/>
              <a:t> address </a:t>
            </a:r>
          </a:p>
          <a:p>
            <a:pPr lvl="1"/>
            <a:r>
              <a:rPr lang="en-US" sz="2000" dirty="0" smtClean="0"/>
              <a:t>Select </a:t>
            </a:r>
            <a:r>
              <a:rPr lang="en-US" sz="2000" dirty="0"/>
              <a:t>a duration, e.g. 30 day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096000"/>
            <a:ext cx="2438400" cy="63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6012</TotalTime>
  <Words>464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Decentralized Payments</vt:lpstr>
      <vt:lpstr>DeFi Beginners</vt:lpstr>
      <vt:lpstr>Introduction – Con. Payments</vt:lpstr>
      <vt:lpstr>Introduction – D. Payments</vt:lpstr>
      <vt:lpstr>PowerPoint Presentation</vt:lpstr>
      <vt:lpstr>PowerPoint Presentation</vt:lpstr>
      <vt:lpstr>How it works</vt:lpstr>
      <vt:lpstr>How it works</vt:lpstr>
      <vt:lpstr>How it works</vt:lpstr>
      <vt:lpstr>How it works</vt:lpstr>
      <vt:lpstr>How it works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Blockchain</dc:title>
  <dc:creator>Noman ul Haq</dc:creator>
  <cp:lastModifiedBy>Noman ul Haq</cp:lastModifiedBy>
  <cp:revision>248</cp:revision>
  <dcterms:created xsi:type="dcterms:W3CDTF">2020-09-09T11:12:34Z</dcterms:created>
  <dcterms:modified xsi:type="dcterms:W3CDTF">2021-09-21T17:00:50Z</dcterms:modified>
</cp:coreProperties>
</file>