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" autoAdjust="0"/>
    <p:restoredTop sz="93478" autoAdjust="0"/>
  </p:normalViewPr>
  <p:slideViewPr>
    <p:cSldViewPr>
      <p:cViewPr>
        <p:scale>
          <a:sx n="112" d="100"/>
          <a:sy n="112" d="100"/>
        </p:scale>
        <p:origin x="-22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7ABD-6206-463A-A4A7-89C27213510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A456-CF46-4C34-A749-39F0017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https://www.youtube.com/watch?v=A_43UI5edHk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https://www.youtube.com/watch?v=A_43UI5edHk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https://www.youtube.com/watch?v=cizLhxSKrAc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7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0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0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7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4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97DE-996B-4AF6-A9D8-6E24109B09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Flash Loan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Decentralized </a:t>
            </a:r>
            <a:r>
              <a:rPr lang="en-US" sz="3600" dirty="0" smtClean="0"/>
              <a:t>Exchanges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Noman ul Haq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b="1" dirty="0" smtClean="0">
              <a:solidFill>
                <a:srgbClr val="00B050"/>
              </a:solidFill>
            </a:endParaRPr>
          </a:p>
          <a:p>
            <a:r>
              <a:rPr lang="en-US" altLang="en-US" b="1" dirty="0" smtClean="0">
                <a:solidFill>
                  <a:srgbClr val="00B050"/>
                </a:solidFill>
              </a:rPr>
              <a:t>24/08/2021</a:t>
            </a:r>
            <a:endParaRPr lang="en-US" altLang="en-US" b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self-liquidation </a:t>
            </a:r>
            <a:r>
              <a:rPr lang="en-US" sz="1900" dirty="0" smtClean="0"/>
              <a:t>– </a:t>
            </a:r>
          </a:p>
          <a:p>
            <a:r>
              <a:rPr lang="en-US" sz="1800" dirty="0"/>
              <a:t>You have a loan in DAI on Compound with ETH as collateral.</a:t>
            </a:r>
          </a:p>
          <a:p>
            <a:r>
              <a:rPr lang="en-US" sz="1800" dirty="0"/>
              <a:t>The ETH price keeps going down and you’re approaching the liquidation </a:t>
            </a:r>
            <a:r>
              <a:rPr lang="en-US" sz="1800" dirty="0" smtClean="0"/>
              <a:t>level</a:t>
            </a:r>
          </a:p>
          <a:p>
            <a:r>
              <a:rPr lang="en-US" sz="1800" dirty="0"/>
              <a:t>You also don’t have or don’t want to deposit more ETH to decrease your liquidation level and you also don’t have the DAI required to repay the </a:t>
            </a:r>
            <a:r>
              <a:rPr lang="en-US" sz="1800" dirty="0" smtClean="0"/>
              <a:t>loan</a:t>
            </a:r>
          </a:p>
          <a:p>
            <a:r>
              <a:rPr lang="en-US" sz="1800" dirty="0"/>
              <a:t>Now, instead of allowing the </a:t>
            </a:r>
            <a:r>
              <a:rPr lang="en-US" sz="1800" dirty="0" err="1"/>
              <a:t>MakerDAO</a:t>
            </a:r>
            <a:r>
              <a:rPr lang="en-US" sz="1800" dirty="0"/>
              <a:t> contract to liquidate your collateral and charge you the liquidation fee, you can take the following steps</a:t>
            </a:r>
            <a:r>
              <a:rPr lang="en-US" sz="18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Take a flash loan for the amount of DAI that you owe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Repay your DAI loan and withdraw your 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Swap enough ETH to DAI in order to repay the flash loan + fees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Keep the rest of your ETH </a:t>
            </a:r>
          </a:p>
          <a:p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These were the 3 most common use cases for flash loans. Of course, the concept of flash loans is quite new and there are still a lot of use cases to be discovered in the future. </a:t>
            </a:r>
            <a:endParaRPr lang="en-US" sz="1700" dirty="0" smtClean="0"/>
          </a:p>
          <a:p>
            <a:pPr marL="0" lv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698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Decentralized Exchanges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24/08/2021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CEX Vs. 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191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000" b="1" dirty="0" smtClean="0"/>
              <a:t>CEX:</a:t>
            </a:r>
            <a:r>
              <a:rPr lang="en-US" sz="2000" dirty="0" smtClean="0"/>
              <a:t> Centralized Exchange</a:t>
            </a:r>
            <a:endParaRPr lang="en-US" sz="2000" dirty="0"/>
          </a:p>
          <a:p>
            <a:pPr lvl="1"/>
            <a:r>
              <a:rPr lang="en-US" sz="1600" dirty="0" smtClean="0"/>
              <a:t>Registered company, have offices, Employees, shareholders and all physical infrastructure</a:t>
            </a:r>
          </a:p>
          <a:p>
            <a:pPr lvl="1"/>
            <a:r>
              <a:rPr lang="en-US" sz="1600" dirty="0" smtClean="0"/>
              <a:t>If falls under restrict regulation in country, KYC, AML, etc. </a:t>
            </a:r>
          </a:p>
          <a:p>
            <a:pPr lvl="1"/>
            <a:r>
              <a:rPr lang="en-US" sz="1600" dirty="0" smtClean="0"/>
              <a:t>No wallet custody, held on exchange wallet </a:t>
            </a:r>
          </a:p>
          <a:p>
            <a:pPr lvl="1"/>
            <a:r>
              <a:rPr lang="en-US" sz="1600" dirty="0" err="1" smtClean="0"/>
              <a:t>Coinbase</a:t>
            </a:r>
            <a:r>
              <a:rPr lang="en-US" sz="1600" dirty="0" smtClean="0"/>
              <a:t>  </a:t>
            </a:r>
            <a:endParaRPr lang="en-US" sz="1600" dirty="0"/>
          </a:p>
          <a:p>
            <a:pPr lvl="0"/>
            <a:r>
              <a:rPr lang="en-US" sz="2000" b="1" dirty="0" smtClean="0"/>
              <a:t>DEX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De-centralized </a:t>
            </a:r>
            <a:r>
              <a:rPr lang="en-US" sz="2000" dirty="0"/>
              <a:t>Exchange</a:t>
            </a:r>
          </a:p>
          <a:p>
            <a:pPr lvl="1"/>
            <a:r>
              <a:rPr lang="en-US" sz="1600" dirty="0" smtClean="0"/>
              <a:t>No real company, no offices, no employees, </a:t>
            </a:r>
          </a:p>
          <a:p>
            <a:pPr lvl="1"/>
            <a:r>
              <a:rPr lang="en-US" sz="1600" dirty="0" smtClean="0"/>
              <a:t>Just a team of distributed developers who involved to build protocols by using of smart contracts on </a:t>
            </a:r>
            <a:r>
              <a:rPr lang="en-US" sz="1600" dirty="0" err="1" smtClean="0"/>
              <a:t>ethereum</a:t>
            </a:r>
            <a:r>
              <a:rPr lang="en-US" sz="1600" dirty="0" smtClean="0"/>
              <a:t> Blockchain </a:t>
            </a:r>
          </a:p>
          <a:p>
            <a:pPr lvl="1"/>
            <a:r>
              <a:rPr lang="en-US" sz="1600" dirty="0" smtClean="0"/>
              <a:t>Governance move to the token holders (you and I) </a:t>
            </a:r>
          </a:p>
          <a:p>
            <a:pPr lvl="1"/>
            <a:r>
              <a:rPr lang="en-US" sz="1600" dirty="0" smtClean="0"/>
              <a:t>No regulation apply (KYC, AML, etc.)</a:t>
            </a:r>
          </a:p>
          <a:p>
            <a:pPr lvl="1"/>
            <a:r>
              <a:rPr lang="en-US" sz="1600" dirty="0" smtClean="0"/>
              <a:t>Anyone can access to exchange </a:t>
            </a:r>
          </a:p>
          <a:p>
            <a:pPr lvl="1"/>
            <a:r>
              <a:rPr lang="en-US" sz="1600" dirty="0" smtClean="0"/>
              <a:t>Use your own wallet </a:t>
            </a:r>
          </a:p>
          <a:p>
            <a:pPr lvl="1"/>
            <a:r>
              <a:rPr lang="en-US" sz="1600" dirty="0" smtClean="0"/>
              <a:t>Transparent transaction, publically verifiable, </a:t>
            </a:r>
            <a:r>
              <a:rPr lang="en-US" sz="1600" dirty="0" err="1" smtClean="0"/>
              <a:t>permissionless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Anyone can mint token, scammers thread, no customer support  </a:t>
            </a:r>
            <a:endParaRPr lang="en-US" sz="1600" dirty="0"/>
          </a:p>
          <a:p>
            <a:pPr lvl="1"/>
            <a:r>
              <a:rPr lang="en-US" sz="1600" dirty="0" err="1" smtClean="0"/>
              <a:t>Uniswap</a:t>
            </a:r>
            <a:r>
              <a:rPr lang="en-US" sz="1600" dirty="0" smtClean="0"/>
              <a:t>   </a:t>
            </a:r>
            <a:endParaRPr lang="en-US" sz="16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lv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761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191000"/>
          </a:xfrm>
        </p:spPr>
        <p:txBody>
          <a:bodyPr>
            <a:normAutofit/>
          </a:bodyPr>
          <a:lstStyle/>
          <a:p>
            <a:r>
              <a:rPr lang="en-US" sz="2000" dirty="0" err="1"/>
              <a:t>Uniswap</a:t>
            </a:r>
            <a:r>
              <a:rPr lang="en-US" sz="2000" dirty="0"/>
              <a:t> is a decentralized token exchange protocol </a:t>
            </a:r>
            <a:endParaRPr lang="en-US" sz="2000" dirty="0" smtClean="0"/>
          </a:p>
          <a:p>
            <a:r>
              <a:rPr lang="en-US" sz="2000" dirty="0" smtClean="0"/>
              <a:t>Built </a:t>
            </a:r>
            <a:r>
              <a:rPr lang="en-US" sz="2000" dirty="0"/>
              <a:t>on </a:t>
            </a:r>
            <a:r>
              <a:rPr lang="en-US" sz="2000" dirty="0" err="1"/>
              <a:t>Ethereum</a:t>
            </a:r>
            <a:r>
              <a:rPr lang="en-US" sz="2000" dirty="0"/>
              <a:t> that allows direct swapping of tokens </a:t>
            </a:r>
            <a:r>
              <a:rPr lang="en-US" sz="2000" dirty="0" smtClean="0"/>
              <a:t>w/o CEX</a:t>
            </a:r>
          </a:p>
          <a:p>
            <a:r>
              <a:rPr lang="en-US" sz="2000" dirty="0" smtClean="0"/>
              <a:t>In CEX </a:t>
            </a:r>
            <a:r>
              <a:rPr lang="en-US" sz="2000" dirty="0"/>
              <a:t>you </a:t>
            </a:r>
            <a:r>
              <a:rPr lang="en-US" sz="2000" dirty="0" smtClean="0"/>
              <a:t>need </a:t>
            </a:r>
            <a:r>
              <a:rPr lang="en-US" sz="2000" dirty="0"/>
              <a:t>to deposit tokens to an exchange place an order on the order book, and then withdraw the swapped tokens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uni</a:t>
            </a:r>
            <a:r>
              <a:rPr lang="en-US" sz="2000" dirty="0" smtClean="0"/>
              <a:t> you swap </a:t>
            </a:r>
            <a:r>
              <a:rPr lang="en-US" sz="2000" dirty="0"/>
              <a:t>your tokens directly from your wallet </a:t>
            </a:r>
            <a:endParaRPr lang="en-US" sz="2000" dirty="0" smtClean="0"/>
          </a:p>
          <a:p>
            <a:r>
              <a:rPr lang="en-US" sz="2000" dirty="0"/>
              <a:t>All you need to do is send your tokens from your wallet to </a:t>
            </a:r>
            <a:r>
              <a:rPr lang="en-US" sz="2000" dirty="0" err="1"/>
              <a:t>Uniswap’s</a:t>
            </a:r>
            <a:r>
              <a:rPr lang="en-US" sz="2000" dirty="0"/>
              <a:t> smart contract address </a:t>
            </a:r>
            <a:endParaRPr lang="en-US" sz="2000" dirty="0" smtClean="0"/>
          </a:p>
          <a:p>
            <a:r>
              <a:rPr lang="en-US" sz="2000" dirty="0"/>
              <a:t>Y</a:t>
            </a:r>
            <a:r>
              <a:rPr lang="en-US" sz="2000" dirty="0" smtClean="0"/>
              <a:t>ou </a:t>
            </a:r>
            <a:r>
              <a:rPr lang="en-US" sz="2000" dirty="0"/>
              <a:t>will receive your desired token in return in your wallet </a:t>
            </a:r>
            <a:endParaRPr lang="en-US" sz="2000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oken </a:t>
            </a:r>
            <a:r>
              <a:rPr lang="en-US" sz="2000" dirty="0"/>
              <a:t>exchange rate is determined algorithmically </a:t>
            </a:r>
            <a:endParaRPr lang="en-US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this is achieved via liquidity pools and the automated market maker mechanism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lvl="0" indent="0">
              <a:buNone/>
            </a:pPr>
            <a:endParaRPr 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1" y="304800"/>
            <a:ext cx="5364479" cy="104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52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7086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LP is pools of token are locked in smart contract</a:t>
            </a:r>
          </a:p>
          <a:p>
            <a:pPr lvl="0"/>
            <a:r>
              <a:rPr lang="en-US" sz="2400" dirty="0" smtClean="0"/>
              <a:t>Used to facilitate trading </a:t>
            </a:r>
          </a:p>
          <a:p>
            <a:pPr lvl="0"/>
            <a:r>
              <a:rPr lang="en-US" sz="2400" dirty="0" smtClean="0"/>
              <a:t>Why do we need liquidity pools?</a:t>
            </a:r>
          </a:p>
          <a:p>
            <a:pPr lvl="1"/>
            <a:r>
              <a:rPr lang="en-US" sz="2000" dirty="0" err="1" smtClean="0"/>
              <a:t>Coinbase</a:t>
            </a:r>
            <a:r>
              <a:rPr lang="en-US" sz="2000" dirty="0" smtClean="0"/>
              <a:t> and </a:t>
            </a:r>
            <a:r>
              <a:rPr lang="en-US" sz="2000" dirty="0" err="1" smtClean="0"/>
              <a:t>Binance</a:t>
            </a:r>
            <a:r>
              <a:rPr lang="en-US" sz="2000" dirty="0" smtClean="0"/>
              <a:t> trading on base of order book model</a:t>
            </a:r>
          </a:p>
          <a:p>
            <a:pPr lvl="1"/>
            <a:r>
              <a:rPr lang="en-US" sz="2000" dirty="0" smtClean="0"/>
              <a:t>Same as the way traditional stock exchangers are working (NYSE, NASDAQ, KSE, etc.) </a:t>
            </a:r>
          </a:p>
          <a:p>
            <a:pPr lvl="1"/>
            <a:r>
              <a:rPr lang="en-US" sz="2000" dirty="0" smtClean="0"/>
              <a:t> Buyers want to buy at low price and seller want to buy at higher price</a:t>
            </a:r>
          </a:p>
          <a:p>
            <a:pPr lvl="1"/>
            <a:r>
              <a:rPr lang="en-US" sz="2000" dirty="0" smtClean="0"/>
              <a:t>This is where market makers comes to play </a:t>
            </a:r>
          </a:p>
          <a:p>
            <a:pPr lvl="1"/>
            <a:endParaRPr lang="en-US" sz="2400" dirty="0" smtClean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7430" r="48894" b="25810"/>
          <a:stretch/>
        </p:blipFill>
        <p:spPr bwMode="auto">
          <a:xfrm>
            <a:off x="6172200" y="4572000"/>
            <a:ext cx="2743200" cy="22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28702" r="43424" b="43751"/>
          <a:stretch/>
        </p:blipFill>
        <p:spPr bwMode="auto">
          <a:xfrm>
            <a:off x="1371600" y="4800600"/>
            <a:ext cx="389932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9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/>
          </a:bodyPr>
          <a:lstStyle/>
          <a:p>
            <a:pPr lvl="0"/>
            <a:r>
              <a:rPr lang="en-US" sz="1900" dirty="0" smtClean="0"/>
              <a:t>Market Makers are entity that facilitate the trading that always willing to buy or sell particular assets</a:t>
            </a:r>
          </a:p>
          <a:p>
            <a:pPr lvl="0"/>
            <a:r>
              <a:rPr lang="en-US" sz="1900" dirty="0" smtClean="0"/>
              <a:t>By doing that they provide liquidity </a:t>
            </a:r>
          </a:p>
          <a:p>
            <a:pPr lvl="0"/>
            <a:r>
              <a:rPr lang="en-US" sz="1900" dirty="0" smtClean="0"/>
              <a:t>So user can always trade and they don’t have to wait other counter party </a:t>
            </a:r>
          </a:p>
          <a:p>
            <a:pPr lvl="0"/>
            <a:endParaRPr lang="en-US" sz="1900" dirty="0" smtClean="0"/>
          </a:p>
          <a:p>
            <a:pPr lvl="1"/>
            <a:endParaRPr lang="en-US" sz="1900" dirty="0" smtClean="0"/>
          </a:p>
          <a:p>
            <a:pPr lvl="0"/>
            <a:endParaRPr lang="en-US" sz="1900" dirty="0"/>
          </a:p>
          <a:p>
            <a:endParaRPr lang="en-US" sz="19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0" t="21412" r="38867" b="33218"/>
          <a:stretch/>
        </p:blipFill>
        <p:spPr bwMode="auto">
          <a:xfrm>
            <a:off x="762000" y="3124200"/>
            <a:ext cx="7391400" cy="28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88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900" dirty="0" smtClean="0"/>
              <a:t>In basic forms single liquidity pool holds 2 tokens</a:t>
            </a:r>
          </a:p>
          <a:p>
            <a:pPr lvl="0"/>
            <a:r>
              <a:rPr lang="en-US" sz="1900" dirty="0" smtClean="0"/>
              <a:t>Each pool create new market for particular that pair of token</a:t>
            </a:r>
          </a:p>
          <a:p>
            <a:pPr lvl="0"/>
            <a:r>
              <a:rPr lang="en-US" sz="1900" dirty="0" smtClean="0"/>
              <a:t>DAI/ETH is popular liquidity pair of </a:t>
            </a:r>
            <a:r>
              <a:rPr lang="en-US" sz="1900" dirty="0" err="1" smtClean="0"/>
              <a:t>uniswap</a:t>
            </a:r>
            <a:endParaRPr lang="en-US" sz="1900" dirty="0" smtClean="0"/>
          </a:p>
          <a:p>
            <a:pPr lvl="0"/>
            <a:r>
              <a:rPr lang="en-US" sz="1900" dirty="0" smtClean="0"/>
              <a:t>When new pool is created the first liquidity provider set the initial price of asset in the pool </a:t>
            </a:r>
          </a:p>
          <a:p>
            <a:pPr lvl="0"/>
            <a:r>
              <a:rPr lang="en-US" sz="1900" dirty="0" smtClean="0"/>
              <a:t>LP incentivized to supply equal value of both token in the pool</a:t>
            </a:r>
          </a:p>
          <a:p>
            <a:pPr lvl="0"/>
            <a:r>
              <a:rPr lang="en-US" sz="1900" dirty="0" smtClean="0"/>
              <a:t>This ration will remain same for other liquidity provider who are willing to add more fund in the pool latter </a:t>
            </a:r>
          </a:p>
          <a:p>
            <a:pPr lvl="0"/>
            <a:endParaRPr lang="en-US" sz="1900" dirty="0" smtClean="0"/>
          </a:p>
          <a:p>
            <a:pPr lvl="1"/>
            <a:endParaRPr lang="en-US" sz="1900" dirty="0" smtClean="0"/>
          </a:p>
          <a:p>
            <a:pPr lvl="0"/>
            <a:endParaRPr lang="en-US" sz="1900" dirty="0"/>
          </a:p>
          <a:p>
            <a:endParaRPr lang="en-US" sz="19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9" t="24421" r="33985" b="28646"/>
          <a:stretch/>
        </p:blipFill>
        <p:spPr bwMode="auto">
          <a:xfrm>
            <a:off x="685800" y="3962400"/>
            <a:ext cx="7848600" cy="218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0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/>
          </a:bodyPr>
          <a:lstStyle/>
          <a:p>
            <a:pPr lvl="0"/>
            <a:r>
              <a:rPr lang="en-US" sz="1900" dirty="0" smtClean="0"/>
              <a:t>When liquidity is supplied to the pool, the LP receive special token called LP tokens in proportion how much liquidity they supplied in the pool</a:t>
            </a:r>
          </a:p>
          <a:p>
            <a:pPr lvl="0"/>
            <a:r>
              <a:rPr lang="en-US" sz="1900" dirty="0" smtClean="0"/>
              <a:t>When the trade is facilitated by the pool 0.3% fees is proportionally distributed amongst the all LP token holders </a:t>
            </a:r>
          </a:p>
          <a:p>
            <a:pPr lvl="0"/>
            <a:r>
              <a:rPr lang="en-US" sz="1900" dirty="0" smtClean="0"/>
              <a:t>If liquidity provider wants to get there underlying liquidity back plus any accrued fees they must burned there LP tokens</a:t>
            </a:r>
          </a:p>
          <a:p>
            <a:pPr lvl="0"/>
            <a:endParaRPr lang="en-US" sz="1900" dirty="0" smtClean="0"/>
          </a:p>
          <a:p>
            <a:pPr lvl="1"/>
            <a:endParaRPr lang="en-US" sz="1900" dirty="0" smtClean="0"/>
          </a:p>
          <a:p>
            <a:pPr lvl="0"/>
            <a:endParaRPr lang="en-US" sz="1900" dirty="0"/>
          </a:p>
          <a:p>
            <a:endParaRPr lang="en-U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t="30092" r="49674" b="35879"/>
          <a:stretch/>
        </p:blipFill>
        <p:spPr bwMode="auto">
          <a:xfrm>
            <a:off x="863600" y="3810000"/>
            <a:ext cx="726313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Market 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19600" cy="4114799"/>
          </a:xfrm>
        </p:spPr>
        <p:txBody>
          <a:bodyPr>
            <a:normAutofit/>
          </a:bodyPr>
          <a:lstStyle/>
          <a:p>
            <a:pPr lvl="0"/>
            <a:r>
              <a:rPr lang="en-US" sz="1900" dirty="0" smtClean="0"/>
              <a:t>Each token swap that Liquidity pool facilitate results in price adjustments</a:t>
            </a:r>
          </a:p>
          <a:p>
            <a:pPr lvl="0"/>
            <a:r>
              <a:rPr lang="en-US" sz="1900" dirty="0" smtClean="0"/>
              <a:t>According to deterministic pricing algorithm </a:t>
            </a:r>
          </a:p>
          <a:p>
            <a:pPr lvl="0"/>
            <a:r>
              <a:rPr lang="en-US" sz="1900" dirty="0" smtClean="0"/>
              <a:t>This mechanism is also called Automated Market Maker (AMM)</a:t>
            </a:r>
          </a:p>
          <a:p>
            <a:pPr lvl="0"/>
            <a:r>
              <a:rPr lang="en-US" sz="1900" dirty="0" smtClean="0"/>
              <a:t>Liquidity pool across different protocols use slightly different algorithm</a:t>
            </a:r>
          </a:p>
          <a:p>
            <a:pPr lvl="0"/>
            <a:endParaRPr lang="en-US" sz="1900" dirty="0" smtClean="0"/>
          </a:p>
          <a:p>
            <a:pPr lvl="1"/>
            <a:endParaRPr lang="en-US" sz="1900" dirty="0" smtClean="0"/>
          </a:p>
          <a:p>
            <a:pPr lvl="0"/>
            <a:endParaRPr lang="en-US" sz="1900" dirty="0"/>
          </a:p>
          <a:p>
            <a:endParaRPr lang="en-US" sz="19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9" t="23495" r="46355" b="28820"/>
          <a:stretch/>
        </p:blipFill>
        <p:spPr bwMode="auto">
          <a:xfrm>
            <a:off x="4476462" y="1905000"/>
            <a:ext cx="464205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2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438400"/>
            <a:ext cx="34809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Thank 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Flash Loan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FL is </a:t>
            </a:r>
            <a:r>
              <a:rPr lang="en-US" dirty="0"/>
              <a:t>a feature that allows you to borrow any available amount of </a:t>
            </a:r>
            <a:r>
              <a:rPr lang="en-US" dirty="0" smtClean="0"/>
              <a:t>assets</a:t>
            </a:r>
          </a:p>
          <a:p>
            <a:pPr lvl="0"/>
            <a:r>
              <a:rPr lang="en-US" dirty="0" smtClean="0"/>
              <a:t>From </a:t>
            </a:r>
            <a:r>
              <a:rPr lang="en-US" dirty="0"/>
              <a:t>a designated smart contract pool with no collateral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FL are </a:t>
            </a:r>
            <a:r>
              <a:rPr lang="en-US" dirty="0"/>
              <a:t>useful building blocks in </a:t>
            </a:r>
            <a:r>
              <a:rPr lang="en-US" dirty="0" err="1" smtClean="0"/>
              <a:t>DeFi</a:t>
            </a:r>
            <a:endParaRPr lang="en-US" dirty="0" smtClean="0"/>
          </a:p>
          <a:p>
            <a:pPr lvl="0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can be used for things like arbitrage, swapping collateral and </a:t>
            </a:r>
            <a:r>
              <a:rPr lang="en-US" dirty="0" smtClean="0"/>
              <a:t>self-liquidation</a:t>
            </a:r>
          </a:p>
          <a:p>
            <a:pPr lvl="1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 flash loan has to be borrowed and repaid within the same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smtClean="0"/>
              <a:t>transaction</a:t>
            </a:r>
          </a:p>
          <a:p>
            <a:pPr lvl="0"/>
            <a:r>
              <a:rPr lang="en-US" dirty="0"/>
              <a:t>The concept of a transaction on a </a:t>
            </a:r>
            <a:r>
              <a:rPr lang="en-US" dirty="0" smtClean="0"/>
              <a:t>BC is </a:t>
            </a:r>
            <a:r>
              <a:rPr lang="en-US" dirty="0"/>
              <a:t>no different to the traditional definition of a transaction in computer </a:t>
            </a:r>
            <a:r>
              <a:rPr lang="en-US" dirty="0" smtClean="0"/>
              <a:t>science</a:t>
            </a:r>
          </a:p>
          <a:p>
            <a:pPr lvl="0"/>
            <a:r>
              <a:rPr lang="en-US" dirty="0"/>
              <a:t>A transaction represents a set of operations that must be executed in an atomic way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user\Desktop\flash-loans-contract-1024x34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5639"/>
          <a:stretch/>
        </p:blipFill>
        <p:spPr bwMode="auto">
          <a:xfrm>
            <a:off x="6324600" y="1600200"/>
            <a:ext cx="26415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flash-loans-db-768x28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8" r="4166"/>
          <a:stretch/>
        </p:blipFill>
        <p:spPr bwMode="auto">
          <a:xfrm>
            <a:off x="6248400" y="3581400"/>
            <a:ext cx="2895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flash-loans-eth-block-768x42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5555" r="9202" b="6495"/>
          <a:stretch/>
        </p:blipFill>
        <p:spPr bwMode="auto">
          <a:xfrm>
            <a:off x="6629400" y="4923692"/>
            <a:ext cx="2514600" cy="19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Every </a:t>
            </a:r>
            <a:r>
              <a:rPr lang="en-US" dirty="0"/>
              <a:t>common operation, such as sending ETH, </a:t>
            </a:r>
            <a:r>
              <a:rPr lang="en-US" dirty="0" smtClean="0"/>
              <a:t>ERC20 </a:t>
            </a:r>
            <a:r>
              <a:rPr lang="en-US" dirty="0"/>
              <a:t>tokens and interacting with smart contracts are executed within a transaction </a:t>
            </a:r>
            <a:r>
              <a:rPr lang="en-US" dirty="0" smtClean="0"/>
              <a:t>scope</a:t>
            </a:r>
          </a:p>
          <a:p>
            <a:pPr lvl="0"/>
            <a:r>
              <a:rPr lang="en-US" dirty="0"/>
              <a:t>Transactions are grouped together and included in </a:t>
            </a:r>
            <a:r>
              <a:rPr lang="en-US" dirty="0" smtClean="0"/>
              <a:t>blocks</a:t>
            </a:r>
          </a:p>
          <a:p>
            <a:pPr lvl="0"/>
            <a:r>
              <a:rPr lang="en-US" dirty="0" smtClean="0"/>
              <a:t>On </a:t>
            </a:r>
            <a:r>
              <a:rPr lang="en-US" dirty="0" err="1" smtClean="0"/>
              <a:t>Etherscan</a:t>
            </a:r>
            <a:r>
              <a:rPr lang="en-US" dirty="0" smtClean="0"/>
              <a:t> we can monitor transactions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200400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One </a:t>
            </a:r>
            <a:r>
              <a:rPr lang="en-US" sz="2000" dirty="0" err="1"/>
              <a:t>Ethereum</a:t>
            </a:r>
            <a:r>
              <a:rPr lang="en-US" sz="2000" dirty="0"/>
              <a:t> transaction can consist of multiple </a:t>
            </a:r>
            <a:r>
              <a:rPr lang="en-US" sz="2000" dirty="0" smtClean="0"/>
              <a:t>steps</a:t>
            </a:r>
          </a:p>
          <a:p>
            <a:pPr lvl="1"/>
            <a:r>
              <a:rPr lang="en-US" sz="1600" dirty="0"/>
              <a:t>Y</a:t>
            </a:r>
            <a:r>
              <a:rPr lang="en-US" sz="1600" dirty="0" smtClean="0"/>
              <a:t>ou </a:t>
            </a:r>
            <a:r>
              <a:rPr lang="en-US" sz="1600" dirty="0"/>
              <a:t>could supply ETH and borrow DAI on </a:t>
            </a:r>
            <a:r>
              <a:rPr lang="en-US" sz="1600" dirty="0" smtClean="0"/>
              <a:t>Compound</a:t>
            </a:r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wap </a:t>
            </a:r>
            <a:r>
              <a:rPr lang="en-US" sz="1600" dirty="0"/>
              <a:t>half of your borrowed DAI for USDC on </a:t>
            </a:r>
            <a:r>
              <a:rPr lang="en-US" sz="1600" dirty="0" smtClean="0"/>
              <a:t>Curve</a:t>
            </a:r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rovide </a:t>
            </a:r>
            <a:r>
              <a:rPr lang="en-US" sz="1600" dirty="0"/>
              <a:t>liquidity to DAI/USDC pool on </a:t>
            </a:r>
            <a:r>
              <a:rPr lang="en-US" sz="1600" dirty="0" err="1" smtClean="0"/>
              <a:t>Uniswap</a:t>
            </a:r>
            <a:endParaRPr lang="en-US" sz="1600" dirty="0" smtClean="0"/>
          </a:p>
          <a:p>
            <a:pPr lvl="1"/>
            <a:r>
              <a:rPr lang="en-US" sz="1600" dirty="0" smtClean="0"/>
              <a:t>Above all </a:t>
            </a:r>
            <a:r>
              <a:rPr lang="en-US" sz="1600" dirty="0"/>
              <a:t>in one single </a:t>
            </a:r>
            <a:r>
              <a:rPr lang="en-US" sz="1600" dirty="0" err="1"/>
              <a:t>Ethereum</a:t>
            </a:r>
            <a:r>
              <a:rPr lang="en-US" sz="1600" dirty="0"/>
              <a:t> </a:t>
            </a:r>
            <a:r>
              <a:rPr lang="en-US" sz="1600" dirty="0" smtClean="0"/>
              <a:t>transaction</a:t>
            </a:r>
          </a:p>
          <a:p>
            <a:r>
              <a:rPr lang="en-US" sz="2000" dirty="0"/>
              <a:t>if any of these steps result in an error, the whole transaction will be rolled back and none of the steps will take </a:t>
            </a:r>
            <a:r>
              <a:rPr lang="en-US" sz="2000" dirty="0" smtClean="0"/>
              <a:t>place</a:t>
            </a:r>
          </a:p>
          <a:p>
            <a:r>
              <a:rPr lang="en-US" sz="2000" dirty="0"/>
              <a:t>Remember – you will still pay gas fees, even for failed contract executions. </a:t>
            </a:r>
          </a:p>
          <a:p>
            <a:endParaRPr lang="en-US" dirty="0"/>
          </a:p>
        </p:txBody>
      </p:sp>
      <p:pic>
        <p:nvPicPr>
          <p:cNvPr id="3074" name="Picture 2" descr="C:\Users\user\Desktop\flash-loans-complex-tx-1024x4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r="2865" b="3511"/>
          <a:stretch/>
        </p:blipFill>
        <p:spPr bwMode="auto">
          <a:xfrm>
            <a:off x="838200" y="4419600"/>
            <a:ext cx="75861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2743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dirty="0" smtClean="0"/>
              <a:t>First to </a:t>
            </a:r>
            <a:r>
              <a:rPr lang="en-US" sz="2000" dirty="0"/>
              <a:t>find a flash loan </a:t>
            </a:r>
            <a:r>
              <a:rPr lang="en-US" sz="2000" dirty="0" smtClean="0"/>
              <a:t>provider</a:t>
            </a:r>
          </a:p>
          <a:p>
            <a:pPr lvl="1"/>
            <a:r>
              <a:rPr lang="en-US" sz="1600" dirty="0" err="1" smtClean="0"/>
              <a:t>Aave</a:t>
            </a:r>
            <a:r>
              <a:rPr lang="en-US" sz="1600" dirty="0" smtClean="0"/>
              <a:t>, Compound, </a:t>
            </a:r>
            <a:r>
              <a:rPr lang="en-US" sz="1600" dirty="0" err="1" smtClean="0"/>
              <a:t>dYdX</a:t>
            </a:r>
            <a:r>
              <a:rPr lang="en-US" sz="1600" dirty="0" smtClean="0"/>
              <a:t>, Maker,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r>
              <a:rPr lang="en-US" sz="2000" dirty="0"/>
              <a:t>U</a:t>
            </a:r>
            <a:r>
              <a:rPr lang="en-US" sz="2000" dirty="0" smtClean="0"/>
              <a:t>sers can </a:t>
            </a:r>
            <a:r>
              <a:rPr lang="en-US" sz="2000" dirty="0"/>
              <a:t>borrow different coins from a designated pool under the condition that they are repaid within the same </a:t>
            </a:r>
            <a:r>
              <a:rPr lang="en-US" sz="2000" dirty="0" err="1"/>
              <a:t>Ethereum</a:t>
            </a:r>
            <a:r>
              <a:rPr lang="en-US" sz="2000" dirty="0"/>
              <a:t> </a:t>
            </a:r>
            <a:r>
              <a:rPr lang="en-US" sz="2000" dirty="0" smtClean="0"/>
              <a:t>transaction</a:t>
            </a:r>
          </a:p>
          <a:p>
            <a:r>
              <a:rPr lang="en-US" sz="2000" dirty="0"/>
              <a:t>There is usually a fixed cost associated with using flash </a:t>
            </a:r>
            <a:r>
              <a:rPr lang="en-US" sz="2000" dirty="0" smtClean="0"/>
              <a:t>loans</a:t>
            </a:r>
          </a:p>
          <a:p>
            <a:r>
              <a:rPr lang="en-US" sz="2000" dirty="0" err="1"/>
              <a:t>Aave</a:t>
            </a:r>
            <a:r>
              <a:rPr lang="en-US" sz="2000" dirty="0"/>
              <a:t> contracts, for example, require the borrower to return the initial amount + an extra 0.09% of the borrowed </a:t>
            </a:r>
            <a:r>
              <a:rPr lang="en-US" sz="2000" dirty="0" smtClean="0"/>
              <a:t>amount</a:t>
            </a:r>
          </a:p>
          <a:p>
            <a:r>
              <a:rPr lang="en-US" sz="2000" dirty="0"/>
              <a:t>The fee is split between depositors, who provide the funds that can be borrowed, and integrators, who facilitate the use of </a:t>
            </a:r>
            <a:r>
              <a:rPr lang="en-US" sz="2000" dirty="0" err="1"/>
              <a:t>Aave’s</a:t>
            </a:r>
            <a:r>
              <a:rPr lang="en-US" sz="2000" dirty="0"/>
              <a:t> flash loan API. A part of this fee is also swapped to AAVE tokens and burned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1026" name="Picture 2" descr="C:\Users\user\Desktop\flash-loans-fees-768x5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42433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886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100" dirty="0"/>
              <a:t>There are 3 most common use cases for flash </a:t>
            </a:r>
            <a:r>
              <a:rPr lang="en-US" sz="2100" dirty="0" smtClean="0"/>
              <a:t>loans</a:t>
            </a:r>
          </a:p>
          <a:p>
            <a:r>
              <a:rPr lang="en-US" sz="2100" b="1" dirty="0"/>
              <a:t>Arbitrage</a:t>
            </a:r>
            <a:r>
              <a:rPr lang="en-US" sz="2100" dirty="0"/>
              <a:t>. Flash loans can magnify the profit of executing a successful arbitrage opportunity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Let’s imagine that there is a price discrepancy in the DAI/USDC pools between </a:t>
            </a:r>
            <a:r>
              <a:rPr lang="en-US" sz="2100" dirty="0" err="1"/>
              <a:t>Uniswap</a:t>
            </a:r>
            <a:r>
              <a:rPr lang="en-US" sz="2100" dirty="0"/>
              <a:t> and Curve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You can trade 1 DAI for 1 USDC on Curve, but you only need 0.99 DAI to buy 1 USDC on </a:t>
            </a:r>
            <a:r>
              <a:rPr lang="en-US" sz="2100" dirty="0" err="1" smtClean="0"/>
              <a:t>Uniswap</a:t>
            </a:r>
            <a:endParaRPr lang="en-US" sz="2100" dirty="0" smtClean="0"/>
          </a:p>
          <a:p>
            <a:r>
              <a:rPr lang="en-US" sz="2100" dirty="0"/>
              <a:t>Now you can try to execute the following arbitrage. </a:t>
            </a:r>
            <a:endParaRPr lang="en-US" sz="2100" dirty="0" smtClean="0"/>
          </a:p>
          <a:p>
            <a:pPr lvl="1"/>
            <a:r>
              <a:rPr lang="en-US" sz="2100" dirty="0"/>
              <a:t>Borrow 100,000 </a:t>
            </a:r>
            <a:r>
              <a:rPr lang="en-US" sz="2100" dirty="0" smtClean="0"/>
              <a:t>DAI from </a:t>
            </a:r>
            <a:r>
              <a:rPr lang="en-US" sz="2100" dirty="0" err="1" smtClean="0"/>
              <a:t>Aave</a:t>
            </a:r>
            <a:r>
              <a:rPr lang="en-US" sz="2100" dirty="0" smtClean="0"/>
              <a:t> via </a:t>
            </a:r>
            <a:r>
              <a:rPr lang="en-US" sz="2100" dirty="0"/>
              <a:t>flash loan </a:t>
            </a:r>
          </a:p>
          <a:p>
            <a:pPr lvl="1"/>
            <a:r>
              <a:rPr lang="en-US" sz="2100" dirty="0"/>
              <a:t>Swap 100,000 DAI for USDC on </a:t>
            </a:r>
            <a:r>
              <a:rPr lang="en-US" sz="2100" dirty="0" err="1"/>
              <a:t>Uniswap</a:t>
            </a:r>
            <a:r>
              <a:rPr lang="en-US" sz="2100" dirty="0"/>
              <a:t> and receive 101,010 USDC</a:t>
            </a:r>
          </a:p>
          <a:p>
            <a:pPr lvl="1"/>
            <a:r>
              <a:rPr lang="en-US" sz="2100" dirty="0"/>
              <a:t>Swap 101,010 USDC for 101,010 DAI on Curve </a:t>
            </a:r>
          </a:p>
          <a:p>
            <a:pPr lvl="1"/>
            <a:r>
              <a:rPr lang="en-US" sz="2100" dirty="0"/>
              <a:t>Repay initial 100,000 DAI + 0.09% fee = 100,090</a:t>
            </a:r>
          </a:p>
          <a:p>
            <a:pPr lvl="1"/>
            <a:r>
              <a:rPr lang="en-US" sz="2100" dirty="0"/>
              <a:t>Profit 920 DAI 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2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886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/>
              <a:t>This looks nice, but we have to take a few extra things into </a:t>
            </a:r>
            <a:r>
              <a:rPr lang="en-US" sz="1800" dirty="0" smtClean="0"/>
              <a:t>consideration</a:t>
            </a:r>
          </a:p>
          <a:p>
            <a:pPr marL="0" indent="0">
              <a:buNone/>
            </a:pPr>
            <a:r>
              <a:rPr lang="en-US" sz="1900" b="1" dirty="0" smtClean="0"/>
              <a:t>1. </a:t>
            </a:r>
            <a:r>
              <a:rPr lang="en-US" sz="1900" b="1" dirty="0"/>
              <a:t>Network fees </a:t>
            </a:r>
            <a:r>
              <a:rPr lang="en-US" sz="1900" dirty="0"/>
              <a:t>– arbitrage transactions with multiple steps can be quite expensive.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b="1" dirty="0" smtClean="0"/>
              <a:t>2. </a:t>
            </a:r>
            <a:r>
              <a:rPr lang="en-US" sz="1900" b="1" dirty="0"/>
              <a:t>Price Slippage </a:t>
            </a:r>
            <a:r>
              <a:rPr lang="en-US" sz="1900" dirty="0"/>
              <a:t>– always calculate how much price slippage you’ll experience while executing your </a:t>
            </a:r>
            <a:r>
              <a:rPr lang="en-US" sz="1900" dirty="0" smtClean="0"/>
              <a:t>order</a:t>
            </a:r>
          </a:p>
          <a:p>
            <a:pPr marL="0" indent="0">
              <a:buNone/>
            </a:pPr>
            <a:r>
              <a:rPr lang="en-US" sz="1900" b="1" dirty="0" smtClean="0"/>
              <a:t>3. </a:t>
            </a:r>
            <a:r>
              <a:rPr lang="en-US" sz="1900" b="1" dirty="0" err="1" smtClean="0"/>
              <a:t>Frontrunning</a:t>
            </a:r>
            <a:r>
              <a:rPr lang="en-US" sz="1900" dirty="0" smtClean="0"/>
              <a:t> </a:t>
            </a:r>
            <a:r>
              <a:rPr lang="en-US" sz="1900" dirty="0"/>
              <a:t>– there is a high chance that someone else will spot the same opportunity and will manage to get their transaction mined ahead of you. On top of that, bots that monitor the </a:t>
            </a:r>
            <a:r>
              <a:rPr lang="en-US" sz="1900" dirty="0" err="1"/>
              <a:t>mempool</a:t>
            </a:r>
            <a:r>
              <a:rPr lang="en-US" sz="1900" dirty="0"/>
              <a:t> can pick up your profitable arbitrage opportunity and send the same transaction with a higher gas fee, profiting them instead of you, basically stealing your arb opportunity.</a:t>
            </a:r>
          </a:p>
          <a:p>
            <a:endParaRPr lang="en-US" sz="2400" dirty="0" smtClean="0"/>
          </a:p>
          <a:p>
            <a:pPr lvl="0"/>
            <a:endParaRPr lang="en-US" sz="1700" dirty="0"/>
          </a:p>
        </p:txBody>
      </p:sp>
      <p:pic>
        <p:nvPicPr>
          <p:cNvPr id="2050" name="Picture 2" descr="C:\Users\user\Desktop\flash-loans-things-to-consider-1024x2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4800600"/>
            <a:ext cx="65024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Collateral Swap</a:t>
            </a:r>
            <a:r>
              <a:rPr lang="en-US" sz="1900" dirty="0" smtClean="0"/>
              <a:t>– </a:t>
            </a:r>
            <a:r>
              <a:rPr lang="en-US" sz="2000" dirty="0"/>
              <a:t>Let’s say you have borrowed DAI from Compound with ETH as collateral. You can swap your collateral from ETH to, for example, BAT in the following way</a:t>
            </a:r>
            <a:r>
              <a:rPr lang="en-US" sz="2000" dirty="0" smtClean="0"/>
              <a:t>:</a:t>
            </a:r>
          </a:p>
          <a:p>
            <a:pPr marL="0" lvl="0" indent="0">
              <a:buNone/>
            </a:pPr>
            <a:endParaRPr lang="en-US" sz="1700" dirty="0" smtClean="0"/>
          </a:p>
          <a:p>
            <a:pPr>
              <a:buFont typeface="+mj-lt"/>
              <a:buAutoNum type="arabicPeriod"/>
            </a:pPr>
            <a:r>
              <a:rPr lang="en-US" sz="1800" dirty="0"/>
              <a:t>Take a flash loan in DAI to cover the amount of DAI that was borrowed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Repay your Compound loan with borrowed DAI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Withdraw your ETH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Swap your ETH for BAT on </a:t>
            </a:r>
            <a:r>
              <a:rPr lang="en-US" sz="1800" dirty="0" err="1"/>
              <a:t>Uniswap</a:t>
            </a:r>
            <a:r>
              <a:rPr lang="en-US" sz="1800" dirty="0"/>
              <a:t>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Supply BAT as collateral on Compound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Borrow DAI against your BAT collateral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Repay flash loan with borrowed DAI + fee</a:t>
            </a:r>
          </a:p>
          <a:p>
            <a:pPr marL="0" lv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925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5609</TotalTime>
  <Words>1329</Words>
  <Application>Microsoft Office PowerPoint</Application>
  <PresentationFormat>On-screen Show (4:3)</PresentationFormat>
  <Paragraphs>167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Flash Loan  Decentralized Exchanges   Noman ul Haq</vt:lpstr>
      <vt:lpstr>Introduction – Flash Loan</vt:lpstr>
      <vt:lpstr>Introduction - FL</vt:lpstr>
      <vt:lpstr>Ethereum Transactions</vt:lpstr>
      <vt:lpstr>Ethereum Transactions</vt:lpstr>
      <vt:lpstr>Flash Loans</vt:lpstr>
      <vt:lpstr>Flash Loans – Use Cases</vt:lpstr>
      <vt:lpstr>Flash Loans – Use Cases</vt:lpstr>
      <vt:lpstr>Flash Loans – Use Cases</vt:lpstr>
      <vt:lpstr>Flash Loans – Use Cases</vt:lpstr>
      <vt:lpstr>Decentralized Exchanges</vt:lpstr>
      <vt:lpstr>CEX Vs. DEX</vt:lpstr>
      <vt:lpstr>PowerPoint Presentation</vt:lpstr>
      <vt:lpstr>Liquidity Pools</vt:lpstr>
      <vt:lpstr>Market Makers</vt:lpstr>
      <vt:lpstr>How LP works</vt:lpstr>
      <vt:lpstr>How LP works</vt:lpstr>
      <vt:lpstr>Automated Market Maker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Blockchain</dc:title>
  <dc:creator>Noman ul Haq</dc:creator>
  <cp:lastModifiedBy>Noman ul Haq</cp:lastModifiedBy>
  <cp:revision>202</cp:revision>
  <dcterms:created xsi:type="dcterms:W3CDTF">2020-09-09T11:12:34Z</dcterms:created>
  <dcterms:modified xsi:type="dcterms:W3CDTF">2021-10-07T20:29:04Z</dcterms:modified>
</cp:coreProperties>
</file>