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30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93" r:id="rId32"/>
    <p:sldId id="295" r:id="rId33"/>
    <p:sldId id="296" r:id="rId34"/>
    <p:sldId id="297" r:id="rId35"/>
    <p:sldId id="298" r:id="rId36"/>
    <p:sldId id="299" r:id="rId37"/>
    <p:sldId id="300" r:id="rId38"/>
    <p:sldId id="30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4BD923F9-F798-2481-C3BE-7C136C593036}"/>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118182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5C88A11C-900D-B9E1-D4D2-BB7DBF4ADE5B}"/>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145852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EBCC667-A8E6-6632-79B6-7F46A401D4D6}"/>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314860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E4ABEF-8A3A-A89D-6193-B322D763D7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9" name="Title 8">
            <a:extLst>
              <a:ext uri="{FF2B5EF4-FFF2-40B4-BE49-F238E27FC236}">
                <a16:creationId xmlns:a16="http://schemas.microsoft.com/office/drawing/2014/main" id="{4D5EE353-731E-3BBF-3851-B9252A52D29F}"/>
              </a:ext>
            </a:extLst>
          </p:cNvPr>
          <p:cNvSpPr>
            <a:spLocks noGrp="1"/>
          </p:cNvSpPr>
          <p:nvPr>
            <p:ph type="title"/>
          </p:nvPr>
        </p:nvSpPr>
        <p:spPr/>
        <p:txBody>
          <a:bodyPr/>
          <a:lstStyle/>
          <a:p>
            <a:r>
              <a:rPr lang="en-US" dirty="0"/>
              <a:t>Click to edit Master title style</a:t>
            </a:r>
            <a:endParaRPr lang="en-IN" dirty="0"/>
          </a:p>
        </p:txBody>
      </p:sp>
      <p:sp>
        <p:nvSpPr>
          <p:cNvPr id="10" name="Footer Placeholder 9">
            <a:extLst>
              <a:ext uri="{FF2B5EF4-FFF2-40B4-BE49-F238E27FC236}">
                <a16:creationId xmlns:a16="http://schemas.microsoft.com/office/drawing/2014/main" id="{2143D8FB-2835-9AE4-FC5A-D95C20F391DB}"/>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343497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E034823-9FA2-F513-BAA3-949DE19282A5}"/>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24722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D5245B64-7D9E-7602-823A-F9152D93910D}"/>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132043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4F054A3-11B3-4700-BCDF-204AC86AED3E}"/>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87529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07B0D02D-68F8-F95E-E1DF-7B5B47A10C0F}"/>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425811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867F6CA5-5B47-7D54-ADF2-F575A4C4C2C8}"/>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362958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71C518BA-69F6-1CD8-F190-7A938A06E3A7}"/>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205715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3288" y="3309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A5C61988-7FA6-636F-B67F-666D697D621F}"/>
              </a:ext>
            </a:extLst>
          </p:cNvPr>
          <p:cNvSpPr>
            <a:spLocks noGrp="1"/>
          </p:cNvSpPr>
          <p:nvPr>
            <p:ph type="ftr" sz="quarter" idx="10"/>
          </p:nvPr>
        </p:nvSpPr>
        <p:spPr/>
        <p:txBody>
          <a:bodyPr/>
          <a:lstStyle>
            <a:lvl1pPr>
              <a:defRPr baseline="0">
                <a:solidFill>
                  <a:schemeClr val="tx1"/>
                </a:solidFill>
              </a:defRPr>
            </a:lvl1pPr>
          </a:lstStyle>
          <a:p>
            <a:r>
              <a:rPr lang="en-IN" dirty="0"/>
              <a:t>Certified Specialist in Artificial Intelligence and Machine Learning</a:t>
            </a:r>
          </a:p>
        </p:txBody>
      </p:sp>
    </p:spTree>
    <p:extLst>
      <p:ext uri="{BB962C8B-B14F-4D97-AF65-F5344CB8AC3E}">
        <p14:creationId xmlns:p14="http://schemas.microsoft.com/office/powerpoint/2010/main" val="229991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C576294C-ABD9-2AC9-8744-5C9D4B6AEB86}"/>
              </a:ext>
            </a:extLst>
          </p:cNvPr>
          <p:cNvSpPr>
            <a:spLocks noGrp="1"/>
          </p:cNvSpPr>
          <p:nvPr>
            <p:ph type="ftr" sz="quarter" idx="10"/>
          </p:nvPr>
        </p:nvSpPr>
        <p:spPr/>
        <p:txBody>
          <a:bodyPr/>
          <a:lstStyle/>
          <a:p>
            <a:r>
              <a:rPr lang="en-IN"/>
              <a:t>Certified Specialist in Artificial Intelligence and Machine Learning</a:t>
            </a:r>
            <a:endParaRPr lang="en-IN" dirty="0"/>
          </a:p>
        </p:txBody>
      </p:sp>
    </p:spTree>
    <p:extLst>
      <p:ext uri="{BB962C8B-B14F-4D97-AF65-F5344CB8AC3E}">
        <p14:creationId xmlns:p14="http://schemas.microsoft.com/office/powerpoint/2010/main" val="298038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Certified Specialist in Artificial Intelligence and Machine Learning</a:t>
            </a:r>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A3BB968-E642-FF81-2984-3D7A5A5CE14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215154" y="74865"/>
            <a:ext cx="900542" cy="763350"/>
          </a:xfrm>
          <a:prstGeom prst="rect">
            <a:avLst/>
          </a:prstGeom>
        </p:spPr>
      </p:pic>
    </p:spTree>
    <p:extLst>
      <p:ext uri="{BB962C8B-B14F-4D97-AF65-F5344CB8AC3E}">
        <p14:creationId xmlns:p14="http://schemas.microsoft.com/office/powerpoint/2010/main" val="2140934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97CC-546C-A9D7-B61F-897DE7A7E8E8}"/>
              </a:ext>
            </a:extLst>
          </p:cNvPr>
          <p:cNvSpPr>
            <a:spLocks noGrp="1"/>
          </p:cNvSpPr>
          <p:nvPr>
            <p:ph type="ctrTitle"/>
          </p:nvPr>
        </p:nvSpPr>
        <p:spPr>
          <a:xfrm>
            <a:off x="1524000" y="1122363"/>
            <a:ext cx="9144000" cy="2387600"/>
          </a:xfrm>
        </p:spPr>
        <p:txBody>
          <a:bodyPr/>
          <a:lstStyle/>
          <a:p>
            <a:r>
              <a:rPr lang="en-IN" dirty="0"/>
              <a:t>Linear Regression &amp; Case Study</a:t>
            </a:r>
          </a:p>
        </p:txBody>
      </p:sp>
    </p:spTree>
    <p:extLst>
      <p:ext uri="{BB962C8B-B14F-4D97-AF65-F5344CB8AC3E}">
        <p14:creationId xmlns:p14="http://schemas.microsoft.com/office/powerpoint/2010/main" val="335392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F2FD-D809-A889-9DD9-ED3FA4E24FCD}"/>
              </a:ext>
            </a:extLst>
          </p:cNvPr>
          <p:cNvSpPr>
            <a:spLocks noGrp="1"/>
          </p:cNvSpPr>
          <p:nvPr>
            <p:ph type="title"/>
          </p:nvPr>
        </p:nvSpPr>
        <p:spPr/>
        <p:txBody>
          <a:bodyPr>
            <a:normAutofit fontScale="90000"/>
          </a:bodyPr>
          <a:lstStyle/>
          <a:p>
            <a:r>
              <a:rPr lang="en-US" b="0" i="0" dirty="0">
                <a:solidFill>
                  <a:srgbClr val="610B38"/>
                </a:solidFill>
                <a:effectLst/>
                <a:latin typeface="erdana"/>
              </a:rPr>
              <a:t>Types of supervised Machine learning Algorithms:</a:t>
            </a:r>
            <a:br>
              <a:rPr lang="en-US" b="0" i="0" dirty="0">
                <a:solidFill>
                  <a:srgbClr val="610B38"/>
                </a:solidFill>
                <a:effectLst/>
                <a:latin typeface="erdana"/>
              </a:rPr>
            </a:br>
            <a:endParaRPr lang="en-IN" dirty="0"/>
          </a:p>
        </p:txBody>
      </p:sp>
      <p:pic>
        <p:nvPicPr>
          <p:cNvPr id="6" name="Content Placeholder 5">
            <a:extLst>
              <a:ext uri="{FF2B5EF4-FFF2-40B4-BE49-F238E27FC236}">
                <a16:creationId xmlns:a16="http://schemas.microsoft.com/office/drawing/2014/main" id="{17FB9716-C32E-AEC2-4829-E90192FEA039}"/>
              </a:ext>
            </a:extLst>
          </p:cNvPr>
          <p:cNvPicPr>
            <a:picLocks noGrp="1" noChangeAspect="1"/>
          </p:cNvPicPr>
          <p:nvPr>
            <p:ph idx="1"/>
          </p:nvPr>
        </p:nvPicPr>
        <p:blipFill>
          <a:blip r:embed="rId2"/>
          <a:stretch>
            <a:fillRect/>
          </a:stretch>
        </p:blipFill>
        <p:spPr>
          <a:xfrm>
            <a:off x="3478213" y="2386013"/>
            <a:ext cx="5295900" cy="2943225"/>
          </a:xfrm>
        </p:spPr>
      </p:pic>
    </p:spTree>
    <p:extLst>
      <p:ext uri="{BB962C8B-B14F-4D97-AF65-F5344CB8AC3E}">
        <p14:creationId xmlns:p14="http://schemas.microsoft.com/office/powerpoint/2010/main" val="295991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70BB2-24E1-59B8-BC77-AF9F2338707E}"/>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1. Regression</a:t>
            </a:r>
            <a:endParaRPr lang="en-US" b="0" i="0" dirty="0">
              <a:solidFill>
                <a:srgbClr val="333333"/>
              </a:solidFill>
              <a:effectLst/>
              <a:latin typeface="inter-regular"/>
            </a:endParaRPr>
          </a:p>
          <a:p>
            <a:pPr algn="just"/>
            <a:r>
              <a:rPr lang="en-US" b="0" i="0" dirty="0">
                <a:solidFill>
                  <a:srgbClr val="333333"/>
                </a:solidFill>
                <a:effectLst/>
                <a:latin typeface="inter-regular"/>
              </a:rPr>
              <a:t>Regression algorithms are used if there is a relationship between the input variable and the output variable. It is used for the prediction of continuous variables, such as Weather forecasting, Market Trends, etc. </a:t>
            </a:r>
          </a:p>
          <a:p>
            <a:pPr algn="just"/>
            <a:r>
              <a:rPr lang="en-US" b="0" i="0" dirty="0">
                <a:solidFill>
                  <a:srgbClr val="333333"/>
                </a:solidFill>
                <a:effectLst/>
                <a:latin typeface="inter-regular"/>
              </a:rPr>
              <a:t>Below are some popular Regression algorithms which come under supervised learning:</a:t>
            </a:r>
          </a:p>
          <a:p>
            <a:pPr algn="just">
              <a:buFont typeface="Arial" panose="020B0604020202020204" pitchFamily="34" charset="0"/>
              <a:buChar char="•"/>
            </a:pPr>
            <a:r>
              <a:rPr lang="en-IN" b="0" i="0" dirty="0">
                <a:solidFill>
                  <a:srgbClr val="000000"/>
                </a:solidFill>
                <a:effectLst/>
                <a:latin typeface="inter-regular"/>
              </a:rPr>
              <a:t>Linear Regression</a:t>
            </a:r>
          </a:p>
          <a:p>
            <a:pPr algn="just">
              <a:buFont typeface="Arial" panose="020B0604020202020204" pitchFamily="34" charset="0"/>
              <a:buChar char="•"/>
            </a:pPr>
            <a:r>
              <a:rPr lang="en-IN" b="0" i="0" dirty="0">
                <a:solidFill>
                  <a:srgbClr val="000000"/>
                </a:solidFill>
                <a:effectLst/>
                <a:latin typeface="inter-regular"/>
              </a:rPr>
              <a:t>Regression Trees</a:t>
            </a:r>
          </a:p>
          <a:p>
            <a:pPr algn="just">
              <a:buFont typeface="Arial" panose="020B0604020202020204" pitchFamily="34" charset="0"/>
              <a:buChar char="•"/>
            </a:pPr>
            <a:r>
              <a:rPr lang="en-IN" b="0" i="0" dirty="0">
                <a:solidFill>
                  <a:srgbClr val="000000"/>
                </a:solidFill>
                <a:effectLst/>
                <a:latin typeface="inter-regular"/>
              </a:rPr>
              <a:t>Non-Linear Regression</a:t>
            </a:r>
          </a:p>
          <a:p>
            <a:pPr algn="just">
              <a:buFont typeface="Arial" panose="020B0604020202020204" pitchFamily="34" charset="0"/>
              <a:buChar char="•"/>
            </a:pPr>
            <a:r>
              <a:rPr lang="en-IN" b="0" i="0" dirty="0">
                <a:solidFill>
                  <a:srgbClr val="000000"/>
                </a:solidFill>
                <a:effectLst/>
                <a:latin typeface="inter-regular"/>
              </a:rPr>
              <a:t>Bayesian Linear Regression</a:t>
            </a:r>
          </a:p>
          <a:p>
            <a:pPr algn="just">
              <a:buFont typeface="Arial" panose="020B0604020202020204" pitchFamily="34" charset="0"/>
              <a:buChar char="•"/>
            </a:pPr>
            <a:r>
              <a:rPr lang="en-IN" b="0" i="0" dirty="0">
                <a:solidFill>
                  <a:srgbClr val="000000"/>
                </a:solidFill>
                <a:effectLst/>
                <a:latin typeface="inter-regular"/>
              </a:rPr>
              <a:t>Polynomial Regression</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35319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37A3B-28AF-AF14-D735-AA2AF390054F}"/>
              </a:ext>
            </a:extLst>
          </p:cNvPr>
          <p:cNvSpPr>
            <a:spLocks noGrp="1"/>
          </p:cNvSpPr>
          <p:nvPr>
            <p:ph idx="1"/>
          </p:nvPr>
        </p:nvSpPr>
        <p:spPr/>
        <p:txBody>
          <a:bodyPr/>
          <a:lstStyle/>
          <a:p>
            <a:pPr algn="just"/>
            <a:r>
              <a:rPr lang="en-US" b="1" i="0" dirty="0">
                <a:solidFill>
                  <a:srgbClr val="333333"/>
                </a:solidFill>
                <a:effectLst/>
                <a:latin typeface="inter-bold"/>
              </a:rPr>
              <a:t>2. Classification</a:t>
            </a:r>
            <a:endParaRPr lang="en-US" b="0" i="0" dirty="0">
              <a:solidFill>
                <a:srgbClr val="333333"/>
              </a:solidFill>
              <a:effectLst/>
              <a:latin typeface="inter-regular"/>
            </a:endParaRPr>
          </a:p>
          <a:p>
            <a:pPr algn="just"/>
            <a:r>
              <a:rPr lang="en-US" b="0" i="0" dirty="0">
                <a:solidFill>
                  <a:srgbClr val="333333"/>
                </a:solidFill>
                <a:effectLst/>
                <a:latin typeface="inter-regular"/>
              </a:rPr>
              <a:t>Classification algorithms are used when the output variable is categorical, which means there are two classes such as Yes-No, Male-Female, True-false, etc.</a:t>
            </a:r>
          </a:p>
          <a:p>
            <a:pPr algn="just"/>
            <a:r>
              <a:rPr lang="en-US" b="0" i="0" dirty="0">
                <a:solidFill>
                  <a:srgbClr val="333333"/>
                </a:solidFill>
                <a:effectLst/>
                <a:latin typeface="inter-regular"/>
              </a:rPr>
              <a:t>Spam Filtering,</a:t>
            </a:r>
          </a:p>
          <a:p>
            <a:pPr algn="just">
              <a:buFont typeface="Arial" panose="020B0604020202020204" pitchFamily="34" charset="0"/>
              <a:buChar char="•"/>
            </a:pPr>
            <a:r>
              <a:rPr lang="en-US" b="0" i="0" dirty="0">
                <a:solidFill>
                  <a:srgbClr val="000000"/>
                </a:solidFill>
                <a:effectLst/>
                <a:latin typeface="inter-regular"/>
              </a:rPr>
              <a:t>Random Forest</a:t>
            </a:r>
          </a:p>
          <a:p>
            <a:pPr algn="just">
              <a:buFont typeface="Arial" panose="020B0604020202020204" pitchFamily="34" charset="0"/>
              <a:buChar char="•"/>
            </a:pPr>
            <a:r>
              <a:rPr lang="en-US" b="0" i="0" dirty="0">
                <a:solidFill>
                  <a:srgbClr val="000000"/>
                </a:solidFill>
                <a:effectLst/>
                <a:latin typeface="inter-regular"/>
              </a:rPr>
              <a:t>Decision Trees</a:t>
            </a:r>
          </a:p>
          <a:p>
            <a:pPr algn="just">
              <a:buFont typeface="Arial" panose="020B0604020202020204" pitchFamily="34" charset="0"/>
              <a:buChar char="•"/>
            </a:pPr>
            <a:r>
              <a:rPr lang="en-US" b="0" i="0" dirty="0">
                <a:solidFill>
                  <a:srgbClr val="000000"/>
                </a:solidFill>
                <a:effectLst/>
                <a:latin typeface="inter-regular"/>
              </a:rPr>
              <a:t>Logistic Regression</a:t>
            </a:r>
          </a:p>
          <a:p>
            <a:pPr algn="just">
              <a:buFont typeface="Arial" panose="020B0604020202020204" pitchFamily="34" charset="0"/>
              <a:buChar char="•"/>
            </a:pPr>
            <a:r>
              <a:rPr lang="en-US" b="0" i="0" dirty="0">
                <a:solidFill>
                  <a:srgbClr val="000000"/>
                </a:solidFill>
                <a:effectLst/>
                <a:latin typeface="inter-regular"/>
              </a:rPr>
              <a:t>Support vector Machines</a:t>
            </a:r>
          </a:p>
          <a:p>
            <a:endParaRPr lang="en-IN" dirty="0"/>
          </a:p>
        </p:txBody>
      </p:sp>
    </p:spTree>
    <p:extLst>
      <p:ext uri="{BB962C8B-B14F-4D97-AF65-F5344CB8AC3E}">
        <p14:creationId xmlns:p14="http://schemas.microsoft.com/office/powerpoint/2010/main" val="22049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5B08-7057-DF72-19CF-A36FC63CF157}"/>
              </a:ext>
            </a:extLst>
          </p:cNvPr>
          <p:cNvSpPr>
            <a:spLocks noGrp="1"/>
          </p:cNvSpPr>
          <p:nvPr>
            <p:ph type="title"/>
          </p:nvPr>
        </p:nvSpPr>
        <p:spPr/>
        <p:txBody>
          <a:bodyPr/>
          <a:lstStyle/>
          <a:p>
            <a:r>
              <a:rPr lang="en-US" b="0" i="0" dirty="0">
                <a:solidFill>
                  <a:srgbClr val="610B38"/>
                </a:solidFill>
                <a:effectLst/>
                <a:latin typeface="erdana"/>
              </a:rPr>
              <a:t>Advantages of Supervised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85E69D8-1FAA-2453-1778-0A032913D62B}"/>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With the help of supervised learning, the model can predict the output on the basis of prior experiences.</a:t>
            </a:r>
          </a:p>
          <a:p>
            <a:pPr algn="just">
              <a:buFont typeface="Arial" panose="020B0604020202020204" pitchFamily="34" charset="0"/>
              <a:buChar char="•"/>
            </a:pPr>
            <a:r>
              <a:rPr lang="en-US" b="0" i="0" dirty="0">
                <a:solidFill>
                  <a:srgbClr val="000000"/>
                </a:solidFill>
                <a:effectLst/>
                <a:latin typeface="inter-regular"/>
              </a:rPr>
              <a:t>In supervised learning, we can have an exact idea about the classes of objects.</a:t>
            </a:r>
          </a:p>
          <a:p>
            <a:pPr algn="just">
              <a:buFont typeface="Arial" panose="020B0604020202020204" pitchFamily="34" charset="0"/>
              <a:buChar char="•"/>
            </a:pPr>
            <a:r>
              <a:rPr lang="en-US" b="0" i="0" dirty="0">
                <a:solidFill>
                  <a:srgbClr val="000000"/>
                </a:solidFill>
                <a:effectLst/>
                <a:latin typeface="inter-regular"/>
              </a:rPr>
              <a:t>Supervised learning model helps us to solve various real-world problems such as </a:t>
            </a:r>
            <a:r>
              <a:rPr lang="en-US" b="1" i="0" dirty="0">
                <a:solidFill>
                  <a:srgbClr val="000000"/>
                </a:solidFill>
                <a:effectLst/>
                <a:latin typeface="inter-bold"/>
              </a:rPr>
              <a:t>fraud detection, spam filtering</a:t>
            </a:r>
            <a:r>
              <a:rPr lang="en-US" b="0" i="0" dirty="0">
                <a:solidFill>
                  <a:srgbClr val="000000"/>
                </a:solidFill>
                <a:effectLst/>
                <a:latin typeface="inter-regular"/>
              </a:rPr>
              <a:t>, etc.</a:t>
            </a:r>
          </a:p>
          <a:p>
            <a:endParaRPr lang="en-IN" dirty="0"/>
          </a:p>
        </p:txBody>
      </p:sp>
    </p:spTree>
    <p:extLst>
      <p:ext uri="{BB962C8B-B14F-4D97-AF65-F5344CB8AC3E}">
        <p14:creationId xmlns:p14="http://schemas.microsoft.com/office/powerpoint/2010/main" val="130003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AF95-40D3-CB69-58A9-AF71F7169F83}"/>
              </a:ext>
            </a:extLst>
          </p:cNvPr>
          <p:cNvSpPr>
            <a:spLocks noGrp="1"/>
          </p:cNvSpPr>
          <p:nvPr>
            <p:ph type="title"/>
          </p:nvPr>
        </p:nvSpPr>
        <p:spPr/>
        <p:txBody>
          <a:bodyPr/>
          <a:lstStyle/>
          <a:p>
            <a:r>
              <a:rPr lang="en-US" b="0" i="0" dirty="0">
                <a:solidFill>
                  <a:srgbClr val="610B38"/>
                </a:solidFill>
                <a:effectLst/>
                <a:latin typeface="erdana"/>
              </a:rPr>
              <a:t>Disadvantages of supervised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ABC4598-A1F9-8D19-E729-E13108B464A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Supervised learning models are not suitable for handling the complex tasks.</a:t>
            </a:r>
          </a:p>
          <a:p>
            <a:pPr algn="just">
              <a:buFont typeface="Arial" panose="020B0604020202020204" pitchFamily="34" charset="0"/>
              <a:buChar char="•"/>
            </a:pPr>
            <a:r>
              <a:rPr lang="en-US" b="0" i="0" dirty="0">
                <a:solidFill>
                  <a:srgbClr val="000000"/>
                </a:solidFill>
                <a:effectLst/>
                <a:latin typeface="inter-regular"/>
              </a:rPr>
              <a:t>Supervised learning cannot predict the correct output if the test data is different from the training dataset.</a:t>
            </a:r>
          </a:p>
          <a:p>
            <a:pPr algn="just">
              <a:buFont typeface="Arial" panose="020B0604020202020204" pitchFamily="34" charset="0"/>
              <a:buChar char="•"/>
            </a:pPr>
            <a:r>
              <a:rPr lang="en-US" b="0" i="0" dirty="0">
                <a:solidFill>
                  <a:srgbClr val="000000"/>
                </a:solidFill>
                <a:effectLst/>
                <a:latin typeface="inter-regular"/>
              </a:rPr>
              <a:t>Training required lots of computation times.</a:t>
            </a:r>
          </a:p>
          <a:p>
            <a:pPr algn="just">
              <a:buFont typeface="Arial" panose="020B0604020202020204" pitchFamily="34" charset="0"/>
              <a:buChar char="•"/>
            </a:pPr>
            <a:r>
              <a:rPr lang="en-US" b="0" i="0" dirty="0">
                <a:solidFill>
                  <a:srgbClr val="000000"/>
                </a:solidFill>
                <a:effectLst/>
                <a:latin typeface="inter-regular"/>
              </a:rPr>
              <a:t>In supervised learning, we need enough knowledge about the classes of object.</a:t>
            </a:r>
          </a:p>
          <a:p>
            <a:endParaRPr lang="en-IN" dirty="0"/>
          </a:p>
        </p:txBody>
      </p:sp>
    </p:spTree>
    <p:extLst>
      <p:ext uri="{BB962C8B-B14F-4D97-AF65-F5344CB8AC3E}">
        <p14:creationId xmlns:p14="http://schemas.microsoft.com/office/powerpoint/2010/main" val="217858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6D03-7A89-2C39-E10C-DBE2CEB8DED7}"/>
              </a:ext>
            </a:extLst>
          </p:cNvPr>
          <p:cNvSpPr>
            <a:spLocks noGrp="1"/>
          </p:cNvSpPr>
          <p:nvPr>
            <p:ph type="title"/>
          </p:nvPr>
        </p:nvSpPr>
        <p:spPr/>
        <p:txBody>
          <a:bodyPr/>
          <a:lstStyle/>
          <a:p>
            <a:r>
              <a:rPr lang="en-IN" b="0" i="0" dirty="0">
                <a:solidFill>
                  <a:srgbClr val="610B38"/>
                </a:solidFill>
                <a:effectLst/>
                <a:latin typeface="erdana"/>
              </a:rPr>
              <a:t>Correlation Analysis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EAF51DF-F9FA-B060-C40A-749E10B6B5A2}"/>
              </a:ext>
            </a:extLst>
          </p:cNvPr>
          <p:cNvSpPr>
            <a:spLocks noGrp="1"/>
          </p:cNvSpPr>
          <p:nvPr>
            <p:ph idx="1"/>
          </p:nvPr>
        </p:nvSpPr>
        <p:spPr/>
        <p:txBody>
          <a:bodyPr>
            <a:normAutofit fontScale="92500" lnSpcReduction="20000"/>
          </a:bodyPr>
          <a:lstStyle/>
          <a:p>
            <a:pPr algn="just">
              <a:buFont typeface="Wingdings" panose="05000000000000000000" pitchFamily="2" charset="2"/>
              <a:buChar char="q"/>
            </a:pPr>
            <a:r>
              <a:rPr lang="en-US" b="0" i="0" dirty="0">
                <a:solidFill>
                  <a:srgbClr val="333333"/>
                </a:solidFill>
                <a:effectLst/>
                <a:latin typeface="inter-regular"/>
              </a:rPr>
              <a:t>Correlation analysis is a statistical method used to measure the strength of the linear relationship between two variables and compute their association. </a:t>
            </a:r>
          </a:p>
          <a:p>
            <a:pPr algn="just">
              <a:buFont typeface="Wingdings" panose="05000000000000000000" pitchFamily="2" charset="2"/>
              <a:buChar char="q"/>
            </a:pPr>
            <a:r>
              <a:rPr lang="en-US" b="0" i="0" dirty="0">
                <a:solidFill>
                  <a:srgbClr val="333333"/>
                </a:solidFill>
                <a:effectLst/>
                <a:latin typeface="inter-regular"/>
              </a:rPr>
              <a:t>Correlation analysis calculates the level of change in one variable due to the change in the other. </a:t>
            </a:r>
          </a:p>
          <a:p>
            <a:pPr algn="just">
              <a:buFont typeface="Wingdings" panose="05000000000000000000" pitchFamily="2" charset="2"/>
              <a:buChar char="q"/>
            </a:pPr>
            <a:r>
              <a:rPr lang="en-US" b="0" i="0" dirty="0">
                <a:solidFill>
                  <a:srgbClr val="333333"/>
                </a:solidFill>
                <a:effectLst/>
                <a:latin typeface="inter-regular"/>
              </a:rPr>
              <a:t>A high correlation points to a strong relationship between the two variables, while a low correlation means that the variables are weakly related.</a:t>
            </a:r>
          </a:p>
          <a:p>
            <a:pPr algn="just">
              <a:buFont typeface="Wingdings" panose="05000000000000000000" pitchFamily="2" charset="2"/>
              <a:buChar char="q"/>
            </a:pPr>
            <a:r>
              <a:rPr lang="en-US" b="0" i="0" dirty="0">
                <a:solidFill>
                  <a:srgbClr val="333333"/>
                </a:solidFill>
                <a:effectLst/>
                <a:latin typeface="inter-regular"/>
              </a:rPr>
              <a:t>Researchers use correlation analysis to analyze quantitative data collected through research methods like surveys and live polls for market research. </a:t>
            </a:r>
          </a:p>
          <a:p>
            <a:pPr algn="just">
              <a:buFont typeface="Wingdings" panose="05000000000000000000" pitchFamily="2" charset="2"/>
              <a:buChar char="q"/>
            </a:pPr>
            <a:r>
              <a:rPr lang="en-US" b="0" i="0" dirty="0">
                <a:solidFill>
                  <a:srgbClr val="333333"/>
                </a:solidFill>
                <a:effectLst/>
                <a:latin typeface="inter-regular"/>
              </a:rPr>
              <a:t>They try to identify relationships, patterns, significant connections, and trends between two variables or datasets. </a:t>
            </a:r>
          </a:p>
          <a:p>
            <a:pPr algn="just">
              <a:buFont typeface="Wingdings" panose="05000000000000000000" pitchFamily="2" charset="2"/>
              <a:buChar char="q"/>
            </a:pPr>
            <a:r>
              <a:rPr lang="en-US" b="0" i="0" dirty="0">
                <a:solidFill>
                  <a:srgbClr val="333333"/>
                </a:solidFill>
                <a:effectLst/>
                <a:latin typeface="inter-regular"/>
              </a:rPr>
              <a:t>There is a positive correlation between two variables when an increase in one variable leads to an increase in the other. </a:t>
            </a:r>
          </a:p>
          <a:p>
            <a:pPr algn="just">
              <a:buFont typeface="Wingdings" panose="05000000000000000000" pitchFamily="2" charset="2"/>
              <a:buChar char="q"/>
            </a:pPr>
            <a:r>
              <a:rPr lang="en-US" b="0" i="0" dirty="0">
                <a:solidFill>
                  <a:srgbClr val="333333"/>
                </a:solidFill>
                <a:effectLst/>
                <a:latin typeface="inter-regular"/>
              </a:rPr>
              <a:t>On the other hand, a negative correlation means that when one variable increases, the other decreases and vice-versa.</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40254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08955-1674-DA46-66B1-9AB5413C0231}"/>
              </a:ext>
            </a:extLst>
          </p:cNvPr>
          <p:cNvSpPr>
            <a:spLocks noGrp="1"/>
          </p:cNvSpPr>
          <p:nvPr>
            <p:ph idx="1"/>
          </p:nvPr>
        </p:nvSpPr>
        <p:spPr/>
        <p:txBody>
          <a:bodyPr/>
          <a:lstStyle/>
          <a:p>
            <a:pPr algn="just">
              <a:buFont typeface="Wingdings" panose="05000000000000000000" pitchFamily="2" charset="2"/>
              <a:buChar char="q"/>
            </a:pPr>
            <a:r>
              <a:rPr lang="en-US" b="0" i="0" dirty="0">
                <a:solidFill>
                  <a:srgbClr val="333333"/>
                </a:solidFill>
                <a:effectLst/>
                <a:latin typeface="inter-regular"/>
              </a:rPr>
              <a:t>Correlation is a bivariate analysis that measures the strength of association between two variables and the direction of the relationship. </a:t>
            </a:r>
          </a:p>
          <a:p>
            <a:pPr algn="just">
              <a:buFont typeface="Wingdings" panose="05000000000000000000" pitchFamily="2" charset="2"/>
              <a:buChar char="q"/>
            </a:pPr>
            <a:r>
              <a:rPr lang="en-US" b="0" i="0" dirty="0">
                <a:solidFill>
                  <a:srgbClr val="333333"/>
                </a:solidFill>
                <a:effectLst/>
                <a:latin typeface="inter-regular"/>
              </a:rPr>
              <a:t>In terms of the strength of the relationship, the correlation coefficient's value varies between +1 and -1.</a:t>
            </a:r>
          </a:p>
          <a:p>
            <a:pPr algn="just">
              <a:buFont typeface="Wingdings" panose="05000000000000000000" pitchFamily="2" charset="2"/>
              <a:buChar char="q"/>
            </a:pPr>
            <a:r>
              <a:rPr lang="en-US" b="0" i="0" dirty="0">
                <a:solidFill>
                  <a:srgbClr val="333333"/>
                </a:solidFill>
                <a:effectLst/>
                <a:latin typeface="inter-regular"/>
              </a:rPr>
              <a:t> A value of ± 1 indicates a perfect degree of association between the two variables.</a:t>
            </a:r>
          </a:p>
          <a:p>
            <a:pPr algn="just">
              <a:buFont typeface="Wingdings" panose="05000000000000000000" pitchFamily="2" charset="2"/>
              <a:buChar char="q"/>
            </a:pPr>
            <a:r>
              <a:rPr lang="en-US" b="0" i="0" dirty="0">
                <a:solidFill>
                  <a:srgbClr val="333333"/>
                </a:solidFill>
                <a:effectLst/>
                <a:latin typeface="inter-regular"/>
              </a:rPr>
              <a:t>As the correlation coefficient value goes towards 0, the relationship between the two variables will be weaker. </a:t>
            </a:r>
          </a:p>
          <a:p>
            <a:pPr algn="just">
              <a:buFont typeface="Wingdings" panose="05000000000000000000" pitchFamily="2" charset="2"/>
              <a:buChar char="q"/>
            </a:pPr>
            <a:r>
              <a:rPr lang="en-US" b="0" i="0" dirty="0">
                <a:solidFill>
                  <a:srgbClr val="333333"/>
                </a:solidFill>
                <a:effectLst/>
                <a:latin typeface="inter-regular"/>
              </a:rPr>
              <a:t>The coefficient sign indicates the direction of the relationship; a + sign indicates a positive relationship, and a - sign indicates a negative relationship.</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10488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59D0-1968-3CFA-F833-44999431896B}"/>
              </a:ext>
            </a:extLst>
          </p:cNvPr>
          <p:cNvSpPr>
            <a:spLocks noGrp="1"/>
          </p:cNvSpPr>
          <p:nvPr>
            <p:ph type="title"/>
          </p:nvPr>
        </p:nvSpPr>
        <p:spPr/>
        <p:txBody>
          <a:bodyPr/>
          <a:lstStyle/>
          <a:p>
            <a:r>
              <a:rPr lang="en-IN" dirty="0"/>
              <a:t>Regression</a:t>
            </a:r>
          </a:p>
        </p:txBody>
      </p:sp>
      <p:sp>
        <p:nvSpPr>
          <p:cNvPr id="3" name="Content Placeholder 2">
            <a:extLst>
              <a:ext uri="{FF2B5EF4-FFF2-40B4-BE49-F238E27FC236}">
                <a16:creationId xmlns:a16="http://schemas.microsoft.com/office/drawing/2014/main" id="{4688C4CC-C14F-746F-C34E-D53409DBA016}"/>
              </a:ext>
            </a:extLst>
          </p:cNvPr>
          <p:cNvSpPr>
            <a:spLocks noGrp="1"/>
          </p:cNvSpPr>
          <p:nvPr>
            <p:ph idx="1"/>
          </p:nvPr>
        </p:nvSpPr>
        <p:spPr/>
        <p:txBody>
          <a:bodyPr>
            <a:normAutofit lnSpcReduction="10000"/>
          </a:bodyPr>
          <a:lstStyle/>
          <a:p>
            <a:pPr>
              <a:buFont typeface="Wingdings" panose="05000000000000000000" pitchFamily="2" charset="2"/>
              <a:buChar char="q"/>
            </a:pPr>
            <a:r>
              <a:rPr lang="en-US" b="0" i="0" dirty="0">
                <a:solidFill>
                  <a:srgbClr val="333333"/>
                </a:solidFill>
                <a:effectLst/>
                <a:latin typeface="inter-regular"/>
              </a:rPr>
              <a:t>Regression analysis is a statistical method to model the relationship between a dependent (target) and independent (predictor) variables with one or more independent variables. </a:t>
            </a:r>
          </a:p>
          <a:p>
            <a:pPr>
              <a:buFont typeface="Wingdings" panose="05000000000000000000" pitchFamily="2" charset="2"/>
              <a:buChar char="q"/>
            </a:pPr>
            <a:r>
              <a:rPr lang="en-US" b="0" i="0" dirty="0">
                <a:solidFill>
                  <a:srgbClr val="333333"/>
                </a:solidFill>
                <a:effectLst/>
                <a:latin typeface="inter-regular"/>
              </a:rPr>
              <a:t>More specifically, Regression analysis helps us to understand how the value of the dependent variable is changing corresponding to an independent variable when other independent variables are held fixed. </a:t>
            </a:r>
          </a:p>
          <a:p>
            <a:pPr>
              <a:buFont typeface="Wingdings" panose="05000000000000000000" pitchFamily="2" charset="2"/>
              <a:buChar char="q"/>
            </a:pPr>
            <a:r>
              <a:rPr lang="en-US" b="0" i="0" dirty="0">
                <a:solidFill>
                  <a:srgbClr val="333333"/>
                </a:solidFill>
                <a:effectLst/>
                <a:latin typeface="inter-regular"/>
              </a:rPr>
              <a:t>It predicts continuous/real values such as </a:t>
            </a:r>
            <a:r>
              <a:rPr lang="en-US" b="1" i="0" dirty="0">
                <a:solidFill>
                  <a:srgbClr val="333333"/>
                </a:solidFill>
                <a:effectLst/>
                <a:latin typeface="inter-bold"/>
              </a:rPr>
              <a:t>temperature, age, salary, price,</a:t>
            </a:r>
            <a:r>
              <a:rPr lang="en-US" b="0" i="0" dirty="0">
                <a:solidFill>
                  <a:srgbClr val="333333"/>
                </a:solidFill>
                <a:effectLst/>
                <a:latin typeface="inter-regular"/>
              </a:rPr>
              <a:t> etc.</a:t>
            </a:r>
          </a:p>
          <a:p>
            <a:pPr algn="just">
              <a:buFont typeface="Wingdings" panose="05000000000000000000" pitchFamily="2" charset="2"/>
              <a:buChar char="q"/>
            </a:pPr>
            <a:r>
              <a:rPr lang="en-US" b="0" i="0" dirty="0">
                <a:solidFill>
                  <a:srgbClr val="333333"/>
                </a:solidFill>
                <a:effectLst/>
                <a:latin typeface="inter-regular"/>
              </a:rPr>
              <a:t>Suppose there is a marketing company A, who does various advertisement every year and get sales on that. </a:t>
            </a:r>
          </a:p>
          <a:p>
            <a:pPr algn="just">
              <a:buFont typeface="Wingdings" panose="05000000000000000000" pitchFamily="2" charset="2"/>
              <a:buChar char="q"/>
            </a:pPr>
            <a:r>
              <a:rPr lang="en-US" b="0" i="0" dirty="0">
                <a:solidFill>
                  <a:srgbClr val="333333"/>
                </a:solidFill>
                <a:effectLst/>
                <a:latin typeface="inter-regular"/>
              </a:rPr>
              <a:t>The below list shows the advertisement made by the company in the last 5 years and the corresponding sales:</a:t>
            </a:r>
          </a:p>
          <a:p>
            <a:br>
              <a:rPr lang="en-US" dirty="0"/>
            </a:br>
            <a:endParaRPr lang="en-IN" dirty="0"/>
          </a:p>
        </p:txBody>
      </p:sp>
    </p:spTree>
    <p:extLst>
      <p:ext uri="{BB962C8B-B14F-4D97-AF65-F5344CB8AC3E}">
        <p14:creationId xmlns:p14="http://schemas.microsoft.com/office/powerpoint/2010/main" val="90039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6119A3-92B3-8EC7-C537-1E8565C44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1039" y="2249666"/>
            <a:ext cx="4543720" cy="3215919"/>
          </a:xfrm>
        </p:spPr>
      </p:pic>
    </p:spTree>
    <p:extLst>
      <p:ext uri="{BB962C8B-B14F-4D97-AF65-F5344CB8AC3E}">
        <p14:creationId xmlns:p14="http://schemas.microsoft.com/office/powerpoint/2010/main" val="122859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C9DE0-A409-1BC4-1645-3BB82B4F5519}"/>
              </a:ext>
            </a:extLst>
          </p:cNvPr>
          <p:cNvSpPr>
            <a:spLocks noGrp="1"/>
          </p:cNvSpPr>
          <p:nvPr>
            <p:ph idx="1"/>
          </p:nvPr>
        </p:nvSpPr>
        <p:spPr/>
        <p:txBody>
          <a:bodyPr/>
          <a:lstStyle/>
          <a:p>
            <a:pPr>
              <a:buFont typeface="Wingdings" panose="05000000000000000000" pitchFamily="2" charset="2"/>
              <a:buChar char="q"/>
            </a:pPr>
            <a:r>
              <a:rPr lang="en-US" i="0" dirty="0">
                <a:solidFill>
                  <a:srgbClr val="333333"/>
                </a:solidFill>
                <a:effectLst/>
                <a:latin typeface="inter-regular"/>
              </a:rPr>
              <a:t>Now, the company wants to do the advertisement of $200 in the year 2019 </a:t>
            </a:r>
            <a:r>
              <a:rPr lang="en-US" i="0" dirty="0">
                <a:solidFill>
                  <a:srgbClr val="333333"/>
                </a:solidFill>
                <a:effectLst/>
                <a:latin typeface="inter-bold"/>
              </a:rPr>
              <a:t>and wants to know the prediction about the sales for this year</a:t>
            </a:r>
            <a:r>
              <a:rPr lang="en-US" i="0" dirty="0">
                <a:solidFill>
                  <a:srgbClr val="333333"/>
                </a:solidFill>
                <a:effectLst/>
                <a:latin typeface="inter-regular"/>
              </a:rPr>
              <a:t>.</a:t>
            </a:r>
          </a:p>
          <a:p>
            <a:pPr>
              <a:buFont typeface="Wingdings" panose="05000000000000000000" pitchFamily="2" charset="2"/>
              <a:buChar char="q"/>
            </a:pPr>
            <a:r>
              <a:rPr lang="en-US" i="0" dirty="0">
                <a:solidFill>
                  <a:srgbClr val="333333"/>
                </a:solidFill>
                <a:effectLst/>
                <a:latin typeface="inter-regular"/>
              </a:rPr>
              <a:t> So to solve such type of prediction problems in machine learning, we need regression analysis.</a:t>
            </a:r>
          </a:p>
          <a:p>
            <a:pPr>
              <a:buFont typeface="Wingdings" panose="05000000000000000000" pitchFamily="2" charset="2"/>
              <a:buChar char="q"/>
            </a:pPr>
            <a:r>
              <a:rPr lang="en-US" i="0" dirty="0">
                <a:solidFill>
                  <a:srgbClr val="333333"/>
                </a:solidFill>
                <a:effectLst/>
                <a:latin typeface="inter-regular"/>
              </a:rPr>
              <a:t> Regression is a </a:t>
            </a:r>
            <a:r>
              <a:rPr lang="en-US" i="0" u="none" strike="noStrike" dirty="0">
                <a:solidFill>
                  <a:srgbClr val="008000"/>
                </a:solidFill>
                <a:effectLst/>
                <a:latin typeface="inter-regular"/>
                <a:hlinkClick r:id="rId2"/>
              </a:rPr>
              <a:t>supervised learning technique</a:t>
            </a:r>
            <a:r>
              <a:rPr lang="en-US" i="0" dirty="0">
                <a:solidFill>
                  <a:srgbClr val="333333"/>
                </a:solidFill>
                <a:effectLst/>
                <a:latin typeface="inter-regular"/>
              </a:rPr>
              <a:t> which helps in finding the correlation between variables and enables us to predict the continuous output variable based on the one or more predictor variables. </a:t>
            </a:r>
          </a:p>
          <a:p>
            <a:pPr>
              <a:buFont typeface="Wingdings" panose="05000000000000000000" pitchFamily="2" charset="2"/>
              <a:buChar char="q"/>
            </a:pPr>
            <a:r>
              <a:rPr lang="en-US" i="0" dirty="0">
                <a:solidFill>
                  <a:srgbClr val="333333"/>
                </a:solidFill>
                <a:effectLst/>
                <a:latin typeface="inter-regular"/>
              </a:rPr>
              <a:t>It is mainly used for </a:t>
            </a:r>
            <a:r>
              <a:rPr lang="en-US" i="0" dirty="0">
                <a:solidFill>
                  <a:srgbClr val="333333"/>
                </a:solidFill>
                <a:effectLst/>
                <a:latin typeface="inter-bold"/>
              </a:rPr>
              <a:t>prediction, forecasting, time series modeling, and determining the causal-effect relationship between variables</a:t>
            </a:r>
            <a:r>
              <a:rPr lang="en-US" i="0" dirty="0">
                <a:solidFill>
                  <a:srgbClr val="333333"/>
                </a:solidFill>
                <a:effectLst/>
                <a:latin typeface="inter-regular"/>
              </a:rPr>
              <a:t>.</a:t>
            </a:r>
            <a:endParaRPr lang="en-IN" dirty="0"/>
          </a:p>
        </p:txBody>
      </p:sp>
    </p:spTree>
    <p:extLst>
      <p:ext uri="{BB962C8B-B14F-4D97-AF65-F5344CB8AC3E}">
        <p14:creationId xmlns:p14="http://schemas.microsoft.com/office/powerpoint/2010/main" val="45749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A2E3-6A8B-02DB-7B6A-0234FCF05E57}"/>
              </a:ext>
            </a:extLst>
          </p:cNvPr>
          <p:cNvSpPr>
            <a:spLocks noGrp="1"/>
          </p:cNvSpPr>
          <p:nvPr>
            <p:ph type="title"/>
          </p:nvPr>
        </p:nvSpPr>
        <p:spPr/>
        <p:txBody>
          <a:bodyPr/>
          <a:lstStyle/>
          <a:p>
            <a:r>
              <a:rPr lang="en-IN" dirty="0"/>
              <a:t>Session outline</a:t>
            </a:r>
          </a:p>
        </p:txBody>
      </p:sp>
      <p:sp>
        <p:nvSpPr>
          <p:cNvPr id="3" name="Content Placeholder 2">
            <a:extLst>
              <a:ext uri="{FF2B5EF4-FFF2-40B4-BE49-F238E27FC236}">
                <a16:creationId xmlns:a16="http://schemas.microsoft.com/office/drawing/2014/main" id="{7C1613B4-702C-702F-6B78-5D0DE394DAF9}"/>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pPr>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 </a:t>
            </a:r>
            <a:r>
              <a:rPr lang="en-US" b="0" i="0" u="none" strike="noStrike" baseline="0" dirty="0">
                <a:solidFill>
                  <a:srgbClr val="000000"/>
                </a:solidFill>
                <a:latin typeface="Calibri" panose="020F0502020204030204" pitchFamily="34" charset="0"/>
              </a:rPr>
              <a:t>Supervised Learning Techniques</a:t>
            </a:r>
          </a:p>
          <a:p>
            <a:pPr>
              <a:buFont typeface="Wingdings" panose="05000000000000000000" pitchFamily="2" charset="2"/>
              <a:buChar char="q"/>
            </a:pPr>
            <a:r>
              <a:rPr lang="en-US" b="0" i="0" u="none" strike="noStrike" baseline="0" dirty="0">
                <a:solidFill>
                  <a:srgbClr val="000000"/>
                </a:solidFill>
                <a:latin typeface="Calibri" panose="020F0502020204030204" pitchFamily="34" charset="0"/>
              </a:rPr>
              <a:t>Introduction to Correlation and Regression</a:t>
            </a:r>
          </a:p>
          <a:p>
            <a:pPr>
              <a:buFont typeface="Wingdings" panose="05000000000000000000" pitchFamily="2" charset="2"/>
              <a:buChar char="q"/>
            </a:pPr>
            <a:r>
              <a:rPr lang="en-US" b="0" i="0" u="none" strike="noStrike" baseline="0" dirty="0">
                <a:solidFill>
                  <a:srgbClr val="000000"/>
                </a:solidFill>
                <a:latin typeface="Calibri" panose="020F0502020204030204" pitchFamily="34" charset="0"/>
              </a:rPr>
              <a:t>Correlation and Regression using Python</a:t>
            </a:r>
          </a:p>
          <a:p>
            <a:pPr>
              <a:buFont typeface="Wingdings" panose="05000000000000000000" pitchFamily="2" charset="2"/>
              <a:buChar char="q"/>
            </a:pPr>
            <a:r>
              <a:rPr lang="en-US" b="0" i="0" u="none" strike="noStrike" baseline="0" dirty="0">
                <a:solidFill>
                  <a:srgbClr val="000000"/>
                </a:solidFill>
                <a:latin typeface="Calibri" panose="020F0502020204030204" pitchFamily="34" charset="0"/>
              </a:rPr>
              <a:t>Classification and Regression models</a:t>
            </a:r>
          </a:p>
          <a:p>
            <a:pPr>
              <a:buFont typeface="Wingdings" panose="05000000000000000000" pitchFamily="2" charset="2"/>
              <a:buChar char="q"/>
            </a:pPr>
            <a:r>
              <a:rPr lang="en-US" b="0" i="0" u="none" strike="noStrike" baseline="0" dirty="0">
                <a:solidFill>
                  <a:srgbClr val="000000"/>
                </a:solidFill>
                <a:latin typeface="Calibri" panose="020F0502020204030204" pitchFamily="34" charset="0"/>
              </a:rPr>
              <a:t>Linear Regression</a:t>
            </a:r>
          </a:p>
          <a:p>
            <a:pPr>
              <a:buFont typeface="Wingdings" panose="05000000000000000000" pitchFamily="2" charset="2"/>
              <a:buChar char="q"/>
            </a:pPr>
            <a:r>
              <a:rPr lang="en-US" b="0" i="0" u="none" strike="noStrike" baseline="0" dirty="0">
                <a:solidFill>
                  <a:srgbClr val="000000"/>
                </a:solidFill>
                <a:latin typeface="Calibri" panose="020F0502020204030204" pitchFamily="34" charset="0"/>
              </a:rPr>
              <a:t> Python implementation of Linear regressio</a:t>
            </a:r>
            <a:r>
              <a:rPr lang="en-US" sz="1800" b="0" i="0" u="none" strike="noStrike" baseline="0" dirty="0">
                <a:solidFill>
                  <a:srgbClr val="000000"/>
                </a:solidFill>
                <a:latin typeface="Calibri" panose="020F0502020204030204" pitchFamily="34" charset="0"/>
              </a:rPr>
              <a:t>n </a:t>
            </a:r>
            <a:endParaRPr lang="en-IN" dirty="0"/>
          </a:p>
        </p:txBody>
      </p:sp>
    </p:spTree>
    <p:extLst>
      <p:ext uri="{BB962C8B-B14F-4D97-AF65-F5344CB8AC3E}">
        <p14:creationId xmlns:p14="http://schemas.microsoft.com/office/powerpoint/2010/main" val="3658579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FD459-7998-F321-93B8-BD28DB884897}"/>
              </a:ext>
            </a:extLst>
          </p:cNvPr>
          <p:cNvSpPr>
            <a:spLocks noGrp="1"/>
          </p:cNvSpPr>
          <p:nvPr>
            <p:ph idx="1"/>
          </p:nvPr>
        </p:nvSpPr>
        <p:spPr>
          <a:xfrm>
            <a:off x="923827" y="725864"/>
            <a:ext cx="10231853" cy="5143230"/>
          </a:xfrm>
        </p:spPr>
        <p:txBody>
          <a:bodyPr/>
          <a:lstStyle/>
          <a:p>
            <a:pPr algn="just">
              <a:buFont typeface="Wingdings" panose="05000000000000000000" pitchFamily="2" charset="2"/>
              <a:buChar char="q"/>
            </a:pPr>
            <a:r>
              <a:rPr lang="en-US" b="0" i="0" dirty="0">
                <a:solidFill>
                  <a:srgbClr val="333333"/>
                </a:solidFill>
                <a:effectLst/>
                <a:latin typeface="inter-regular"/>
              </a:rPr>
              <a:t>In Regression, we plot a graph between the variables which best fits the given datapoints, using this plot, the machine learning model can make predictions about the data. </a:t>
            </a:r>
          </a:p>
          <a:p>
            <a:pPr algn="just">
              <a:buFont typeface="Wingdings" panose="05000000000000000000" pitchFamily="2" charset="2"/>
              <a:buChar char="q"/>
            </a:pPr>
            <a:r>
              <a:rPr lang="en-US" b="0" i="0" dirty="0">
                <a:solidFill>
                  <a:srgbClr val="333333"/>
                </a:solidFill>
                <a:effectLst/>
                <a:latin typeface="inter-regular"/>
              </a:rPr>
              <a:t>In simple words, </a:t>
            </a:r>
            <a:r>
              <a:rPr lang="en-US" b="1" i="1" dirty="0">
                <a:solidFill>
                  <a:srgbClr val="333333"/>
                </a:solidFill>
                <a:effectLst/>
                <a:latin typeface="inter-bold"/>
              </a:rPr>
              <a:t>"Regression shows a line or curve that passes through all the datapoints on target-predictor graph in such a way that the vertical distance between the datapoints and the regression line is minimum."</a:t>
            </a:r>
            <a:r>
              <a:rPr lang="en-US" b="0" i="0" dirty="0">
                <a:solidFill>
                  <a:srgbClr val="333333"/>
                </a:solidFill>
                <a:effectLst/>
                <a:latin typeface="inter-regular"/>
              </a:rPr>
              <a:t> </a:t>
            </a:r>
          </a:p>
          <a:p>
            <a:pPr algn="just">
              <a:buFont typeface="Wingdings" panose="05000000000000000000" pitchFamily="2" charset="2"/>
              <a:buChar char="q"/>
            </a:pPr>
            <a:r>
              <a:rPr lang="en-US" b="0" i="0" dirty="0">
                <a:solidFill>
                  <a:srgbClr val="333333"/>
                </a:solidFill>
                <a:effectLst/>
                <a:latin typeface="inter-regular"/>
              </a:rPr>
              <a:t>The distance between datapoints and line tells whether a model has captured a strong relationship or not.</a:t>
            </a:r>
          </a:p>
          <a:p>
            <a:pPr algn="just">
              <a:buFont typeface="Wingdings" panose="05000000000000000000" pitchFamily="2" charset="2"/>
              <a:buChar char="q"/>
            </a:pPr>
            <a:r>
              <a:rPr lang="en-US" b="0" i="0" dirty="0">
                <a:solidFill>
                  <a:srgbClr val="333333"/>
                </a:solidFill>
                <a:effectLst/>
                <a:latin typeface="inter-regular"/>
              </a:rPr>
              <a:t>Some examples of regression can be as:</a:t>
            </a:r>
          </a:p>
          <a:p>
            <a:pPr algn="just">
              <a:buFont typeface="Wingdings" panose="05000000000000000000" pitchFamily="2" charset="2"/>
              <a:buChar char="q"/>
            </a:pPr>
            <a:r>
              <a:rPr lang="en-US" b="0" i="0" dirty="0">
                <a:solidFill>
                  <a:srgbClr val="000000"/>
                </a:solidFill>
                <a:effectLst/>
                <a:latin typeface="inter-regular"/>
              </a:rPr>
              <a:t>Prediction of rain using temperature and other factors</a:t>
            </a:r>
          </a:p>
          <a:p>
            <a:pPr algn="just">
              <a:buFont typeface="Wingdings" panose="05000000000000000000" pitchFamily="2" charset="2"/>
              <a:buChar char="q"/>
            </a:pPr>
            <a:r>
              <a:rPr lang="en-US" b="0" i="0" dirty="0">
                <a:solidFill>
                  <a:srgbClr val="000000"/>
                </a:solidFill>
                <a:effectLst/>
                <a:latin typeface="inter-regular"/>
              </a:rPr>
              <a:t>Determining Market trends</a:t>
            </a:r>
          </a:p>
          <a:p>
            <a:pPr algn="just">
              <a:buFont typeface="Wingdings" panose="05000000000000000000" pitchFamily="2" charset="2"/>
              <a:buChar char="q"/>
            </a:pPr>
            <a:r>
              <a:rPr lang="en-US" b="0" i="0" dirty="0">
                <a:solidFill>
                  <a:srgbClr val="000000"/>
                </a:solidFill>
                <a:effectLst/>
                <a:latin typeface="inter-regular"/>
              </a:rPr>
              <a:t>Prediction of road accidents due to rash driving.</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05464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D9A8-02EF-F344-3EFC-D107DD26536A}"/>
              </a:ext>
            </a:extLst>
          </p:cNvPr>
          <p:cNvSpPr>
            <a:spLocks noGrp="1"/>
          </p:cNvSpPr>
          <p:nvPr>
            <p:ph type="title"/>
          </p:nvPr>
        </p:nvSpPr>
        <p:spPr/>
        <p:txBody>
          <a:bodyPr>
            <a:normAutofit fontScale="90000"/>
          </a:bodyPr>
          <a:lstStyle/>
          <a:p>
            <a:r>
              <a:rPr lang="en-US" b="0" i="0" dirty="0">
                <a:solidFill>
                  <a:srgbClr val="610B38"/>
                </a:solidFill>
                <a:effectLst/>
                <a:latin typeface="erdana"/>
              </a:rPr>
              <a:t>Terminologies Related to the Regression Analysis: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24CEDC2-38CF-963D-35DE-A6905E2D5851}"/>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inter-bold"/>
              </a:rPr>
              <a:t>Dependent Variable</a:t>
            </a:r>
            <a:r>
              <a:rPr lang="en-US" i="0" dirty="0">
                <a:solidFill>
                  <a:srgbClr val="000000"/>
                </a:solidFill>
                <a:effectLst/>
                <a:latin typeface="inter-bold"/>
              </a:rPr>
              <a:t>:</a:t>
            </a:r>
            <a:r>
              <a:rPr lang="en-US" i="0" dirty="0">
                <a:solidFill>
                  <a:srgbClr val="000000"/>
                </a:solidFill>
                <a:effectLst/>
                <a:latin typeface="inter-regular"/>
              </a:rPr>
              <a:t> The main factor in Regression analysis which we want to predict or understand is called the dependent variable. It is also called </a:t>
            </a:r>
            <a:r>
              <a:rPr lang="en-US" i="0" dirty="0">
                <a:solidFill>
                  <a:srgbClr val="000000"/>
                </a:solidFill>
                <a:effectLst/>
                <a:latin typeface="inter-bold"/>
              </a:rPr>
              <a:t>target variable</a:t>
            </a:r>
            <a:r>
              <a:rPr lang="en-US"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Independent Variable</a:t>
            </a:r>
            <a:r>
              <a:rPr lang="en-US" i="0" dirty="0">
                <a:solidFill>
                  <a:srgbClr val="000000"/>
                </a:solidFill>
                <a:effectLst/>
                <a:latin typeface="inter-bold"/>
              </a:rPr>
              <a:t>:</a:t>
            </a:r>
            <a:r>
              <a:rPr lang="en-US" i="0" dirty="0">
                <a:solidFill>
                  <a:srgbClr val="000000"/>
                </a:solidFill>
                <a:effectLst/>
                <a:latin typeface="inter-regular"/>
              </a:rPr>
              <a:t> The factors which affect the dependent variables or which are used to predict the values of the dependent variables are called independent variable, also called as a </a:t>
            </a:r>
            <a:r>
              <a:rPr lang="en-US" i="0" dirty="0">
                <a:solidFill>
                  <a:srgbClr val="000000"/>
                </a:solidFill>
                <a:effectLst/>
                <a:latin typeface="inter-bold"/>
              </a:rPr>
              <a:t>predictor</a:t>
            </a:r>
            <a:r>
              <a:rPr lang="en-US"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Outliers</a:t>
            </a:r>
            <a:r>
              <a:rPr lang="en-US" i="0" dirty="0">
                <a:solidFill>
                  <a:srgbClr val="000000"/>
                </a:solidFill>
                <a:effectLst/>
                <a:latin typeface="inter-bold"/>
              </a:rPr>
              <a:t>:</a:t>
            </a:r>
            <a:r>
              <a:rPr lang="en-US" i="0" dirty="0">
                <a:solidFill>
                  <a:srgbClr val="000000"/>
                </a:solidFill>
                <a:effectLst/>
                <a:latin typeface="inter-regular"/>
              </a:rPr>
              <a:t> Outlier is an observation which contains either very low value or very high value in comparison to other observed values. An outlier may hamper the result, so it should be avoided.</a:t>
            </a:r>
          </a:p>
          <a:p>
            <a:pPr algn="just">
              <a:buFont typeface="Arial" panose="020B0604020202020204" pitchFamily="34" charset="0"/>
              <a:buChar char="•"/>
            </a:pPr>
            <a:r>
              <a:rPr lang="en-US" b="1" i="0" dirty="0">
                <a:solidFill>
                  <a:srgbClr val="000000"/>
                </a:solidFill>
                <a:effectLst/>
                <a:latin typeface="inter-bold"/>
              </a:rPr>
              <a:t>Multicollinearity</a:t>
            </a:r>
            <a:r>
              <a:rPr lang="en-US" i="0" dirty="0">
                <a:solidFill>
                  <a:srgbClr val="000000"/>
                </a:solidFill>
                <a:effectLst/>
                <a:latin typeface="inter-bold"/>
              </a:rPr>
              <a:t>:</a:t>
            </a:r>
            <a:r>
              <a:rPr lang="en-US" i="0" dirty="0">
                <a:solidFill>
                  <a:srgbClr val="000000"/>
                </a:solidFill>
                <a:effectLst/>
                <a:latin typeface="inter-regular"/>
              </a:rPr>
              <a:t> If the independent variables are highly correlated with each other than other variables, then such condition is called Multicollinearity. It should not be present in the dataset, because it creates problem while ranking the most affecting variable.</a:t>
            </a:r>
          </a:p>
          <a:p>
            <a:pPr algn="just">
              <a:buFont typeface="Arial" panose="020B0604020202020204" pitchFamily="34" charset="0"/>
              <a:buChar char="•"/>
            </a:pPr>
            <a:r>
              <a:rPr lang="en-US" b="1" i="0" dirty="0">
                <a:solidFill>
                  <a:srgbClr val="000000"/>
                </a:solidFill>
                <a:effectLst/>
                <a:latin typeface="inter-bold"/>
              </a:rPr>
              <a:t>Underfitting and Overfitting</a:t>
            </a:r>
            <a:r>
              <a:rPr lang="en-US" i="0" dirty="0">
                <a:solidFill>
                  <a:srgbClr val="000000"/>
                </a:solidFill>
                <a:effectLst/>
                <a:latin typeface="inter-bold"/>
              </a:rPr>
              <a:t>:</a:t>
            </a:r>
            <a:r>
              <a:rPr lang="en-US" i="0" dirty="0">
                <a:solidFill>
                  <a:srgbClr val="000000"/>
                </a:solidFill>
                <a:effectLst/>
                <a:latin typeface="inter-regular"/>
              </a:rPr>
              <a:t> If our algorithm works well with the training dataset but not well with test dataset, then such problem is called </a:t>
            </a:r>
            <a:r>
              <a:rPr lang="en-US" i="0" dirty="0">
                <a:solidFill>
                  <a:srgbClr val="000000"/>
                </a:solidFill>
                <a:effectLst/>
                <a:latin typeface="inter-bold"/>
              </a:rPr>
              <a:t>Overfitting</a:t>
            </a:r>
            <a:r>
              <a:rPr lang="en-US" i="0" dirty="0">
                <a:solidFill>
                  <a:srgbClr val="000000"/>
                </a:solidFill>
                <a:effectLst/>
                <a:latin typeface="inter-regular"/>
              </a:rPr>
              <a:t>. And if our algorithm does not perform well even with training dataset, then such problem is called </a:t>
            </a:r>
            <a:r>
              <a:rPr lang="en-US" i="0" dirty="0">
                <a:solidFill>
                  <a:srgbClr val="000000"/>
                </a:solidFill>
                <a:effectLst/>
                <a:latin typeface="inter-bold"/>
              </a:rPr>
              <a:t>underfitting</a:t>
            </a:r>
            <a:r>
              <a:rPr lang="en-US"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1076508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73C7-B624-4D91-A497-8F64B8F932FD}"/>
              </a:ext>
            </a:extLst>
          </p:cNvPr>
          <p:cNvSpPr>
            <a:spLocks noGrp="1"/>
          </p:cNvSpPr>
          <p:nvPr>
            <p:ph type="title"/>
          </p:nvPr>
        </p:nvSpPr>
        <p:spPr/>
        <p:txBody>
          <a:bodyPr>
            <a:normAutofit fontScale="90000"/>
          </a:bodyPr>
          <a:lstStyle/>
          <a:p>
            <a:r>
              <a:rPr lang="en-US" b="0" i="0" dirty="0">
                <a:solidFill>
                  <a:srgbClr val="610B38"/>
                </a:solidFill>
                <a:effectLst/>
                <a:latin typeface="erdana"/>
              </a:rPr>
              <a:t>Regression vs. Classification in Machine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93DC497-7520-F327-E3FB-0D55957F86ED}"/>
              </a:ext>
            </a:extLst>
          </p:cNvPr>
          <p:cNvSpPr>
            <a:spLocks noGrp="1"/>
          </p:cNvSpPr>
          <p:nvPr>
            <p:ph idx="1"/>
          </p:nvPr>
        </p:nvSpPr>
        <p:spPr>
          <a:xfrm>
            <a:off x="1097279" y="1845734"/>
            <a:ext cx="10375141" cy="4023360"/>
          </a:xfrm>
        </p:spPr>
        <p:txBody>
          <a:bodyPr/>
          <a:lstStyle/>
          <a:p>
            <a:pPr algn="just">
              <a:buFont typeface="Wingdings" panose="05000000000000000000" pitchFamily="2" charset="2"/>
              <a:buChar char="q"/>
            </a:pPr>
            <a:r>
              <a:rPr lang="en-US" b="0" i="0" dirty="0">
                <a:solidFill>
                  <a:srgbClr val="333333"/>
                </a:solidFill>
                <a:effectLst/>
                <a:latin typeface="inter-regular"/>
              </a:rPr>
              <a:t>Regression and Classification algorithms are Supervised Learning algorithms. </a:t>
            </a:r>
          </a:p>
          <a:p>
            <a:pPr algn="just">
              <a:buFont typeface="Wingdings" panose="05000000000000000000" pitchFamily="2" charset="2"/>
              <a:buChar char="q"/>
            </a:pPr>
            <a:r>
              <a:rPr lang="en-US" b="0" i="0" dirty="0">
                <a:solidFill>
                  <a:srgbClr val="333333"/>
                </a:solidFill>
                <a:effectLst/>
                <a:latin typeface="inter-regular"/>
              </a:rPr>
              <a:t>Both the algorithms are used for prediction in Machine learning and work with the labeled datasets. </a:t>
            </a:r>
          </a:p>
          <a:p>
            <a:pPr algn="just">
              <a:buFont typeface="Wingdings" panose="05000000000000000000" pitchFamily="2" charset="2"/>
              <a:buChar char="q"/>
            </a:pPr>
            <a:r>
              <a:rPr lang="en-US" b="0" i="0" dirty="0">
                <a:solidFill>
                  <a:srgbClr val="333333"/>
                </a:solidFill>
                <a:effectLst/>
                <a:latin typeface="inter-regular"/>
              </a:rPr>
              <a:t>But the difference between both is how they are used for different machine learning problems.</a:t>
            </a:r>
          </a:p>
          <a:p>
            <a:pPr algn="just">
              <a:buFont typeface="Wingdings" panose="05000000000000000000" pitchFamily="2" charset="2"/>
              <a:buChar char="q"/>
            </a:pPr>
            <a:r>
              <a:rPr lang="en-US" b="0" i="0" dirty="0">
                <a:solidFill>
                  <a:srgbClr val="333333"/>
                </a:solidFill>
                <a:effectLst/>
                <a:latin typeface="inter-regular"/>
              </a:rPr>
              <a:t>The main difference between Regression and Classification algorithms that Regression algorithms are used to </a:t>
            </a:r>
            <a:r>
              <a:rPr lang="en-US" b="1" i="0" dirty="0">
                <a:solidFill>
                  <a:srgbClr val="333333"/>
                </a:solidFill>
                <a:effectLst/>
                <a:latin typeface="inter-bold"/>
              </a:rPr>
              <a:t>predict the continuous</a:t>
            </a:r>
            <a:r>
              <a:rPr lang="en-US" b="0" i="0" dirty="0">
                <a:solidFill>
                  <a:srgbClr val="333333"/>
                </a:solidFill>
                <a:effectLst/>
                <a:latin typeface="inter-regular"/>
              </a:rPr>
              <a:t> values such as price, salary, age, etc. </a:t>
            </a:r>
          </a:p>
          <a:p>
            <a:pPr algn="just">
              <a:buFont typeface="Wingdings" panose="05000000000000000000" pitchFamily="2" charset="2"/>
              <a:buChar char="q"/>
            </a:pPr>
            <a:r>
              <a:rPr lang="en-US" dirty="0">
                <a:solidFill>
                  <a:srgbClr val="333333"/>
                </a:solidFill>
                <a:latin typeface="inter-regular"/>
              </a:rPr>
              <a:t>A</a:t>
            </a:r>
            <a:r>
              <a:rPr lang="en-US" b="0" i="0" dirty="0">
                <a:solidFill>
                  <a:srgbClr val="333333"/>
                </a:solidFill>
                <a:effectLst/>
                <a:latin typeface="inter-regular"/>
              </a:rPr>
              <a:t>nd Classification algorithms are used to </a:t>
            </a:r>
            <a:r>
              <a:rPr lang="en-US" b="1" i="0" dirty="0">
                <a:solidFill>
                  <a:srgbClr val="333333"/>
                </a:solidFill>
                <a:effectLst/>
                <a:latin typeface="inter-bold"/>
              </a:rPr>
              <a:t>predict/Classify the discrete values</a:t>
            </a:r>
            <a:r>
              <a:rPr lang="en-US" b="0" i="0" dirty="0">
                <a:solidFill>
                  <a:srgbClr val="333333"/>
                </a:solidFill>
                <a:effectLst/>
                <a:latin typeface="inter-regular"/>
              </a:rPr>
              <a:t> such as Male or Female, True or False, Spam or Not Spam, etc.</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622511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818990-3B20-2A2E-6691-2D4B26392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298" y="2150597"/>
            <a:ext cx="7635711" cy="3414056"/>
          </a:xfrm>
        </p:spPr>
      </p:pic>
    </p:spTree>
    <p:extLst>
      <p:ext uri="{BB962C8B-B14F-4D97-AF65-F5344CB8AC3E}">
        <p14:creationId xmlns:p14="http://schemas.microsoft.com/office/powerpoint/2010/main" val="87411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CADA-558B-62E3-D774-BEA1C1DA1C2D}"/>
              </a:ext>
            </a:extLst>
          </p:cNvPr>
          <p:cNvSpPr>
            <a:spLocks noGrp="1"/>
          </p:cNvSpPr>
          <p:nvPr>
            <p:ph type="title"/>
          </p:nvPr>
        </p:nvSpPr>
        <p:spPr/>
        <p:txBody>
          <a:bodyPr/>
          <a:lstStyle/>
          <a:p>
            <a:r>
              <a:rPr lang="en-US" b="0" i="0" dirty="0">
                <a:solidFill>
                  <a:srgbClr val="610B4B"/>
                </a:solidFill>
                <a:effectLst/>
                <a:latin typeface="erdana"/>
              </a:rPr>
              <a:t>Classification:</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AA27EDFB-6654-DC91-E566-D030463305F8}"/>
              </a:ext>
            </a:extLst>
          </p:cNvPr>
          <p:cNvSpPr>
            <a:spLocks noGrp="1"/>
          </p:cNvSpPr>
          <p:nvPr>
            <p:ph idx="1"/>
          </p:nvPr>
        </p:nvSpPr>
        <p:spPr>
          <a:xfrm>
            <a:off x="1036320" y="1612669"/>
            <a:ext cx="10119360" cy="4256425"/>
          </a:xfrm>
        </p:spPr>
        <p:txBody>
          <a:bodyPr>
            <a:normAutofit/>
          </a:bodyPr>
          <a:lstStyle/>
          <a:p>
            <a:pPr marL="0" indent="0" algn="just">
              <a:buNone/>
            </a:pPr>
            <a:endParaRPr lang="en-US" b="0" i="0" dirty="0">
              <a:solidFill>
                <a:srgbClr val="610B4B"/>
              </a:solidFill>
              <a:effectLst/>
              <a:latin typeface="erdana"/>
            </a:endParaRPr>
          </a:p>
          <a:p>
            <a:pPr algn="just">
              <a:buFont typeface="Wingdings" panose="05000000000000000000" pitchFamily="2" charset="2"/>
              <a:buChar char="q"/>
            </a:pPr>
            <a:r>
              <a:rPr lang="en-US" b="0" i="0" dirty="0">
                <a:solidFill>
                  <a:srgbClr val="333333"/>
                </a:solidFill>
                <a:effectLst/>
                <a:latin typeface="inter-regular"/>
              </a:rPr>
              <a:t>Classification is a process of finding a function which helps in dividing the dataset into classes based on different parameters. </a:t>
            </a:r>
          </a:p>
          <a:p>
            <a:pPr algn="just">
              <a:buFont typeface="Wingdings" panose="05000000000000000000" pitchFamily="2" charset="2"/>
              <a:buChar char="q"/>
            </a:pPr>
            <a:r>
              <a:rPr lang="en-US" b="0" i="0" dirty="0">
                <a:solidFill>
                  <a:srgbClr val="333333"/>
                </a:solidFill>
                <a:effectLst/>
                <a:latin typeface="inter-regular"/>
              </a:rPr>
              <a:t>In Classification, a computer program is trained on the training dataset and based on that training, it categorizes the data into different classes.</a:t>
            </a:r>
          </a:p>
          <a:p>
            <a:pPr algn="just">
              <a:buFont typeface="Wingdings" panose="05000000000000000000" pitchFamily="2" charset="2"/>
              <a:buChar char="q"/>
            </a:pPr>
            <a:r>
              <a:rPr lang="en-US" b="0" i="0" dirty="0">
                <a:solidFill>
                  <a:srgbClr val="333333"/>
                </a:solidFill>
                <a:effectLst/>
                <a:latin typeface="inter-regular"/>
              </a:rPr>
              <a:t>The task of the classification algorithm is to find the mapping function to map the input(x) to the discrete output(y).</a:t>
            </a:r>
          </a:p>
          <a:p>
            <a:pPr algn="just">
              <a:buFont typeface="Wingdings" panose="05000000000000000000" pitchFamily="2" charset="2"/>
              <a:buChar char="q"/>
            </a:pPr>
            <a:r>
              <a:rPr lang="en-US" b="1" i="0" dirty="0">
                <a:solidFill>
                  <a:srgbClr val="333333"/>
                </a:solidFill>
                <a:effectLst/>
                <a:latin typeface="inter-bold"/>
              </a:rPr>
              <a:t>Example:</a:t>
            </a:r>
            <a:r>
              <a:rPr lang="en-US" b="0" i="0" dirty="0">
                <a:solidFill>
                  <a:srgbClr val="333333"/>
                </a:solidFill>
                <a:effectLst/>
                <a:latin typeface="inter-regular"/>
              </a:rPr>
              <a:t> The best example to understand the Classification problem is Email Spam Detection.</a:t>
            </a:r>
          </a:p>
          <a:p>
            <a:pPr algn="just">
              <a:buFont typeface="Wingdings" panose="05000000000000000000" pitchFamily="2" charset="2"/>
              <a:buChar char="q"/>
            </a:pPr>
            <a:r>
              <a:rPr lang="en-US" b="0" i="0" dirty="0">
                <a:solidFill>
                  <a:srgbClr val="333333"/>
                </a:solidFill>
                <a:effectLst/>
                <a:latin typeface="inter-regular"/>
              </a:rPr>
              <a:t> The model is trained on the basis of millions of emails on different parameters, and whenever it receives a new email, it identifies whether the email is spam or not. </a:t>
            </a:r>
          </a:p>
          <a:p>
            <a:pPr algn="just">
              <a:buFont typeface="Wingdings" panose="05000000000000000000" pitchFamily="2" charset="2"/>
              <a:buChar char="q"/>
            </a:pPr>
            <a:r>
              <a:rPr lang="en-US" b="0" i="0" dirty="0">
                <a:solidFill>
                  <a:srgbClr val="333333"/>
                </a:solidFill>
                <a:effectLst/>
                <a:latin typeface="inter-regular"/>
              </a:rPr>
              <a:t>If the email is spam, then it is moved to the Spam folder.</a:t>
            </a:r>
          </a:p>
          <a:p>
            <a:endParaRPr lang="en-IN" dirty="0"/>
          </a:p>
        </p:txBody>
      </p:sp>
    </p:spTree>
    <p:extLst>
      <p:ext uri="{BB962C8B-B14F-4D97-AF65-F5344CB8AC3E}">
        <p14:creationId xmlns:p14="http://schemas.microsoft.com/office/powerpoint/2010/main" val="1409688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57DB96-1A77-800F-23B8-C79CC3832616}"/>
              </a:ext>
            </a:extLst>
          </p:cNvPr>
          <p:cNvSpPr>
            <a:spLocks noGrp="1"/>
          </p:cNvSpPr>
          <p:nvPr>
            <p:ph idx="1"/>
          </p:nvPr>
        </p:nvSpPr>
        <p:spPr/>
        <p:txBody>
          <a:bodyPr/>
          <a:lstStyle/>
          <a:p>
            <a:pPr algn="just"/>
            <a:r>
              <a:rPr lang="en-IN" b="1" i="0" dirty="0">
                <a:solidFill>
                  <a:srgbClr val="333333"/>
                </a:solidFill>
                <a:effectLst/>
                <a:latin typeface="inter-bold"/>
              </a:rPr>
              <a:t>Types of ML Classification Algorithms:</a:t>
            </a:r>
            <a:endParaRPr lang="en-IN" b="0" i="0" dirty="0">
              <a:solidFill>
                <a:srgbClr val="333333"/>
              </a:solidFill>
              <a:effectLst/>
              <a:latin typeface="inter-regular"/>
            </a:endParaRPr>
          </a:p>
          <a:p>
            <a:pPr algn="just"/>
            <a:r>
              <a:rPr lang="en-IN" b="0" i="0" dirty="0">
                <a:solidFill>
                  <a:srgbClr val="333333"/>
                </a:solidFill>
                <a:effectLst/>
                <a:latin typeface="inter-regular"/>
              </a:rPr>
              <a:t>Classification Algorithms can be further divided into the following types:</a:t>
            </a:r>
          </a:p>
          <a:p>
            <a:pPr algn="just">
              <a:buFont typeface="Arial" panose="020B0604020202020204" pitchFamily="34" charset="0"/>
              <a:buChar char="•"/>
            </a:pPr>
            <a:r>
              <a:rPr lang="en-IN" b="0" i="0" dirty="0">
                <a:solidFill>
                  <a:srgbClr val="000000"/>
                </a:solidFill>
                <a:effectLst/>
                <a:latin typeface="inter-regular"/>
              </a:rPr>
              <a:t>Logistic Regression</a:t>
            </a:r>
          </a:p>
          <a:p>
            <a:pPr algn="just">
              <a:buFont typeface="Arial" panose="020B0604020202020204" pitchFamily="34" charset="0"/>
              <a:buChar char="•"/>
            </a:pPr>
            <a:r>
              <a:rPr lang="en-IN" b="0" i="0" dirty="0">
                <a:solidFill>
                  <a:srgbClr val="000000"/>
                </a:solidFill>
                <a:effectLst/>
                <a:latin typeface="inter-regular"/>
              </a:rPr>
              <a:t>K-Nearest Neighbours</a:t>
            </a:r>
          </a:p>
          <a:p>
            <a:pPr algn="just">
              <a:buFont typeface="Arial" panose="020B0604020202020204" pitchFamily="34" charset="0"/>
              <a:buChar char="•"/>
            </a:pPr>
            <a:r>
              <a:rPr lang="en-IN" b="0" i="0" dirty="0">
                <a:solidFill>
                  <a:srgbClr val="000000"/>
                </a:solidFill>
                <a:effectLst/>
                <a:latin typeface="inter-regular"/>
              </a:rPr>
              <a:t>Support Vector Machines</a:t>
            </a:r>
          </a:p>
          <a:p>
            <a:pPr algn="just">
              <a:buFont typeface="Arial" panose="020B0604020202020204" pitchFamily="34" charset="0"/>
              <a:buChar char="•"/>
            </a:pPr>
            <a:r>
              <a:rPr lang="en-IN" b="0" i="0" dirty="0">
                <a:solidFill>
                  <a:srgbClr val="000000"/>
                </a:solidFill>
                <a:effectLst/>
                <a:latin typeface="inter-regular"/>
              </a:rPr>
              <a:t>Kernel SVM</a:t>
            </a:r>
          </a:p>
          <a:p>
            <a:pPr algn="just">
              <a:buFont typeface="Arial" panose="020B0604020202020204" pitchFamily="34" charset="0"/>
              <a:buChar char="•"/>
            </a:pPr>
            <a:r>
              <a:rPr lang="en-IN" b="0" i="0" dirty="0">
                <a:solidFill>
                  <a:srgbClr val="000000"/>
                </a:solidFill>
                <a:effectLst/>
                <a:latin typeface="inter-regular"/>
              </a:rPr>
              <a:t>Naïve Bayes</a:t>
            </a:r>
          </a:p>
          <a:p>
            <a:pPr algn="just">
              <a:buFont typeface="Arial" panose="020B0604020202020204" pitchFamily="34" charset="0"/>
              <a:buChar char="•"/>
            </a:pPr>
            <a:r>
              <a:rPr lang="en-IN" b="0" i="0" dirty="0">
                <a:solidFill>
                  <a:srgbClr val="000000"/>
                </a:solidFill>
                <a:effectLst/>
                <a:latin typeface="inter-regular"/>
              </a:rPr>
              <a:t>Decision Tree Classification</a:t>
            </a:r>
          </a:p>
          <a:p>
            <a:pPr algn="just">
              <a:buFont typeface="Arial" panose="020B0604020202020204" pitchFamily="34" charset="0"/>
              <a:buChar char="•"/>
            </a:pPr>
            <a:r>
              <a:rPr lang="en-IN" b="0" i="0" dirty="0">
                <a:solidFill>
                  <a:srgbClr val="000000"/>
                </a:solidFill>
                <a:effectLst/>
                <a:latin typeface="inter-regular"/>
              </a:rPr>
              <a:t>Random Forest Classification</a:t>
            </a:r>
          </a:p>
          <a:p>
            <a:endParaRPr lang="en-IN" dirty="0"/>
          </a:p>
        </p:txBody>
      </p:sp>
    </p:spTree>
    <p:extLst>
      <p:ext uri="{BB962C8B-B14F-4D97-AF65-F5344CB8AC3E}">
        <p14:creationId xmlns:p14="http://schemas.microsoft.com/office/powerpoint/2010/main" val="3253797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F8DB-0F96-61E4-57FB-5EF928D57704}"/>
              </a:ext>
            </a:extLst>
          </p:cNvPr>
          <p:cNvSpPr>
            <a:spLocks noGrp="1"/>
          </p:cNvSpPr>
          <p:nvPr>
            <p:ph type="title"/>
          </p:nvPr>
        </p:nvSpPr>
        <p:spPr/>
        <p:txBody>
          <a:bodyPr/>
          <a:lstStyle/>
          <a:p>
            <a:r>
              <a:rPr lang="en-IN" b="0" i="0" dirty="0">
                <a:solidFill>
                  <a:srgbClr val="610B4B"/>
                </a:solidFill>
                <a:effectLst/>
                <a:latin typeface="erdana"/>
              </a:rPr>
              <a:t>Regression:</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DFB2490A-89D6-7A15-474D-721462B85ABE}"/>
              </a:ext>
            </a:extLst>
          </p:cNvPr>
          <p:cNvSpPr>
            <a:spLocks noGrp="1"/>
          </p:cNvSpPr>
          <p:nvPr>
            <p:ph idx="1"/>
          </p:nvPr>
        </p:nvSpPr>
        <p:spPr/>
        <p:txBody>
          <a:bodyPr/>
          <a:lstStyle/>
          <a:p>
            <a:pPr algn="just">
              <a:buFont typeface="Wingdings" panose="05000000000000000000" pitchFamily="2" charset="2"/>
              <a:buChar char="q"/>
            </a:pPr>
            <a:r>
              <a:rPr lang="en-US" b="0" i="0" dirty="0">
                <a:solidFill>
                  <a:srgbClr val="333333"/>
                </a:solidFill>
                <a:effectLst/>
                <a:latin typeface="inter-regular"/>
              </a:rPr>
              <a:t>Regression is a process of finding the correlations between dependent and independent variables. </a:t>
            </a:r>
          </a:p>
          <a:p>
            <a:pPr algn="just">
              <a:buFont typeface="Wingdings" panose="05000000000000000000" pitchFamily="2" charset="2"/>
              <a:buChar char="q"/>
            </a:pPr>
            <a:r>
              <a:rPr lang="en-US" b="0" i="0" dirty="0">
                <a:solidFill>
                  <a:srgbClr val="333333"/>
                </a:solidFill>
                <a:effectLst/>
                <a:latin typeface="inter-regular"/>
              </a:rPr>
              <a:t>It helps in predicting the continuous variables such as prediction of </a:t>
            </a:r>
            <a:r>
              <a:rPr lang="en-US" b="1" i="0" dirty="0">
                <a:solidFill>
                  <a:srgbClr val="333333"/>
                </a:solidFill>
                <a:effectLst/>
                <a:latin typeface="inter-bold"/>
              </a:rPr>
              <a:t>Market Trends</a:t>
            </a:r>
            <a:r>
              <a:rPr lang="en-US" b="0" i="0" dirty="0">
                <a:solidFill>
                  <a:srgbClr val="333333"/>
                </a:solidFill>
                <a:effectLst/>
                <a:latin typeface="inter-regular"/>
              </a:rPr>
              <a:t>, prediction of House prices, etc.</a:t>
            </a:r>
          </a:p>
          <a:p>
            <a:pPr algn="just">
              <a:buFont typeface="Wingdings" panose="05000000000000000000" pitchFamily="2" charset="2"/>
              <a:buChar char="q"/>
            </a:pPr>
            <a:r>
              <a:rPr lang="en-US" b="0" i="0" dirty="0">
                <a:solidFill>
                  <a:srgbClr val="333333"/>
                </a:solidFill>
                <a:effectLst/>
                <a:latin typeface="inter-regular"/>
              </a:rPr>
              <a:t>The task of the Regression algorithm is to find the mapping function to map the input variable(x) to the continuous output variable(y).</a:t>
            </a:r>
          </a:p>
          <a:p>
            <a:pPr algn="just">
              <a:buFont typeface="Wingdings" panose="05000000000000000000" pitchFamily="2" charset="2"/>
              <a:buChar char="q"/>
            </a:pPr>
            <a:r>
              <a:rPr lang="en-US" b="1" i="0" dirty="0">
                <a:solidFill>
                  <a:srgbClr val="333333"/>
                </a:solidFill>
                <a:effectLst/>
                <a:latin typeface="inter-bold"/>
              </a:rPr>
              <a:t>Example:</a:t>
            </a:r>
            <a:r>
              <a:rPr lang="en-US" b="0" i="0" dirty="0">
                <a:solidFill>
                  <a:srgbClr val="333333"/>
                </a:solidFill>
                <a:effectLst/>
                <a:latin typeface="inter-regular"/>
              </a:rPr>
              <a:t> Suppose we want to do weather forecasting, so for this, we will use the Regression algorithm. </a:t>
            </a:r>
          </a:p>
          <a:p>
            <a:pPr algn="just">
              <a:buFont typeface="Wingdings" panose="05000000000000000000" pitchFamily="2" charset="2"/>
              <a:buChar char="q"/>
            </a:pPr>
            <a:r>
              <a:rPr lang="en-US" b="0" i="0" dirty="0">
                <a:solidFill>
                  <a:srgbClr val="333333"/>
                </a:solidFill>
                <a:effectLst/>
                <a:latin typeface="inter-regular"/>
              </a:rPr>
              <a:t>In weather prediction, the model is trained on the past data, and once the training is completed, it can easily predict the weather for future days.</a:t>
            </a:r>
          </a:p>
          <a:p>
            <a:endParaRPr lang="en-IN" dirty="0"/>
          </a:p>
        </p:txBody>
      </p:sp>
    </p:spTree>
    <p:extLst>
      <p:ext uri="{BB962C8B-B14F-4D97-AF65-F5344CB8AC3E}">
        <p14:creationId xmlns:p14="http://schemas.microsoft.com/office/powerpoint/2010/main" val="2203744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8145-52FD-CD45-406A-FF7361B64CD6}"/>
              </a:ext>
            </a:extLst>
          </p:cNvPr>
          <p:cNvSpPr>
            <a:spLocks noGrp="1"/>
          </p:cNvSpPr>
          <p:nvPr>
            <p:ph type="title"/>
          </p:nvPr>
        </p:nvSpPr>
        <p:spPr/>
        <p:txBody>
          <a:bodyPr/>
          <a:lstStyle/>
          <a:p>
            <a:r>
              <a:rPr lang="en-IN" b="1" i="0" dirty="0">
                <a:solidFill>
                  <a:srgbClr val="333333"/>
                </a:solidFill>
                <a:effectLst/>
                <a:latin typeface="inter-bold"/>
              </a:rPr>
              <a:t>Types of Regression Algorithm:</a:t>
            </a:r>
            <a:endParaRPr lang="en-IN" dirty="0"/>
          </a:p>
        </p:txBody>
      </p:sp>
      <p:sp>
        <p:nvSpPr>
          <p:cNvPr id="3" name="Content Placeholder 2">
            <a:extLst>
              <a:ext uri="{FF2B5EF4-FFF2-40B4-BE49-F238E27FC236}">
                <a16:creationId xmlns:a16="http://schemas.microsoft.com/office/drawing/2014/main" id="{761AF890-718B-1DF0-B815-527561E6B32D}"/>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Simple Linear Regression</a:t>
            </a:r>
          </a:p>
          <a:p>
            <a:pPr algn="just">
              <a:buFont typeface="Arial" panose="020B0604020202020204" pitchFamily="34" charset="0"/>
              <a:buChar char="•"/>
            </a:pPr>
            <a:r>
              <a:rPr lang="en-IN" b="0" i="0" dirty="0">
                <a:solidFill>
                  <a:srgbClr val="000000"/>
                </a:solidFill>
                <a:effectLst/>
                <a:latin typeface="inter-regular"/>
              </a:rPr>
              <a:t>Multiple Linear Regression</a:t>
            </a:r>
          </a:p>
          <a:p>
            <a:pPr algn="just">
              <a:buFont typeface="Arial" panose="020B0604020202020204" pitchFamily="34" charset="0"/>
              <a:buChar char="•"/>
            </a:pPr>
            <a:r>
              <a:rPr lang="en-IN" b="0" i="0" dirty="0">
                <a:solidFill>
                  <a:srgbClr val="000000"/>
                </a:solidFill>
                <a:effectLst/>
                <a:latin typeface="inter-regular"/>
              </a:rPr>
              <a:t>Polynomial Regression</a:t>
            </a:r>
          </a:p>
          <a:p>
            <a:pPr algn="just">
              <a:buFont typeface="Arial" panose="020B0604020202020204" pitchFamily="34" charset="0"/>
              <a:buChar char="•"/>
            </a:pPr>
            <a:r>
              <a:rPr lang="en-IN" b="0" i="0" dirty="0">
                <a:solidFill>
                  <a:srgbClr val="000000"/>
                </a:solidFill>
                <a:effectLst/>
                <a:latin typeface="inter-regular"/>
              </a:rPr>
              <a:t>Support Vector Regression</a:t>
            </a:r>
          </a:p>
          <a:p>
            <a:pPr algn="just">
              <a:buFont typeface="Arial" panose="020B0604020202020204" pitchFamily="34" charset="0"/>
              <a:buChar char="•"/>
            </a:pPr>
            <a:r>
              <a:rPr lang="en-IN" b="0" i="0" dirty="0">
                <a:solidFill>
                  <a:srgbClr val="000000"/>
                </a:solidFill>
                <a:effectLst/>
                <a:latin typeface="inter-regular"/>
              </a:rPr>
              <a:t>Decision Tree Regression</a:t>
            </a:r>
          </a:p>
          <a:p>
            <a:pPr algn="just">
              <a:buFont typeface="Arial" panose="020B0604020202020204" pitchFamily="34" charset="0"/>
              <a:buChar char="•"/>
            </a:pPr>
            <a:r>
              <a:rPr lang="en-IN" b="0" i="0" dirty="0">
                <a:solidFill>
                  <a:srgbClr val="000000"/>
                </a:solidFill>
                <a:effectLst/>
                <a:latin typeface="inter-regular"/>
              </a:rPr>
              <a:t>Random Forest Regression</a:t>
            </a:r>
          </a:p>
          <a:p>
            <a:endParaRPr lang="en-IN" dirty="0"/>
          </a:p>
        </p:txBody>
      </p:sp>
    </p:spTree>
    <p:extLst>
      <p:ext uri="{BB962C8B-B14F-4D97-AF65-F5344CB8AC3E}">
        <p14:creationId xmlns:p14="http://schemas.microsoft.com/office/powerpoint/2010/main" val="3052758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C63-F9F8-3EFE-0F54-4161C4413CA7}"/>
              </a:ext>
            </a:extLst>
          </p:cNvPr>
          <p:cNvSpPr>
            <a:spLocks noGrp="1"/>
          </p:cNvSpPr>
          <p:nvPr>
            <p:ph type="title"/>
          </p:nvPr>
        </p:nvSpPr>
        <p:spPr/>
        <p:txBody>
          <a:bodyPr>
            <a:normAutofit fontScale="90000"/>
          </a:bodyPr>
          <a:lstStyle/>
          <a:p>
            <a:r>
              <a:rPr lang="en-US" b="0" i="0" dirty="0">
                <a:solidFill>
                  <a:srgbClr val="610B4B"/>
                </a:solidFill>
                <a:effectLst/>
                <a:latin typeface="erdana"/>
              </a:rPr>
              <a:t>Difference between Regression and Classification</a:t>
            </a:r>
            <a:br>
              <a:rPr lang="en-US" b="0" i="0" dirty="0">
                <a:solidFill>
                  <a:srgbClr val="610B4B"/>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2325D680-4B0E-B8CB-68A9-DF950B288FA4}"/>
              </a:ext>
            </a:extLst>
          </p:cNvPr>
          <p:cNvGraphicFramePr>
            <a:graphicFrameLocks noGrp="1"/>
          </p:cNvGraphicFramePr>
          <p:nvPr>
            <p:ph idx="1"/>
            <p:extLst>
              <p:ext uri="{D42A27DB-BD31-4B8C-83A1-F6EECF244321}">
                <p14:modId xmlns:p14="http://schemas.microsoft.com/office/powerpoint/2010/main" val="3065283650"/>
              </p:ext>
            </p:extLst>
          </p:nvPr>
        </p:nvGraphicFramePr>
        <p:xfrm>
          <a:off x="1612668" y="1846263"/>
          <a:ext cx="8420794" cy="4022725"/>
        </p:xfrm>
        <a:graphic>
          <a:graphicData uri="http://schemas.openxmlformats.org/drawingml/2006/table">
            <a:tbl>
              <a:tblPr/>
              <a:tblGrid>
                <a:gridCol w="4210397">
                  <a:extLst>
                    <a:ext uri="{9D8B030D-6E8A-4147-A177-3AD203B41FA5}">
                      <a16:colId xmlns:a16="http://schemas.microsoft.com/office/drawing/2014/main" val="4062819644"/>
                    </a:ext>
                  </a:extLst>
                </a:gridCol>
                <a:gridCol w="4210397">
                  <a:extLst>
                    <a:ext uri="{9D8B030D-6E8A-4147-A177-3AD203B41FA5}">
                      <a16:colId xmlns:a16="http://schemas.microsoft.com/office/drawing/2014/main" val="781570472"/>
                    </a:ext>
                  </a:extLst>
                </a:gridCol>
              </a:tblGrid>
              <a:tr h="254603">
                <a:tc>
                  <a:txBody>
                    <a:bodyPr/>
                    <a:lstStyle/>
                    <a:p>
                      <a:pPr algn="l" fontAlgn="t"/>
                      <a:r>
                        <a:rPr lang="en-IN" sz="1000">
                          <a:solidFill>
                            <a:srgbClr val="000000"/>
                          </a:solidFill>
                          <a:effectLst/>
                          <a:latin typeface="times new roman" panose="02020603050405020304" pitchFamily="18" charset="0"/>
                        </a:rPr>
                        <a:t>Regression Algorithm</a:t>
                      </a:r>
                    </a:p>
                  </a:txBody>
                  <a:tcPr marL="50921" marR="50921" marT="50921" marB="50921">
                    <a:lnL w="7620" cap="flat" cmpd="sng" algn="ctr">
                      <a:solidFill>
                        <a:srgbClr val="905385"/>
                      </a:solidFill>
                      <a:prstDash val="solid"/>
                      <a:round/>
                      <a:headEnd type="none" w="med" len="med"/>
                      <a:tailEnd type="none" w="med" len="med"/>
                    </a:lnL>
                    <a:lnR w="7620" cap="flat" cmpd="sng" algn="ctr">
                      <a:solidFill>
                        <a:srgbClr val="905385"/>
                      </a:solidFill>
                      <a:prstDash val="solid"/>
                      <a:round/>
                      <a:headEnd type="none" w="med" len="med"/>
                      <a:tailEnd type="none" w="med" len="med"/>
                    </a:lnR>
                    <a:lnT w="7620" cap="flat" cmpd="sng" algn="ctr">
                      <a:solidFill>
                        <a:srgbClr val="90538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00">
                          <a:solidFill>
                            <a:srgbClr val="000000"/>
                          </a:solidFill>
                          <a:effectLst/>
                          <a:latin typeface="times new roman" panose="02020603050405020304" pitchFamily="18" charset="0"/>
                        </a:rPr>
                        <a:t>Classification Algorithm</a:t>
                      </a:r>
                    </a:p>
                  </a:txBody>
                  <a:tcPr marL="50921" marR="50921" marT="50921" marB="50921">
                    <a:lnL w="7620" cap="flat" cmpd="sng" algn="ctr">
                      <a:solidFill>
                        <a:srgbClr val="905385"/>
                      </a:solidFill>
                      <a:prstDash val="solid"/>
                      <a:round/>
                      <a:headEnd type="none" w="med" len="med"/>
                      <a:tailEnd type="none" w="med" len="med"/>
                    </a:lnL>
                    <a:lnR w="7620" cap="flat" cmpd="sng" algn="ctr">
                      <a:solidFill>
                        <a:srgbClr val="905385"/>
                      </a:solidFill>
                      <a:prstDash val="solid"/>
                      <a:round/>
                      <a:headEnd type="none" w="med" len="med"/>
                      <a:tailEnd type="none" w="med" len="med"/>
                    </a:lnR>
                    <a:lnT w="7620" cap="flat" cmpd="sng" algn="ctr">
                      <a:solidFill>
                        <a:srgbClr val="90538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74636758"/>
                  </a:ext>
                </a:extLst>
              </a:tr>
              <a:tr h="526179">
                <a:tc>
                  <a:txBody>
                    <a:bodyPr/>
                    <a:lstStyle/>
                    <a:p>
                      <a:pPr algn="just" fontAlgn="t"/>
                      <a:r>
                        <a:rPr lang="en-US" sz="1000">
                          <a:solidFill>
                            <a:srgbClr val="333333"/>
                          </a:solidFill>
                          <a:effectLst/>
                          <a:latin typeface="inter-regular"/>
                        </a:rPr>
                        <a:t>In Regression, the output variable must be of continuous nature or real value.</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In Classification, the output variable must be a discrete value.</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5594806"/>
                  </a:ext>
                </a:extLst>
              </a:tr>
              <a:tr h="678941">
                <a:tc>
                  <a:txBody>
                    <a:bodyPr/>
                    <a:lstStyle/>
                    <a:p>
                      <a:pPr algn="just" fontAlgn="t"/>
                      <a:r>
                        <a:rPr lang="en-US" sz="1000">
                          <a:solidFill>
                            <a:srgbClr val="333333"/>
                          </a:solidFill>
                          <a:effectLst/>
                          <a:latin typeface="inter-regular"/>
                        </a:rPr>
                        <a:t>The task of the regression algorithm is to map the input value (x) with the continuous output variable(y).</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a:solidFill>
                            <a:srgbClr val="333333"/>
                          </a:solidFill>
                          <a:effectLst/>
                          <a:latin typeface="inter-regular"/>
                        </a:rPr>
                        <a:t>The task of the classification algorithm is to map the input value(x) with the discrete output variable(y).</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58471176"/>
                  </a:ext>
                </a:extLst>
              </a:tr>
              <a:tr h="373418">
                <a:tc>
                  <a:txBody>
                    <a:bodyPr/>
                    <a:lstStyle/>
                    <a:p>
                      <a:pPr algn="just" fontAlgn="t"/>
                      <a:r>
                        <a:rPr lang="en-US" sz="1000">
                          <a:solidFill>
                            <a:srgbClr val="333333"/>
                          </a:solidFill>
                          <a:effectLst/>
                          <a:latin typeface="inter-regular"/>
                        </a:rPr>
                        <a:t>Regression Algorithms are used with continuous data.</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Classification Algorithms are used with discrete data.</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31795353"/>
                  </a:ext>
                </a:extLst>
              </a:tr>
              <a:tr h="678941">
                <a:tc>
                  <a:txBody>
                    <a:bodyPr/>
                    <a:lstStyle/>
                    <a:p>
                      <a:pPr algn="just" fontAlgn="t"/>
                      <a:r>
                        <a:rPr lang="en-US" sz="1000">
                          <a:solidFill>
                            <a:srgbClr val="333333"/>
                          </a:solidFill>
                          <a:effectLst/>
                          <a:latin typeface="inter-regular"/>
                        </a:rPr>
                        <a:t>In Regression, we try to find the best fit line, which can predict the output more accurately.</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dirty="0">
                          <a:solidFill>
                            <a:srgbClr val="333333"/>
                          </a:solidFill>
                          <a:effectLst/>
                          <a:latin typeface="inter-regular"/>
                        </a:rPr>
                        <a:t>In Classification, we try to find the decision boundary, which can divide the dataset into different classes.</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66326815"/>
                  </a:ext>
                </a:extLst>
              </a:tr>
              <a:tr h="984464">
                <a:tc>
                  <a:txBody>
                    <a:bodyPr/>
                    <a:lstStyle/>
                    <a:p>
                      <a:pPr algn="just" fontAlgn="t"/>
                      <a:r>
                        <a:rPr lang="en-US" sz="1000">
                          <a:solidFill>
                            <a:srgbClr val="333333"/>
                          </a:solidFill>
                          <a:effectLst/>
                          <a:latin typeface="inter-regular"/>
                        </a:rPr>
                        <a:t>Regression algorithms can be used to solve the regression problems such as Weather Prediction, House price prediction, etc.</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00">
                          <a:solidFill>
                            <a:srgbClr val="333333"/>
                          </a:solidFill>
                          <a:effectLst/>
                          <a:latin typeface="inter-regular"/>
                        </a:rPr>
                        <a:t>Classification Algorithms can be used to solve classification problems such as Identification of spam emails, Speech Recognition, Identification of cancer cells, etc.</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64300989"/>
                  </a:ext>
                </a:extLst>
              </a:tr>
              <a:tr h="526179">
                <a:tc>
                  <a:txBody>
                    <a:bodyPr/>
                    <a:lstStyle/>
                    <a:p>
                      <a:pPr algn="just" fontAlgn="t"/>
                      <a:r>
                        <a:rPr lang="en-US" sz="1000">
                          <a:solidFill>
                            <a:srgbClr val="333333"/>
                          </a:solidFill>
                          <a:effectLst/>
                          <a:latin typeface="inter-regular"/>
                        </a:rPr>
                        <a:t>The regression Algorithm can be further divided into Linear and Non-linear Regression.</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00" dirty="0">
                          <a:solidFill>
                            <a:srgbClr val="333333"/>
                          </a:solidFill>
                          <a:effectLst/>
                          <a:latin typeface="inter-regular"/>
                        </a:rPr>
                        <a:t>The Classification algorithms can be divided into Binary Classifier and Multi-class Classifier.</a:t>
                      </a:r>
                    </a:p>
                  </a:txBody>
                  <a:tcPr marL="33947" marR="33947" marT="33947" marB="3394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43818673"/>
                  </a:ext>
                </a:extLst>
              </a:tr>
            </a:tbl>
          </a:graphicData>
        </a:graphic>
      </p:graphicFrame>
    </p:spTree>
    <p:extLst>
      <p:ext uri="{BB962C8B-B14F-4D97-AF65-F5344CB8AC3E}">
        <p14:creationId xmlns:p14="http://schemas.microsoft.com/office/powerpoint/2010/main" val="2461973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049-D9BE-5F3D-E3BD-33340CF3E535}"/>
              </a:ext>
            </a:extLst>
          </p:cNvPr>
          <p:cNvSpPr>
            <a:spLocks noGrp="1"/>
          </p:cNvSpPr>
          <p:nvPr>
            <p:ph type="title"/>
          </p:nvPr>
        </p:nvSpPr>
        <p:spPr/>
        <p:txBody>
          <a:bodyPr/>
          <a:lstStyle/>
          <a:p>
            <a:r>
              <a:rPr lang="en-US" b="0" i="0" dirty="0">
                <a:solidFill>
                  <a:srgbClr val="610B38"/>
                </a:solidFill>
                <a:effectLst/>
                <a:latin typeface="erdana"/>
              </a:rPr>
              <a:t>Linear Regression in Machine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CCC566D-82A1-4E21-7E5F-4CAE3901B681}"/>
              </a:ext>
            </a:extLst>
          </p:cNvPr>
          <p:cNvSpPr>
            <a:spLocks noGrp="1"/>
          </p:cNvSpPr>
          <p:nvPr>
            <p:ph idx="1"/>
          </p:nvPr>
        </p:nvSpPr>
        <p:spPr/>
        <p:txBody>
          <a:bodyPr/>
          <a:lstStyle/>
          <a:p>
            <a:pPr algn="just">
              <a:buFont typeface="Wingdings" panose="05000000000000000000" pitchFamily="2" charset="2"/>
              <a:buChar char="q"/>
            </a:pPr>
            <a:r>
              <a:rPr lang="en-US" b="0" i="0" dirty="0">
                <a:solidFill>
                  <a:srgbClr val="333333"/>
                </a:solidFill>
                <a:effectLst/>
                <a:latin typeface="inter-regular"/>
              </a:rPr>
              <a:t>Linear regression is one of the easiest and most popular Machine Learning algorithms. </a:t>
            </a:r>
          </a:p>
          <a:p>
            <a:pPr algn="just">
              <a:buFont typeface="Wingdings" panose="05000000000000000000" pitchFamily="2" charset="2"/>
              <a:buChar char="q"/>
            </a:pPr>
            <a:r>
              <a:rPr lang="en-US" b="0" i="0" dirty="0">
                <a:solidFill>
                  <a:srgbClr val="333333"/>
                </a:solidFill>
                <a:effectLst/>
                <a:latin typeface="inter-regular"/>
              </a:rPr>
              <a:t>It is a statistical method that is used for predictive analysis. Linear regression makes predictions for continuous/real or numeric variables such as </a:t>
            </a:r>
            <a:r>
              <a:rPr lang="en-US" b="1" i="0" dirty="0">
                <a:solidFill>
                  <a:srgbClr val="333333"/>
                </a:solidFill>
                <a:effectLst/>
                <a:latin typeface="inter-bold"/>
              </a:rPr>
              <a:t>sales, salary, age, product price,</a:t>
            </a:r>
            <a:r>
              <a:rPr lang="en-US" b="0" i="0" dirty="0">
                <a:solidFill>
                  <a:srgbClr val="333333"/>
                </a:solidFill>
                <a:effectLst/>
                <a:latin typeface="inter-regular"/>
              </a:rPr>
              <a:t> etc.</a:t>
            </a:r>
          </a:p>
          <a:p>
            <a:pPr algn="just">
              <a:buFont typeface="Wingdings" panose="05000000000000000000" pitchFamily="2" charset="2"/>
              <a:buChar char="q"/>
            </a:pPr>
            <a:r>
              <a:rPr lang="en-US" b="0" i="0" dirty="0">
                <a:solidFill>
                  <a:srgbClr val="333333"/>
                </a:solidFill>
                <a:effectLst/>
                <a:latin typeface="inter-regular"/>
              </a:rPr>
              <a:t>Linear regression algorithm shows a linear relationship between a dependent (y) and one or more independent (y) variables, hence called as linear regression. </a:t>
            </a:r>
          </a:p>
          <a:p>
            <a:pPr algn="just">
              <a:buFont typeface="Wingdings" panose="05000000000000000000" pitchFamily="2" charset="2"/>
              <a:buChar char="q"/>
            </a:pPr>
            <a:r>
              <a:rPr lang="en-US" b="0" i="0" dirty="0">
                <a:solidFill>
                  <a:srgbClr val="333333"/>
                </a:solidFill>
                <a:effectLst/>
                <a:latin typeface="inter-regular"/>
              </a:rPr>
              <a:t>Since linear regression shows the linear relationship, which means it finds how the value of the dependent variable is changing according to the value of the independent variable.</a:t>
            </a:r>
          </a:p>
          <a:p>
            <a:pPr algn="just">
              <a:buFont typeface="Wingdings" panose="05000000000000000000" pitchFamily="2" charset="2"/>
              <a:buChar char="q"/>
            </a:pPr>
            <a:r>
              <a:rPr lang="en-US" b="0" i="0" dirty="0">
                <a:solidFill>
                  <a:srgbClr val="333333"/>
                </a:solidFill>
                <a:effectLst/>
                <a:latin typeface="inter-regular"/>
              </a:rPr>
              <a:t>The linear regression model provides a sloped straight line representing the relationship between the variables. </a:t>
            </a:r>
          </a:p>
          <a:p>
            <a:pPr algn="just">
              <a:buFont typeface="Wingdings" panose="05000000000000000000" pitchFamily="2" charset="2"/>
              <a:buChar char="q"/>
            </a:pPr>
            <a:r>
              <a:rPr lang="en-US" b="0" i="0" dirty="0">
                <a:solidFill>
                  <a:srgbClr val="333333"/>
                </a:solidFill>
                <a:effectLst/>
                <a:latin typeface="inter-regular"/>
              </a:rPr>
              <a:t>Consider the below image:</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411924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7EB8-F8D7-C1A5-C45B-CB0675F5FC96}"/>
              </a:ext>
            </a:extLst>
          </p:cNvPr>
          <p:cNvSpPr>
            <a:spLocks noGrp="1"/>
          </p:cNvSpPr>
          <p:nvPr>
            <p:ph type="title"/>
          </p:nvPr>
        </p:nvSpPr>
        <p:spPr/>
        <p:txBody>
          <a:bodyPr/>
          <a:lstStyle/>
          <a:p>
            <a:r>
              <a:rPr lang="en-US" b="0" i="0" u="none" strike="noStrike" baseline="0" dirty="0">
                <a:solidFill>
                  <a:srgbClr val="000000"/>
                </a:solidFill>
                <a:latin typeface="Calibri" panose="020F0502020204030204" pitchFamily="34" charset="0"/>
              </a:rPr>
              <a:t>Supervised Learning Techniques</a:t>
            </a:r>
            <a:br>
              <a:rPr lang="en-US" b="0" i="0" u="none" strike="noStrike" baseline="0" dirty="0">
                <a:solidFill>
                  <a:srgbClr val="000000"/>
                </a:solidFill>
                <a:latin typeface="Calibri" panose="020F0502020204030204" pitchFamily="34" charset="0"/>
              </a:rPr>
            </a:br>
            <a:endParaRPr lang="en-IN" dirty="0"/>
          </a:p>
        </p:txBody>
      </p:sp>
      <p:sp>
        <p:nvSpPr>
          <p:cNvPr id="5" name="Content Placeholder 4">
            <a:extLst>
              <a:ext uri="{FF2B5EF4-FFF2-40B4-BE49-F238E27FC236}">
                <a16:creationId xmlns:a16="http://schemas.microsoft.com/office/drawing/2014/main" id="{0CA80D22-D6DF-DDB2-93E9-EB8E1346D78E}"/>
              </a:ext>
            </a:extLst>
          </p:cNvPr>
          <p:cNvSpPr>
            <a:spLocks noGrp="1"/>
          </p:cNvSpPr>
          <p:nvPr>
            <p:ph idx="1"/>
          </p:nvPr>
        </p:nvSpPr>
        <p:spPr/>
        <p:txBody>
          <a:bodyPr/>
          <a:lstStyle/>
          <a:p>
            <a:pPr algn="just">
              <a:buFont typeface="Wingdings" panose="05000000000000000000" pitchFamily="2" charset="2"/>
              <a:buChar char="q"/>
            </a:pPr>
            <a:r>
              <a:rPr lang="en-US" b="0" i="0" dirty="0">
                <a:solidFill>
                  <a:srgbClr val="333333"/>
                </a:solidFill>
                <a:effectLst/>
                <a:latin typeface="inter-regular"/>
              </a:rPr>
              <a:t>Supervised learning is the types of machine learning in which machines are trained using well "labelled" training data, and on basis of that data, machines predict the output. </a:t>
            </a:r>
          </a:p>
          <a:p>
            <a:pPr algn="just">
              <a:buFont typeface="Wingdings" panose="05000000000000000000" pitchFamily="2" charset="2"/>
              <a:buChar char="q"/>
            </a:pPr>
            <a:r>
              <a:rPr lang="en-US" b="0" i="0" dirty="0">
                <a:solidFill>
                  <a:srgbClr val="333333"/>
                </a:solidFill>
                <a:effectLst/>
                <a:latin typeface="inter-regular"/>
              </a:rPr>
              <a:t>The labelled data means some input data is already tagged with the correct output.</a:t>
            </a:r>
          </a:p>
          <a:p>
            <a:pPr algn="just">
              <a:buFont typeface="Wingdings" panose="05000000000000000000" pitchFamily="2" charset="2"/>
              <a:buChar char="q"/>
            </a:pPr>
            <a:r>
              <a:rPr lang="en-US" b="0" i="0" dirty="0">
                <a:solidFill>
                  <a:srgbClr val="333333"/>
                </a:solidFill>
                <a:effectLst/>
                <a:latin typeface="inter-regular"/>
              </a:rPr>
              <a:t>In supervised learning, the training data provided to the machines work as the supervisor that teaches the machines to predict the output correctly. </a:t>
            </a:r>
          </a:p>
          <a:p>
            <a:pPr algn="just">
              <a:buFont typeface="Wingdings" panose="05000000000000000000" pitchFamily="2" charset="2"/>
              <a:buChar char="q"/>
            </a:pPr>
            <a:r>
              <a:rPr lang="en-US" b="0" i="0" dirty="0">
                <a:solidFill>
                  <a:srgbClr val="333333"/>
                </a:solidFill>
                <a:effectLst/>
                <a:latin typeface="inter-regular"/>
              </a:rPr>
              <a:t>It applies the same concept as a student learns in the supervision of the teacher.</a:t>
            </a:r>
          </a:p>
          <a:p>
            <a:pPr algn="just">
              <a:buFont typeface="Wingdings" panose="05000000000000000000" pitchFamily="2" charset="2"/>
              <a:buChar char="q"/>
            </a:pPr>
            <a:r>
              <a:rPr lang="en-US" b="0" i="0" dirty="0">
                <a:solidFill>
                  <a:srgbClr val="333333"/>
                </a:solidFill>
                <a:effectLst/>
                <a:latin typeface="inter-regular"/>
              </a:rPr>
              <a:t>Supervised learning is a process of providing input data as well as correct output data to the machine learning model. </a:t>
            </a:r>
          </a:p>
          <a:p>
            <a:pPr algn="just">
              <a:buFont typeface="Wingdings" panose="05000000000000000000" pitchFamily="2" charset="2"/>
              <a:buChar char="q"/>
            </a:pPr>
            <a:r>
              <a:rPr lang="en-US" b="0" i="0" dirty="0">
                <a:solidFill>
                  <a:srgbClr val="333333"/>
                </a:solidFill>
                <a:effectLst/>
                <a:latin typeface="inter-regular"/>
              </a:rPr>
              <a:t>The aim of a supervised learning algorithm is to </a:t>
            </a:r>
            <a:r>
              <a:rPr lang="en-US" b="1" i="0" dirty="0">
                <a:solidFill>
                  <a:srgbClr val="333333"/>
                </a:solidFill>
                <a:effectLst/>
                <a:latin typeface="inter-bold"/>
              </a:rPr>
              <a:t>find a mapping function to map the input variable(x) with the output variable(y)</a:t>
            </a:r>
            <a:endParaRPr lang="en-US" b="0" i="0" dirty="0">
              <a:solidFill>
                <a:srgbClr val="333333"/>
              </a:solidFill>
              <a:effectLst/>
              <a:latin typeface="inter-regular"/>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57164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549276-26E8-460E-711F-D768945BF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0879" y="1944839"/>
            <a:ext cx="4930567" cy="3825572"/>
          </a:xfrm>
        </p:spPr>
      </p:pic>
    </p:spTree>
    <p:extLst>
      <p:ext uri="{BB962C8B-B14F-4D97-AF65-F5344CB8AC3E}">
        <p14:creationId xmlns:p14="http://schemas.microsoft.com/office/powerpoint/2010/main" val="4239457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736B036-4FF1-2863-07B4-71D840500E2E}"/>
              </a:ext>
            </a:extLst>
          </p:cNvPr>
          <p:cNvPicPr>
            <a:picLocks noGrp="1" noChangeAspect="1"/>
          </p:cNvPicPr>
          <p:nvPr>
            <p:ph idx="1"/>
          </p:nvPr>
        </p:nvPicPr>
        <p:blipFill>
          <a:blip r:embed="rId2"/>
          <a:stretch>
            <a:fillRect/>
          </a:stretch>
        </p:blipFill>
        <p:spPr>
          <a:xfrm>
            <a:off x="3165536" y="1960081"/>
            <a:ext cx="5921253" cy="3795089"/>
          </a:xfrm>
        </p:spPr>
      </p:pic>
    </p:spTree>
    <p:extLst>
      <p:ext uri="{BB962C8B-B14F-4D97-AF65-F5344CB8AC3E}">
        <p14:creationId xmlns:p14="http://schemas.microsoft.com/office/powerpoint/2010/main" val="962636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FC915B-F7F6-1B7F-BC40-1E99EDD2B6C7}"/>
              </a:ext>
            </a:extLst>
          </p:cNvPr>
          <p:cNvPicPr>
            <a:picLocks noGrp="1" noChangeAspect="1"/>
          </p:cNvPicPr>
          <p:nvPr>
            <p:ph idx="1"/>
          </p:nvPr>
        </p:nvPicPr>
        <p:blipFill>
          <a:blip r:embed="rId2"/>
          <a:stretch>
            <a:fillRect/>
          </a:stretch>
        </p:blipFill>
        <p:spPr>
          <a:xfrm>
            <a:off x="2677814" y="2017236"/>
            <a:ext cx="6896698" cy="3680779"/>
          </a:xfrm>
        </p:spPr>
      </p:pic>
    </p:spTree>
    <p:extLst>
      <p:ext uri="{BB962C8B-B14F-4D97-AF65-F5344CB8AC3E}">
        <p14:creationId xmlns:p14="http://schemas.microsoft.com/office/powerpoint/2010/main" val="20622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B9A587-7ACB-F3AD-34B7-A988571AA68A}"/>
              </a:ext>
            </a:extLst>
          </p:cNvPr>
          <p:cNvPicPr>
            <a:picLocks noGrp="1" noChangeAspect="1"/>
          </p:cNvPicPr>
          <p:nvPr>
            <p:ph idx="1"/>
          </p:nvPr>
        </p:nvPicPr>
        <p:blipFill>
          <a:blip r:embed="rId2"/>
          <a:stretch>
            <a:fillRect/>
          </a:stretch>
        </p:blipFill>
        <p:spPr>
          <a:xfrm>
            <a:off x="2645198" y="1846263"/>
            <a:ext cx="6961929" cy="4022725"/>
          </a:xfrm>
        </p:spPr>
      </p:pic>
    </p:spTree>
    <p:extLst>
      <p:ext uri="{BB962C8B-B14F-4D97-AF65-F5344CB8AC3E}">
        <p14:creationId xmlns:p14="http://schemas.microsoft.com/office/powerpoint/2010/main" val="1259243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62A98D-624F-5AF3-22A4-3E28DF686A4E}"/>
              </a:ext>
            </a:extLst>
          </p:cNvPr>
          <p:cNvPicPr>
            <a:picLocks noGrp="1" noChangeAspect="1"/>
          </p:cNvPicPr>
          <p:nvPr>
            <p:ph idx="1"/>
          </p:nvPr>
        </p:nvPicPr>
        <p:blipFill>
          <a:blip r:embed="rId2"/>
          <a:stretch>
            <a:fillRect/>
          </a:stretch>
        </p:blipFill>
        <p:spPr>
          <a:xfrm>
            <a:off x="2744036" y="1846263"/>
            <a:ext cx="6764253" cy="4022725"/>
          </a:xfrm>
        </p:spPr>
      </p:pic>
    </p:spTree>
    <p:extLst>
      <p:ext uri="{BB962C8B-B14F-4D97-AF65-F5344CB8AC3E}">
        <p14:creationId xmlns:p14="http://schemas.microsoft.com/office/powerpoint/2010/main" val="2212442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1794DD-4629-DE2C-7E50-4441B6A4D21F}"/>
              </a:ext>
            </a:extLst>
          </p:cNvPr>
          <p:cNvPicPr>
            <a:picLocks noGrp="1" noChangeAspect="1"/>
          </p:cNvPicPr>
          <p:nvPr>
            <p:ph idx="1"/>
          </p:nvPr>
        </p:nvPicPr>
        <p:blipFill>
          <a:blip r:embed="rId2"/>
          <a:stretch>
            <a:fillRect/>
          </a:stretch>
        </p:blipFill>
        <p:spPr>
          <a:xfrm>
            <a:off x="3013123" y="1937219"/>
            <a:ext cx="6226080" cy="3840813"/>
          </a:xfrm>
        </p:spPr>
      </p:pic>
    </p:spTree>
    <p:extLst>
      <p:ext uri="{BB962C8B-B14F-4D97-AF65-F5344CB8AC3E}">
        <p14:creationId xmlns:p14="http://schemas.microsoft.com/office/powerpoint/2010/main" val="2865304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272F2C-2221-3873-757E-2CB56E5485CF}"/>
              </a:ext>
            </a:extLst>
          </p:cNvPr>
          <p:cNvPicPr>
            <a:picLocks noGrp="1" noChangeAspect="1"/>
          </p:cNvPicPr>
          <p:nvPr>
            <p:ph idx="1"/>
          </p:nvPr>
        </p:nvPicPr>
        <p:blipFill>
          <a:blip r:embed="rId2"/>
          <a:stretch>
            <a:fillRect/>
          </a:stretch>
        </p:blipFill>
        <p:spPr>
          <a:xfrm>
            <a:off x="2907235" y="1846263"/>
            <a:ext cx="6437856" cy="4022725"/>
          </a:xfrm>
        </p:spPr>
      </p:pic>
    </p:spTree>
    <p:extLst>
      <p:ext uri="{BB962C8B-B14F-4D97-AF65-F5344CB8AC3E}">
        <p14:creationId xmlns:p14="http://schemas.microsoft.com/office/powerpoint/2010/main" val="164640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813D46-3330-4405-E5C3-A86F2072BADB}"/>
              </a:ext>
            </a:extLst>
          </p:cNvPr>
          <p:cNvPicPr>
            <a:picLocks noGrp="1" noChangeAspect="1"/>
          </p:cNvPicPr>
          <p:nvPr>
            <p:ph idx="1"/>
          </p:nvPr>
        </p:nvPicPr>
        <p:blipFill>
          <a:blip r:embed="rId2"/>
          <a:stretch>
            <a:fillRect/>
          </a:stretch>
        </p:blipFill>
        <p:spPr>
          <a:xfrm>
            <a:off x="2854427" y="1846263"/>
            <a:ext cx="6543471" cy="4022725"/>
          </a:xfrm>
        </p:spPr>
      </p:pic>
    </p:spTree>
    <p:extLst>
      <p:ext uri="{BB962C8B-B14F-4D97-AF65-F5344CB8AC3E}">
        <p14:creationId xmlns:p14="http://schemas.microsoft.com/office/powerpoint/2010/main" val="357222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C80C4B-9470-212C-C68C-66E0AD624E04}"/>
              </a:ext>
            </a:extLst>
          </p:cNvPr>
          <p:cNvPicPr>
            <a:picLocks noGrp="1" noChangeAspect="1"/>
          </p:cNvPicPr>
          <p:nvPr>
            <p:ph idx="1"/>
          </p:nvPr>
        </p:nvPicPr>
        <p:blipFill>
          <a:blip r:embed="rId2"/>
          <a:stretch>
            <a:fillRect/>
          </a:stretch>
        </p:blipFill>
        <p:spPr>
          <a:xfrm>
            <a:off x="1374354" y="1846263"/>
            <a:ext cx="9503617" cy="4022725"/>
          </a:xfrm>
        </p:spPr>
      </p:pic>
    </p:spTree>
    <p:extLst>
      <p:ext uri="{BB962C8B-B14F-4D97-AF65-F5344CB8AC3E}">
        <p14:creationId xmlns:p14="http://schemas.microsoft.com/office/powerpoint/2010/main" val="274703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D72C4-146E-7B48-E655-DB8A7CDE862C}"/>
              </a:ext>
            </a:extLst>
          </p:cNvPr>
          <p:cNvSpPr>
            <a:spLocks noGrp="1"/>
          </p:cNvSpPr>
          <p:nvPr>
            <p:ph idx="1"/>
          </p:nvPr>
        </p:nvSpPr>
        <p:spPr/>
        <p:txBody>
          <a:bodyPr/>
          <a:lstStyle/>
          <a:p>
            <a:pPr>
              <a:buFont typeface="Wingdings" panose="05000000000000000000" pitchFamily="2" charset="2"/>
              <a:buChar char="q"/>
            </a:pPr>
            <a:r>
              <a:rPr lang="en-US" b="0" i="0" dirty="0">
                <a:solidFill>
                  <a:srgbClr val="333333"/>
                </a:solidFill>
                <a:effectLst/>
                <a:latin typeface="inter-regular"/>
              </a:rPr>
              <a:t>In the real-world, supervised learning can be used for</a:t>
            </a:r>
          </a:p>
          <a:p>
            <a:pPr>
              <a:buFont typeface="Wingdings" panose="05000000000000000000" pitchFamily="2" charset="2"/>
              <a:buChar char="q"/>
            </a:pPr>
            <a:r>
              <a:rPr lang="en-US" b="0" i="0" dirty="0">
                <a:solidFill>
                  <a:srgbClr val="333333"/>
                </a:solidFill>
                <a:effectLst/>
                <a:latin typeface="inter-regular"/>
              </a:rPr>
              <a:t> </a:t>
            </a:r>
            <a:r>
              <a:rPr lang="en-US" b="1" i="0" dirty="0">
                <a:solidFill>
                  <a:srgbClr val="333333"/>
                </a:solidFill>
                <a:effectLst/>
                <a:latin typeface="inter-bold"/>
              </a:rPr>
              <a:t>Risk Assessment</a:t>
            </a:r>
          </a:p>
          <a:p>
            <a:pPr>
              <a:buFont typeface="Wingdings" panose="05000000000000000000" pitchFamily="2" charset="2"/>
              <a:buChar char="q"/>
            </a:pPr>
            <a:r>
              <a:rPr lang="en-US" b="1" i="0" dirty="0">
                <a:solidFill>
                  <a:srgbClr val="333333"/>
                </a:solidFill>
                <a:effectLst/>
                <a:latin typeface="inter-bold"/>
              </a:rPr>
              <a:t> Image classification</a:t>
            </a:r>
          </a:p>
          <a:p>
            <a:pPr>
              <a:buFont typeface="Wingdings" panose="05000000000000000000" pitchFamily="2" charset="2"/>
              <a:buChar char="q"/>
            </a:pPr>
            <a:r>
              <a:rPr lang="en-US" b="1" i="0" dirty="0">
                <a:solidFill>
                  <a:srgbClr val="333333"/>
                </a:solidFill>
                <a:effectLst/>
                <a:latin typeface="inter-bold"/>
              </a:rPr>
              <a:t> Fraud Detection </a:t>
            </a:r>
          </a:p>
          <a:p>
            <a:pPr>
              <a:buFont typeface="Wingdings" panose="05000000000000000000" pitchFamily="2" charset="2"/>
              <a:buChar char="q"/>
            </a:pPr>
            <a:r>
              <a:rPr lang="en-US" b="1" i="0" dirty="0">
                <a:solidFill>
                  <a:srgbClr val="333333"/>
                </a:solidFill>
                <a:effectLst/>
                <a:latin typeface="inter-bold"/>
              </a:rPr>
              <a:t> spam filtering</a:t>
            </a:r>
            <a:endParaRPr lang="en-IN" dirty="0"/>
          </a:p>
        </p:txBody>
      </p:sp>
    </p:spTree>
    <p:extLst>
      <p:ext uri="{BB962C8B-B14F-4D97-AF65-F5344CB8AC3E}">
        <p14:creationId xmlns:p14="http://schemas.microsoft.com/office/powerpoint/2010/main" val="119209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D135-1171-0751-4BB8-AD7D83DC10D5}"/>
              </a:ext>
            </a:extLst>
          </p:cNvPr>
          <p:cNvSpPr>
            <a:spLocks noGrp="1"/>
          </p:cNvSpPr>
          <p:nvPr>
            <p:ph type="title"/>
          </p:nvPr>
        </p:nvSpPr>
        <p:spPr/>
        <p:txBody>
          <a:bodyPr/>
          <a:lstStyle/>
          <a:p>
            <a:r>
              <a:rPr lang="en-IN" b="0" i="0" dirty="0">
                <a:solidFill>
                  <a:srgbClr val="610B38"/>
                </a:solidFill>
                <a:effectLst/>
                <a:latin typeface="erdana"/>
              </a:rPr>
              <a:t>How Supervised Learning Works?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2043F17-6CDB-103F-6645-A68AD528FB63}"/>
              </a:ext>
            </a:extLst>
          </p:cNvPr>
          <p:cNvSpPr>
            <a:spLocks noGrp="1"/>
          </p:cNvSpPr>
          <p:nvPr>
            <p:ph idx="1"/>
          </p:nvPr>
        </p:nvSpPr>
        <p:spPr/>
        <p:txBody>
          <a:bodyPr/>
          <a:lstStyle/>
          <a:p>
            <a:pPr algn="just">
              <a:buFont typeface="Wingdings" panose="05000000000000000000" pitchFamily="2" charset="2"/>
              <a:buChar char="q"/>
            </a:pPr>
            <a:r>
              <a:rPr lang="en-US" b="0" i="0" dirty="0">
                <a:solidFill>
                  <a:srgbClr val="333333"/>
                </a:solidFill>
                <a:effectLst/>
                <a:latin typeface="inter-regular"/>
              </a:rPr>
              <a:t>In supervised learning, models are trained using labelled dataset, where the model learns about each type of data. </a:t>
            </a:r>
          </a:p>
          <a:p>
            <a:pPr algn="just">
              <a:buFont typeface="Wingdings" panose="05000000000000000000" pitchFamily="2" charset="2"/>
              <a:buChar char="q"/>
            </a:pPr>
            <a:r>
              <a:rPr lang="en-US" b="0" i="0" dirty="0">
                <a:solidFill>
                  <a:srgbClr val="333333"/>
                </a:solidFill>
                <a:effectLst/>
                <a:latin typeface="inter-regular"/>
              </a:rPr>
              <a:t>Once the training process is completed, the model is tested on the basis of test data (a subset of the training set), and then it predicts the output.</a:t>
            </a:r>
          </a:p>
          <a:p>
            <a:pPr algn="just">
              <a:buFont typeface="Wingdings" panose="05000000000000000000" pitchFamily="2" charset="2"/>
              <a:buChar char="q"/>
            </a:pPr>
            <a:r>
              <a:rPr lang="en-US" b="0" i="0" dirty="0">
                <a:solidFill>
                  <a:srgbClr val="333333"/>
                </a:solidFill>
                <a:effectLst/>
                <a:latin typeface="inter-regular"/>
              </a:rPr>
              <a:t>The working of Supervised learning can be easily understood by the below example and diagram:</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04661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DD24F0-A05D-57F9-BD3A-54FAE65D115F}"/>
              </a:ext>
            </a:extLst>
          </p:cNvPr>
          <p:cNvPicPr>
            <a:picLocks noGrp="1" noChangeAspect="1"/>
          </p:cNvPicPr>
          <p:nvPr>
            <p:ph idx="1"/>
          </p:nvPr>
        </p:nvPicPr>
        <p:blipFill>
          <a:blip r:embed="rId2"/>
          <a:stretch>
            <a:fillRect/>
          </a:stretch>
        </p:blipFill>
        <p:spPr>
          <a:xfrm>
            <a:off x="810465" y="876693"/>
            <a:ext cx="10341444" cy="4880096"/>
          </a:xfrm>
        </p:spPr>
      </p:pic>
    </p:spTree>
    <p:extLst>
      <p:ext uri="{BB962C8B-B14F-4D97-AF65-F5344CB8AC3E}">
        <p14:creationId xmlns:p14="http://schemas.microsoft.com/office/powerpoint/2010/main" val="404471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2CBA-D7A3-59FD-372D-881FC11EDCA9}"/>
              </a:ext>
            </a:extLst>
          </p:cNvPr>
          <p:cNvSpPr>
            <a:spLocks noGrp="1"/>
          </p:cNvSpPr>
          <p:nvPr>
            <p:ph type="title"/>
          </p:nvPr>
        </p:nvSpPr>
        <p:spPr>
          <a:xfrm>
            <a:off x="1097280" y="263527"/>
            <a:ext cx="10058400" cy="1450757"/>
          </a:xfrm>
        </p:spPr>
        <p:txBody>
          <a:bodyPr/>
          <a:lstStyle/>
          <a:p>
            <a:r>
              <a:rPr lang="en-IN" dirty="0"/>
              <a:t>Supervised Learning</a:t>
            </a:r>
          </a:p>
        </p:txBody>
      </p:sp>
      <p:pic>
        <p:nvPicPr>
          <p:cNvPr id="5" name="Content Placeholder 4">
            <a:extLst>
              <a:ext uri="{FF2B5EF4-FFF2-40B4-BE49-F238E27FC236}">
                <a16:creationId xmlns:a16="http://schemas.microsoft.com/office/drawing/2014/main" id="{18D91EE3-6082-6015-BF33-A729E1F09E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779126"/>
            <a:ext cx="10028139" cy="4131479"/>
          </a:xfrm>
        </p:spPr>
      </p:pic>
    </p:spTree>
    <p:extLst>
      <p:ext uri="{BB962C8B-B14F-4D97-AF65-F5344CB8AC3E}">
        <p14:creationId xmlns:p14="http://schemas.microsoft.com/office/powerpoint/2010/main" val="270819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0A51B-5E47-EBA4-1124-918F1586C0AD}"/>
              </a:ext>
            </a:extLst>
          </p:cNvPr>
          <p:cNvSpPr>
            <a:spLocks noGrp="1"/>
          </p:cNvSpPr>
          <p:nvPr>
            <p:ph idx="1"/>
          </p:nvPr>
        </p:nvSpPr>
        <p:spPr>
          <a:xfrm>
            <a:off x="744719" y="810705"/>
            <a:ext cx="10405934" cy="5152657"/>
          </a:xfrm>
        </p:spPr>
        <p:txBody>
          <a:bodyPr/>
          <a:lstStyle/>
          <a:p>
            <a:pPr algn="just">
              <a:buFont typeface="Wingdings" panose="05000000000000000000" pitchFamily="2" charset="2"/>
              <a:buChar char="q"/>
            </a:pPr>
            <a:r>
              <a:rPr lang="en-US" b="0" i="0" dirty="0">
                <a:solidFill>
                  <a:srgbClr val="333333"/>
                </a:solidFill>
                <a:effectLst/>
                <a:latin typeface="inter-regular"/>
              </a:rPr>
              <a:t>Suppose we have a dataset of different types of shapes which includes square, rectangle, triangle, and Polygon. Now the first step is that we need to train the model for each shape.</a:t>
            </a:r>
          </a:p>
          <a:p>
            <a:pPr algn="just">
              <a:buFont typeface="Wingdings" panose="05000000000000000000" pitchFamily="2" charset="2"/>
              <a:buChar char="q"/>
            </a:pPr>
            <a:r>
              <a:rPr lang="en-US" b="0" i="0" dirty="0">
                <a:solidFill>
                  <a:srgbClr val="000000"/>
                </a:solidFill>
                <a:effectLst/>
                <a:latin typeface="inter-regular"/>
              </a:rPr>
              <a:t>If the given shape has four sides, and all the sides are equal, then it will be labelled as a </a:t>
            </a:r>
            <a:r>
              <a:rPr lang="en-US" b="1" i="0" dirty="0">
                <a:solidFill>
                  <a:srgbClr val="000000"/>
                </a:solidFill>
                <a:effectLst/>
                <a:latin typeface="inter-bold"/>
              </a:rPr>
              <a:t>Square</a:t>
            </a:r>
            <a:r>
              <a:rPr lang="en-US" b="0" i="0" dirty="0">
                <a:solidFill>
                  <a:srgbClr val="000000"/>
                </a:solidFill>
                <a:effectLst/>
                <a:latin typeface="inter-regular"/>
              </a:rPr>
              <a:t>.</a:t>
            </a:r>
          </a:p>
          <a:p>
            <a:pPr algn="just">
              <a:buFont typeface="Wingdings" panose="05000000000000000000" pitchFamily="2" charset="2"/>
              <a:buChar char="q"/>
            </a:pPr>
            <a:r>
              <a:rPr lang="en-US" b="0" i="0" dirty="0">
                <a:solidFill>
                  <a:srgbClr val="000000"/>
                </a:solidFill>
                <a:effectLst/>
                <a:latin typeface="inter-regular"/>
              </a:rPr>
              <a:t>If the given shape has three sides, then it will be labelled as a </a:t>
            </a:r>
            <a:r>
              <a:rPr lang="en-US" b="1" i="0" dirty="0">
                <a:solidFill>
                  <a:srgbClr val="000000"/>
                </a:solidFill>
                <a:effectLst/>
                <a:latin typeface="inter-bold"/>
              </a:rPr>
              <a:t>triangle</a:t>
            </a:r>
            <a:r>
              <a:rPr lang="en-US" b="0" i="0" dirty="0">
                <a:solidFill>
                  <a:srgbClr val="000000"/>
                </a:solidFill>
                <a:effectLst/>
                <a:latin typeface="inter-regular"/>
              </a:rPr>
              <a:t>.</a:t>
            </a:r>
          </a:p>
          <a:p>
            <a:pPr algn="just">
              <a:buFont typeface="Wingdings" panose="05000000000000000000" pitchFamily="2" charset="2"/>
              <a:buChar char="q"/>
            </a:pPr>
            <a:r>
              <a:rPr lang="en-US" b="0" i="0" dirty="0">
                <a:solidFill>
                  <a:srgbClr val="000000"/>
                </a:solidFill>
                <a:effectLst/>
                <a:latin typeface="inter-regular"/>
              </a:rPr>
              <a:t>If the given shape has six equal sides then it will be labelled as </a:t>
            </a:r>
            <a:r>
              <a:rPr lang="en-US" b="1" i="0" dirty="0">
                <a:solidFill>
                  <a:srgbClr val="000000"/>
                </a:solidFill>
                <a:effectLst/>
                <a:latin typeface="inter-bold"/>
              </a:rPr>
              <a:t>hexagon</a:t>
            </a:r>
            <a:r>
              <a:rPr lang="en-US" b="0" i="0" dirty="0">
                <a:solidFill>
                  <a:srgbClr val="000000"/>
                </a:solidFill>
                <a:effectLst/>
                <a:latin typeface="inter-regular"/>
              </a:rPr>
              <a:t>.</a:t>
            </a:r>
          </a:p>
          <a:p>
            <a:pPr algn="just">
              <a:buFont typeface="Wingdings" panose="05000000000000000000" pitchFamily="2" charset="2"/>
              <a:buChar char="q"/>
            </a:pPr>
            <a:r>
              <a:rPr lang="en-US" b="0" i="0" dirty="0">
                <a:solidFill>
                  <a:srgbClr val="333333"/>
                </a:solidFill>
                <a:effectLst/>
                <a:latin typeface="inter-regular"/>
              </a:rPr>
              <a:t>Now, after training, we test our model using the test set, and the task of the model is to identify the shape.</a:t>
            </a:r>
          </a:p>
          <a:p>
            <a:pPr algn="just">
              <a:buFont typeface="Wingdings" panose="05000000000000000000" pitchFamily="2" charset="2"/>
              <a:buChar char="q"/>
            </a:pPr>
            <a:r>
              <a:rPr lang="en-US" b="0" i="0" dirty="0">
                <a:solidFill>
                  <a:srgbClr val="333333"/>
                </a:solidFill>
                <a:effectLst/>
                <a:latin typeface="inter-regular"/>
              </a:rPr>
              <a:t>The machine is already trained on all types of shapes, and when it finds a new shape, it classifies the shape on the bases of a number of sides, and predicts the output.</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78539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202A-B7FE-9C43-D87F-5071A75CDFD8}"/>
              </a:ext>
            </a:extLst>
          </p:cNvPr>
          <p:cNvSpPr>
            <a:spLocks noGrp="1"/>
          </p:cNvSpPr>
          <p:nvPr>
            <p:ph type="title"/>
          </p:nvPr>
        </p:nvSpPr>
        <p:spPr/>
        <p:txBody>
          <a:bodyPr/>
          <a:lstStyle/>
          <a:p>
            <a:r>
              <a:rPr lang="en-US" b="0" i="0" dirty="0">
                <a:solidFill>
                  <a:srgbClr val="610B38"/>
                </a:solidFill>
                <a:effectLst/>
                <a:latin typeface="erdana"/>
              </a:rPr>
              <a:t>Steps Involved in Supervised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194237C-CDD2-DFAE-8C0C-66EE5418178E}"/>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en-US" b="0" i="0" dirty="0">
                <a:solidFill>
                  <a:srgbClr val="000000"/>
                </a:solidFill>
                <a:effectLst/>
                <a:latin typeface="inter-regular"/>
              </a:rPr>
              <a:t>First Determine the type of training dataset</a:t>
            </a:r>
          </a:p>
          <a:p>
            <a:pPr algn="just">
              <a:buFont typeface="Wingdings" panose="05000000000000000000" pitchFamily="2" charset="2"/>
              <a:buChar char="q"/>
            </a:pPr>
            <a:r>
              <a:rPr lang="en-US" b="0" i="0" dirty="0">
                <a:solidFill>
                  <a:srgbClr val="000000"/>
                </a:solidFill>
                <a:effectLst/>
                <a:latin typeface="inter-regular"/>
              </a:rPr>
              <a:t>Collect/Gather the labelled training data.</a:t>
            </a:r>
          </a:p>
          <a:p>
            <a:pPr algn="just">
              <a:buFont typeface="Wingdings" panose="05000000000000000000" pitchFamily="2" charset="2"/>
              <a:buChar char="q"/>
            </a:pPr>
            <a:r>
              <a:rPr lang="en-US" b="0" i="0" dirty="0">
                <a:solidFill>
                  <a:srgbClr val="000000"/>
                </a:solidFill>
                <a:effectLst/>
                <a:latin typeface="inter-regular"/>
              </a:rPr>
              <a:t>Split the training dataset into training </a:t>
            </a:r>
            <a:r>
              <a:rPr lang="en-US" b="1" i="0" dirty="0">
                <a:solidFill>
                  <a:srgbClr val="000000"/>
                </a:solidFill>
                <a:effectLst/>
                <a:latin typeface="inter-bold"/>
              </a:rPr>
              <a:t>dataset, test dataset, and validation dataset</a:t>
            </a:r>
            <a:r>
              <a:rPr lang="en-US" b="0" i="0" dirty="0">
                <a:solidFill>
                  <a:srgbClr val="000000"/>
                </a:solidFill>
                <a:effectLst/>
                <a:latin typeface="inter-regular"/>
              </a:rPr>
              <a:t>.</a:t>
            </a:r>
          </a:p>
          <a:p>
            <a:pPr algn="just">
              <a:buFont typeface="Wingdings" panose="05000000000000000000" pitchFamily="2" charset="2"/>
              <a:buChar char="q"/>
            </a:pPr>
            <a:r>
              <a:rPr lang="en-US" b="0" i="0" dirty="0">
                <a:solidFill>
                  <a:srgbClr val="000000"/>
                </a:solidFill>
                <a:effectLst/>
                <a:latin typeface="inter-regular"/>
              </a:rPr>
              <a:t>Determine the input features of the training dataset, which should have enough knowledge so that the model can accurately predict the output.</a:t>
            </a:r>
          </a:p>
          <a:p>
            <a:pPr algn="just">
              <a:buFont typeface="Wingdings" panose="05000000000000000000" pitchFamily="2" charset="2"/>
              <a:buChar char="q"/>
            </a:pPr>
            <a:r>
              <a:rPr lang="en-US" b="0" i="0" dirty="0">
                <a:solidFill>
                  <a:srgbClr val="000000"/>
                </a:solidFill>
                <a:effectLst/>
                <a:latin typeface="inter-regular"/>
              </a:rPr>
              <a:t>Determine the suitable algorithm for the model, such as support vector machine, decision tree, etc.</a:t>
            </a:r>
          </a:p>
          <a:p>
            <a:pPr algn="just">
              <a:buFont typeface="Wingdings" panose="05000000000000000000" pitchFamily="2" charset="2"/>
              <a:buChar char="q"/>
            </a:pPr>
            <a:r>
              <a:rPr lang="en-US" b="0" i="0" dirty="0">
                <a:solidFill>
                  <a:srgbClr val="000000"/>
                </a:solidFill>
                <a:effectLst/>
                <a:latin typeface="inter-regular"/>
              </a:rPr>
              <a:t>Execute the algorithm on the training dataset. Sometimes we need validation sets as the control parameters, which are the subset of training datasets.</a:t>
            </a:r>
          </a:p>
          <a:p>
            <a:pPr algn="just">
              <a:buFont typeface="Wingdings" panose="05000000000000000000" pitchFamily="2" charset="2"/>
              <a:buChar char="q"/>
            </a:pPr>
            <a:r>
              <a:rPr lang="en-US" b="0" i="0" dirty="0">
                <a:solidFill>
                  <a:srgbClr val="000000"/>
                </a:solidFill>
                <a:effectLst/>
                <a:latin typeface="inter-regular"/>
              </a:rPr>
              <a:t>Evaluate the accuracy of the model by providing the test set. If the model predicts the correct output, which means our model is accurate.</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4109283870"/>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319</TotalTime>
  <Words>2355</Words>
  <Application>Microsoft Office PowerPoint</Application>
  <PresentationFormat>Widescreen</PresentationFormat>
  <Paragraphs>160</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vt:lpstr>
      <vt:lpstr>erdana</vt:lpstr>
      <vt:lpstr>inter-bold</vt:lpstr>
      <vt:lpstr>inter-regular</vt:lpstr>
      <vt:lpstr>times new roman</vt:lpstr>
      <vt:lpstr>Wingdings</vt:lpstr>
      <vt:lpstr>Retrospect</vt:lpstr>
      <vt:lpstr>Linear Regression &amp; Case Study</vt:lpstr>
      <vt:lpstr>Session outline</vt:lpstr>
      <vt:lpstr>Supervised Learning Techniques </vt:lpstr>
      <vt:lpstr>PowerPoint Presentation</vt:lpstr>
      <vt:lpstr>How Supervised Learning Works? </vt:lpstr>
      <vt:lpstr>PowerPoint Presentation</vt:lpstr>
      <vt:lpstr>Supervised Learning</vt:lpstr>
      <vt:lpstr>PowerPoint Presentation</vt:lpstr>
      <vt:lpstr>Steps Involved in Supervised Learning: </vt:lpstr>
      <vt:lpstr>Types of supervised Machine learning Algorithms: </vt:lpstr>
      <vt:lpstr>PowerPoint Presentation</vt:lpstr>
      <vt:lpstr>PowerPoint Presentation</vt:lpstr>
      <vt:lpstr>Advantages of Supervised learning: </vt:lpstr>
      <vt:lpstr>Disadvantages of supervised learning: </vt:lpstr>
      <vt:lpstr>Correlation Analysis </vt:lpstr>
      <vt:lpstr>PowerPoint Presentation</vt:lpstr>
      <vt:lpstr>Regression</vt:lpstr>
      <vt:lpstr>PowerPoint Presentation</vt:lpstr>
      <vt:lpstr>PowerPoint Presentation</vt:lpstr>
      <vt:lpstr>PowerPoint Presentation</vt:lpstr>
      <vt:lpstr>Terminologies Related to the Regression Analysis: </vt:lpstr>
      <vt:lpstr>Regression vs. Classification in Machine Learning </vt:lpstr>
      <vt:lpstr>PowerPoint Presentation</vt:lpstr>
      <vt:lpstr>Classification: </vt:lpstr>
      <vt:lpstr>PowerPoint Presentation</vt:lpstr>
      <vt:lpstr>Regression: </vt:lpstr>
      <vt:lpstr>Types of Regression Algorithm:</vt:lpstr>
      <vt:lpstr>Difference between Regression and Classification </vt:lpstr>
      <vt:lpstr>Linear Regression in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Mohan</dc:creator>
  <cp:lastModifiedBy>aswathyravi89@outlook.com</cp:lastModifiedBy>
  <cp:revision>16</cp:revision>
  <dcterms:created xsi:type="dcterms:W3CDTF">2023-01-11T03:43:11Z</dcterms:created>
  <dcterms:modified xsi:type="dcterms:W3CDTF">2023-01-31T05:22:37Z</dcterms:modified>
</cp:coreProperties>
</file>