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4BD923F9-F798-2481-C3BE-7C136C59303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1818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C88A11C-900D-B9E1-D4D2-BB7DBF4ADE5B}"/>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45852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EBCC667-A8E6-6632-79B6-7F46A401D4D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14860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E4ABEF-8A3A-A89D-6193-B322D763D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9" name="Title 8">
            <a:extLst>
              <a:ext uri="{FF2B5EF4-FFF2-40B4-BE49-F238E27FC236}">
                <a16:creationId xmlns:a16="http://schemas.microsoft.com/office/drawing/2014/main" id="{4D5EE353-731E-3BBF-3851-B9252A52D29F}"/>
              </a:ext>
            </a:extLst>
          </p:cNvPr>
          <p:cNvSpPr>
            <a:spLocks noGrp="1"/>
          </p:cNvSpPr>
          <p:nvPr>
            <p:ph type="title"/>
          </p:nvPr>
        </p:nvSpPr>
        <p:spPr/>
        <p:txBody>
          <a:bodyPr/>
          <a:lstStyle/>
          <a:p>
            <a:r>
              <a:rPr lang="en-US" dirty="0"/>
              <a:t>Click to edit Master title style</a:t>
            </a:r>
            <a:endParaRPr lang="en-IN" dirty="0"/>
          </a:p>
        </p:txBody>
      </p:sp>
      <p:sp>
        <p:nvSpPr>
          <p:cNvPr id="10" name="Footer Placeholder 9">
            <a:extLst>
              <a:ext uri="{FF2B5EF4-FFF2-40B4-BE49-F238E27FC236}">
                <a16:creationId xmlns:a16="http://schemas.microsoft.com/office/drawing/2014/main" id="{2143D8FB-2835-9AE4-FC5A-D95C20F391DB}"/>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43497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E034823-9FA2-F513-BAA3-949DE19282A5}"/>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4722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D5245B64-7D9E-7602-823A-F9152D93910D}"/>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32043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4F054A3-11B3-4700-BCDF-204AC86AED3E}"/>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87529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07B0D02D-68F8-F95E-E1DF-7B5B47A10C0F}"/>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425811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867F6CA5-5B47-7D54-ADF2-F575A4C4C2C8}"/>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62958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71C518BA-69F6-1CD8-F190-7A938A06E3A7}"/>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05715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3288" y="3309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A5C61988-7FA6-636F-B67F-666D697D621F}"/>
              </a:ext>
            </a:extLst>
          </p:cNvPr>
          <p:cNvSpPr>
            <a:spLocks noGrp="1"/>
          </p:cNvSpPr>
          <p:nvPr>
            <p:ph type="ftr" sz="quarter" idx="10"/>
          </p:nvPr>
        </p:nvSpPr>
        <p:spPr/>
        <p:txBody>
          <a:bodyPr/>
          <a:lstStyle>
            <a:lvl1pPr>
              <a:defRPr baseline="0">
                <a:solidFill>
                  <a:schemeClr val="tx1"/>
                </a:solidFill>
              </a:defRPr>
            </a:lvl1pPr>
          </a:lstStyle>
          <a:p>
            <a:r>
              <a:rPr lang="en-IN" dirty="0"/>
              <a:t>Certified Specialist in Artificial Intelligence and Machine Learning</a:t>
            </a:r>
          </a:p>
        </p:txBody>
      </p:sp>
    </p:spTree>
    <p:extLst>
      <p:ext uri="{BB962C8B-B14F-4D97-AF65-F5344CB8AC3E}">
        <p14:creationId xmlns:p14="http://schemas.microsoft.com/office/powerpoint/2010/main" val="229991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C576294C-ABD9-2AC9-8744-5C9D4B6AEB8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9803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Certified Specialist in Artificial Intelligence and Machine Learning</a:t>
            </a:r>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A3BB968-E642-FF81-2984-3D7A5A5CE14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215154" y="74865"/>
            <a:ext cx="900542" cy="763350"/>
          </a:xfrm>
          <a:prstGeom prst="rect">
            <a:avLst/>
          </a:prstGeom>
        </p:spPr>
      </p:pic>
    </p:spTree>
    <p:extLst>
      <p:ext uri="{BB962C8B-B14F-4D97-AF65-F5344CB8AC3E}">
        <p14:creationId xmlns:p14="http://schemas.microsoft.com/office/powerpoint/2010/main" val="2140934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97CC-546C-A9D7-B61F-897DE7A7E8E8}"/>
              </a:ext>
            </a:extLst>
          </p:cNvPr>
          <p:cNvSpPr>
            <a:spLocks noGrp="1"/>
          </p:cNvSpPr>
          <p:nvPr>
            <p:ph type="ctrTitle"/>
          </p:nvPr>
        </p:nvSpPr>
        <p:spPr>
          <a:xfrm>
            <a:off x="1524000" y="1122363"/>
            <a:ext cx="9144000" cy="2387600"/>
          </a:xfrm>
        </p:spPr>
        <p:txBody>
          <a:bodyPr/>
          <a:lstStyle/>
          <a:p>
            <a:r>
              <a:rPr lang="en-IN" dirty="0"/>
              <a:t>Logistic Regression &amp; Case Study</a:t>
            </a:r>
          </a:p>
        </p:txBody>
      </p:sp>
    </p:spTree>
    <p:extLst>
      <p:ext uri="{BB962C8B-B14F-4D97-AF65-F5344CB8AC3E}">
        <p14:creationId xmlns:p14="http://schemas.microsoft.com/office/powerpoint/2010/main" val="335392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BDA01-608A-58CD-FA98-512DF6F55F19}"/>
              </a:ext>
            </a:extLst>
          </p:cNvPr>
          <p:cNvSpPr>
            <a:spLocks noGrp="1"/>
          </p:cNvSpPr>
          <p:nvPr>
            <p:ph idx="1"/>
          </p:nvPr>
        </p:nvSpPr>
        <p:spPr/>
        <p:txBody>
          <a:bodyPr/>
          <a:lstStyle/>
          <a:p>
            <a:pPr algn="just"/>
            <a:r>
              <a:rPr lang="en-US" b="1" i="0" dirty="0">
                <a:solidFill>
                  <a:srgbClr val="333333"/>
                </a:solidFill>
                <a:effectLst/>
                <a:latin typeface="inter-bold"/>
              </a:rPr>
              <a:t>2. Confusion Matrix:</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confusion matrix provides us a matrix/table as output and describes the performance of the model.</a:t>
            </a:r>
          </a:p>
          <a:p>
            <a:pPr algn="just">
              <a:buFont typeface="Arial" panose="020B0604020202020204" pitchFamily="34" charset="0"/>
              <a:buChar char="•"/>
            </a:pPr>
            <a:r>
              <a:rPr lang="en-US" b="0" i="0" dirty="0">
                <a:solidFill>
                  <a:srgbClr val="000000"/>
                </a:solidFill>
                <a:effectLst/>
                <a:latin typeface="inter-regular"/>
              </a:rPr>
              <a:t>It is also known as the error matrix.</a:t>
            </a:r>
          </a:p>
          <a:p>
            <a:pPr algn="just">
              <a:buFont typeface="Arial" panose="020B0604020202020204" pitchFamily="34" charset="0"/>
              <a:buChar char="•"/>
            </a:pPr>
            <a:r>
              <a:rPr lang="en-US" b="0" i="0" dirty="0">
                <a:solidFill>
                  <a:srgbClr val="000000"/>
                </a:solidFill>
                <a:effectLst/>
                <a:latin typeface="inter-regular"/>
              </a:rPr>
              <a:t>The matrix consists of predictions result in a summarized form, which has a total number of correct predictions and incorrect predictions. The matrix looks like as below table:</a:t>
            </a:r>
          </a:p>
          <a:p>
            <a:endParaRPr lang="en-IN" dirty="0"/>
          </a:p>
        </p:txBody>
      </p:sp>
      <p:graphicFrame>
        <p:nvGraphicFramePr>
          <p:cNvPr id="4" name="Table 3">
            <a:extLst>
              <a:ext uri="{FF2B5EF4-FFF2-40B4-BE49-F238E27FC236}">
                <a16:creationId xmlns:a16="http://schemas.microsoft.com/office/drawing/2014/main" id="{9D7C2F5E-A2F0-52A7-279D-D92C883DE2E9}"/>
              </a:ext>
            </a:extLst>
          </p:cNvPr>
          <p:cNvGraphicFramePr>
            <a:graphicFrameLocks noGrp="1"/>
          </p:cNvGraphicFramePr>
          <p:nvPr>
            <p:extLst>
              <p:ext uri="{D42A27DB-BD31-4B8C-83A1-F6EECF244321}">
                <p14:modId xmlns:p14="http://schemas.microsoft.com/office/powerpoint/2010/main" val="1368996783"/>
              </p:ext>
            </p:extLst>
          </p:nvPr>
        </p:nvGraphicFramePr>
        <p:xfrm>
          <a:off x="2515353" y="4345094"/>
          <a:ext cx="6467475" cy="1524000"/>
        </p:xfrm>
        <a:graphic>
          <a:graphicData uri="http://schemas.openxmlformats.org/drawingml/2006/table">
            <a:tbl>
              <a:tblPr/>
              <a:tblGrid>
                <a:gridCol w="2155825">
                  <a:extLst>
                    <a:ext uri="{9D8B030D-6E8A-4147-A177-3AD203B41FA5}">
                      <a16:colId xmlns:a16="http://schemas.microsoft.com/office/drawing/2014/main" val="1969331641"/>
                    </a:ext>
                  </a:extLst>
                </a:gridCol>
                <a:gridCol w="2155825">
                  <a:extLst>
                    <a:ext uri="{9D8B030D-6E8A-4147-A177-3AD203B41FA5}">
                      <a16:colId xmlns:a16="http://schemas.microsoft.com/office/drawing/2014/main" val="2693987905"/>
                    </a:ext>
                  </a:extLst>
                </a:gridCol>
                <a:gridCol w="2155825">
                  <a:extLst>
                    <a:ext uri="{9D8B030D-6E8A-4147-A177-3AD203B41FA5}">
                      <a16:colId xmlns:a16="http://schemas.microsoft.com/office/drawing/2014/main" val="761759046"/>
                    </a:ext>
                  </a:extLst>
                </a:gridCol>
              </a:tblGrid>
              <a:tr h="0">
                <a:tc>
                  <a:txBody>
                    <a:bodyPr/>
                    <a:lstStyle/>
                    <a:p>
                      <a:pPr algn="l" fontAlgn="t"/>
                      <a:br>
                        <a:rPr lang="en-IN">
                          <a:solidFill>
                            <a:srgbClr val="000000"/>
                          </a:solidFill>
                          <a:effectLst/>
                          <a:latin typeface="times new roman" panose="02020603050405020304" pitchFamily="18" charset="0"/>
                        </a:rPr>
                      </a:br>
                      <a:r>
                        <a:rPr lang="en-IN">
                          <a:solidFill>
                            <a:srgbClr val="000000"/>
                          </a:solidFill>
                          <a:effectLst/>
                          <a:latin typeface="times new roman" panose="02020603050405020304" pitchFamily="18" charset="0"/>
                        </a:rPr>
                        <a:t>Actual Positive</a:t>
                      </a:r>
                    </a:p>
                  </a:txBody>
                  <a:tcPr marT="91440" marB="91440">
                    <a:lnL w="7620" cap="flat" cmpd="sng" algn="ctr">
                      <a:solidFill>
                        <a:srgbClr val="D076F2"/>
                      </a:solidFill>
                      <a:prstDash val="solid"/>
                      <a:round/>
                      <a:headEnd type="none" w="med" len="med"/>
                      <a:tailEnd type="none" w="med" len="med"/>
                    </a:lnL>
                    <a:lnR w="7620" cap="flat" cmpd="sng" algn="ctr">
                      <a:solidFill>
                        <a:srgbClr val="D076F2"/>
                      </a:solidFill>
                      <a:prstDash val="solid"/>
                      <a:round/>
                      <a:headEnd type="none" w="med" len="med"/>
                      <a:tailEnd type="none" w="med" len="med"/>
                    </a:lnR>
                    <a:lnT w="7620" cap="flat" cmpd="sng" algn="ctr">
                      <a:solidFill>
                        <a:srgbClr val="D076F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Actual Negative</a:t>
                      </a:r>
                    </a:p>
                  </a:txBody>
                  <a:tcPr marT="91440" marB="91440">
                    <a:lnL w="7620" cap="flat" cmpd="sng" algn="ctr">
                      <a:solidFill>
                        <a:srgbClr val="D076F2"/>
                      </a:solidFill>
                      <a:prstDash val="solid"/>
                      <a:round/>
                      <a:headEnd type="none" w="med" len="med"/>
                      <a:tailEnd type="none" w="med" len="med"/>
                    </a:lnL>
                    <a:lnR w="7620" cap="flat" cmpd="sng" algn="ctr">
                      <a:solidFill>
                        <a:srgbClr val="D076F2"/>
                      </a:solidFill>
                      <a:prstDash val="solid"/>
                      <a:round/>
                      <a:headEnd type="none" w="med" len="med"/>
                      <a:tailEnd type="none" w="med" len="med"/>
                    </a:lnR>
                    <a:lnT w="7620" cap="flat" cmpd="sng" algn="ctr">
                      <a:solidFill>
                        <a:srgbClr val="D076F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endParaRPr lang="en-IN"/>
                    </a:p>
                  </a:txBody>
                  <a:tcPr>
                    <a:lnL w="7620" cap="flat" cmpd="sng" algn="ctr">
                      <a:solidFill>
                        <a:srgbClr val="D076F2"/>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672145218"/>
                  </a:ext>
                </a:extLst>
              </a:tr>
              <a:tr h="0">
                <a:tc>
                  <a:txBody>
                    <a:bodyPr/>
                    <a:lstStyle/>
                    <a:p>
                      <a:pPr algn="just" fontAlgn="t"/>
                      <a:r>
                        <a:rPr lang="en-IN">
                          <a:solidFill>
                            <a:srgbClr val="333333"/>
                          </a:solidFill>
                          <a:effectLst/>
                          <a:latin typeface="inter-regular"/>
                        </a:rPr>
                        <a:t>Predicted Positive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 Positive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False Positive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4430059"/>
                  </a:ext>
                </a:extLst>
              </a:tr>
              <a:tr h="0">
                <a:tc>
                  <a:txBody>
                    <a:bodyPr/>
                    <a:lstStyle/>
                    <a:p>
                      <a:pPr algn="just" fontAlgn="t"/>
                      <a:r>
                        <a:rPr lang="en-IN">
                          <a:solidFill>
                            <a:srgbClr val="333333"/>
                          </a:solidFill>
                          <a:effectLst/>
                          <a:latin typeface="inter-regular"/>
                        </a:rPr>
                        <a:t>Predicted Negative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False Negative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True Negative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3275385"/>
                  </a:ext>
                </a:extLst>
              </a:tr>
            </a:tbl>
          </a:graphicData>
        </a:graphic>
      </p:graphicFrame>
      <p:pic>
        <p:nvPicPr>
          <p:cNvPr id="1026" name="Picture 2" descr="Classification Algorithm in Machine Learning">
            <a:extLst>
              <a:ext uri="{FF2B5EF4-FFF2-40B4-BE49-F238E27FC236}">
                <a16:creationId xmlns:a16="http://schemas.microsoft.com/office/drawing/2014/main" id="{09887A69-B931-11DC-D721-96A5070F6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228" y="7512157"/>
            <a:ext cx="20002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7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C93E4-ACD2-355C-8B26-21B7ABB68EBA}"/>
              </a:ext>
            </a:extLst>
          </p:cNvPr>
          <p:cNvSpPr>
            <a:spLocks noGrp="1"/>
          </p:cNvSpPr>
          <p:nvPr>
            <p:ph idx="1"/>
          </p:nvPr>
        </p:nvSpPr>
        <p:spPr/>
        <p:txBody>
          <a:bodyPr/>
          <a:lstStyle/>
          <a:p>
            <a:pPr algn="just"/>
            <a:r>
              <a:rPr lang="en-US" b="1" i="0" dirty="0">
                <a:solidFill>
                  <a:srgbClr val="333333"/>
                </a:solidFill>
                <a:effectLst/>
                <a:latin typeface="inter-bold"/>
              </a:rPr>
              <a:t>3. AUC-ROC curve: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ROC curve stands for </a:t>
            </a:r>
            <a:r>
              <a:rPr lang="en-US" b="1" i="0" dirty="0">
                <a:solidFill>
                  <a:srgbClr val="000000"/>
                </a:solidFill>
                <a:effectLst/>
                <a:latin typeface="inter-bold"/>
              </a:rPr>
              <a:t>Receiver Operating Characteristics Curve</a:t>
            </a:r>
            <a:r>
              <a:rPr lang="en-US" b="0" i="0" dirty="0">
                <a:solidFill>
                  <a:srgbClr val="000000"/>
                </a:solidFill>
                <a:effectLst/>
                <a:latin typeface="inter-regular"/>
              </a:rPr>
              <a:t> and AUC stands for </a:t>
            </a:r>
            <a:r>
              <a:rPr lang="en-US" b="1" i="0" dirty="0">
                <a:solidFill>
                  <a:srgbClr val="000000"/>
                </a:solidFill>
                <a:effectLst/>
                <a:latin typeface="inter-bold"/>
              </a:rPr>
              <a:t>Area Under the Curve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It is a graph that shows the performance of the classification model at different thresholds.</a:t>
            </a:r>
          </a:p>
          <a:p>
            <a:pPr algn="just">
              <a:buFont typeface="Arial" panose="020B0604020202020204" pitchFamily="34" charset="0"/>
              <a:buChar char="•"/>
            </a:pPr>
            <a:r>
              <a:rPr lang="en-US" b="0" i="0" dirty="0">
                <a:solidFill>
                  <a:srgbClr val="000000"/>
                </a:solidFill>
                <a:effectLst/>
                <a:latin typeface="inter-regular"/>
              </a:rPr>
              <a:t>To visualize the performance of the multi-class classification model, we use the AUC-ROC Curve.</a:t>
            </a:r>
          </a:p>
          <a:p>
            <a:pPr algn="just">
              <a:buFont typeface="Arial" panose="020B0604020202020204" pitchFamily="34" charset="0"/>
              <a:buChar char="•"/>
            </a:pPr>
            <a:r>
              <a:rPr lang="en-US" b="0" i="0" dirty="0">
                <a:solidFill>
                  <a:srgbClr val="000000"/>
                </a:solidFill>
                <a:effectLst/>
                <a:latin typeface="inter-regular"/>
              </a:rPr>
              <a:t>The ROC curve is plotted with TPR and FPR, where TPR (True Positive Rate) on Y-axis and FPR(False Positive Rate) on X-axis</a:t>
            </a:r>
          </a:p>
          <a:p>
            <a:endParaRPr lang="en-IN" dirty="0"/>
          </a:p>
        </p:txBody>
      </p:sp>
    </p:spTree>
    <p:extLst>
      <p:ext uri="{BB962C8B-B14F-4D97-AF65-F5344CB8AC3E}">
        <p14:creationId xmlns:p14="http://schemas.microsoft.com/office/powerpoint/2010/main" val="24018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FCA-419B-B855-208C-93B3E06544E5}"/>
              </a:ext>
            </a:extLst>
          </p:cNvPr>
          <p:cNvSpPr>
            <a:spLocks noGrp="1"/>
          </p:cNvSpPr>
          <p:nvPr>
            <p:ph type="title"/>
          </p:nvPr>
        </p:nvSpPr>
        <p:spPr/>
        <p:txBody>
          <a:bodyPr/>
          <a:lstStyle/>
          <a:p>
            <a:r>
              <a:rPr lang="en-US" b="0" i="0" dirty="0">
                <a:solidFill>
                  <a:srgbClr val="610B4B"/>
                </a:solidFill>
                <a:effectLst/>
                <a:latin typeface="erdana"/>
              </a:rPr>
              <a:t>Use cases of Classification Algorithms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2E8306C-318E-7544-900D-B0913E7BAA8D}"/>
              </a:ext>
            </a:extLst>
          </p:cNvPr>
          <p:cNvSpPr>
            <a:spLocks noGrp="1"/>
          </p:cNvSpPr>
          <p:nvPr>
            <p:ph idx="1"/>
          </p:nvPr>
        </p:nvSpPr>
        <p:spPr/>
        <p:txBody>
          <a:bodyPr/>
          <a:lstStyle/>
          <a:p>
            <a:pPr algn="just"/>
            <a:r>
              <a:rPr lang="en-US" b="0" i="0" dirty="0">
                <a:solidFill>
                  <a:srgbClr val="333333"/>
                </a:solidFill>
                <a:effectLst/>
                <a:latin typeface="inter-regular"/>
              </a:rPr>
              <a:t>Classification algorithms can be used in different places. Below are some popular use cases of Classification Algorithms:</a:t>
            </a:r>
          </a:p>
          <a:p>
            <a:pPr algn="just">
              <a:buFont typeface="Arial" panose="020B0604020202020204" pitchFamily="34" charset="0"/>
              <a:buChar char="•"/>
            </a:pPr>
            <a:r>
              <a:rPr lang="en-US" b="0" i="0" dirty="0">
                <a:solidFill>
                  <a:srgbClr val="000000"/>
                </a:solidFill>
                <a:effectLst/>
                <a:latin typeface="inter-regular"/>
              </a:rPr>
              <a:t>Email Spam Detection</a:t>
            </a:r>
          </a:p>
          <a:p>
            <a:pPr algn="just">
              <a:buFont typeface="Arial" panose="020B0604020202020204" pitchFamily="34" charset="0"/>
              <a:buChar char="•"/>
            </a:pPr>
            <a:r>
              <a:rPr lang="en-US" b="0" i="0" dirty="0">
                <a:solidFill>
                  <a:srgbClr val="000000"/>
                </a:solidFill>
                <a:effectLst/>
                <a:latin typeface="inter-regular"/>
              </a:rPr>
              <a:t>Speech Recognition</a:t>
            </a:r>
          </a:p>
          <a:p>
            <a:pPr algn="just">
              <a:buFont typeface="Arial" panose="020B0604020202020204" pitchFamily="34" charset="0"/>
              <a:buChar char="•"/>
            </a:pPr>
            <a:r>
              <a:rPr lang="en-US" b="0" i="0" dirty="0">
                <a:solidFill>
                  <a:srgbClr val="000000"/>
                </a:solidFill>
                <a:effectLst/>
                <a:latin typeface="inter-regular"/>
              </a:rPr>
              <a:t>Identifications of Cancer tumor cells.</a:t>
            </a:r>
          </a:p>
          <a:p>
            <a:pPr algn="just">
              <a:buFont typeface="Arial" panose="020B0604020202020204" pitchFamily="34" charset="0"/>
              <a:buChar char="•"/>
            </a:pPr>
            <a:r>
              <a:rPr lang="en-US" b="0" i="0" dirty="0">
                <a:solidFill>
                  <a:srgbClr val="000000"/>
                </a:solidFill>
                <a:effectLst/>
                <a:latin typeface="inter-regular"/>
              </a:rPr>
              <a:t>Drugs Classification</a:t>
            </a:r>
          </a:p>
          <a:p>
            <a:pPr algn="just">
              <a:buFont typeface="Arial" panose="020B0604020202020204" pitchFamily="34" charset="0"/>
              <a:buChar char="•"/>
            </a:pPr>
            <a:r>
              <a:rPr lang="en-US" b="0" i="0" dirty="0">
                <a:solidFill>
                  <a:srgbClr val="000000"/>
                </a:solidFill>
                <a:effectLst/>
                <a:latin typeface="inter-regular"/>
              </a:rPr>
              <a:t>Biometric Identification, etc.</a:t>
            </a:r>
          </a:p>
          <a:p>
            <a:br>
              <a:rPr lang="en-US" dirty="0"/>
            </a:br>
            <a:endParaRPr lang="en-IN" dirty="0"/>
          </a:p>
        </p:txBody>
      </p:sp>
    </p:spTree>
    <p:extLst>
      <p:ext uri="{BB962C8B-B14F-4D97-AF65-F5344CB8AC3E}">
        <p14:creationId xmlns:p14="http://schemas.microsoft.com/office/powerpoint/2010/main" val="201872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7BF0-C5F9-E6B5-0BEF-B0EBAFEAB869}"/>
              </a:ext>
            </a:extLst>
          </p:cNvPr>
          <p:cNvSpPr>
            <a:spLocks noGrp="1"/>
          </p:cNvSpPr>
          <p:nvPr>
            <p:ph type="title"/>
          </p:nvPr>
        </p:nvSpPr>
        <p:spPr/>
        <p:txBody>
          <a:bodyPr/>
          <a:lstStyle/>
          <a:p>
            <a:r>
              <a:rPr lang="en-US" b="0" i="0" dirty="0">
                <a:solidFill>
                  <a:srgbClr val="610B38"/>
                </a:solidFill>
                <a:effectLst/>
                <a:latin typeface="erdana"/>
              </a:rPr>
              <a:t>Logistic Regression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291543-53DD-44AE-C059-5A53C775776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Logistic regression is one of the most popular Machine Learning algorithms, which comes under the Supervised Learning technique. </a:t>
            </a:r>
          </a:p>
          <a:p>
            <a:pPr algn="just">
              <a:buFont typeface="Arial" panose="020B0604020202020204" pitchFamily="34" charset="0"/>
              <a:buChar char="•"/>
            </a:pPr>
            <a:r>
              <a:rPr lang="en-US" b="0" i="0" dirty="0">
                <a:solidFill>
                  <a:srgbClr val="000000"/>
                </a:solidFill>
                <a:effectLst/>
                <a:latin typeface="inter-regular"/>
              </a:rPr>
              <a:t>It is used for predicting the categorical dependent variable using a given set of independent variables.</a:t>
            </a:r>
          </a:p>
          <a:p>
            <a:pPr algn="just">
              <a:buFont typeface="Arial" panose="020B0604020202020204" pitchFamily="34" charset="0"/>
              <a:buChar char="•"/>
            </a:pPr>
            <a:r>
              <a:rPr lang="en-US" b="0" i="0" dirty="0">
                <a:solidFill>
                  <a:srgbClr val="000000"/>
                </a:solidFill>
                <a:effectLst/>
                <a:latin typeface="inter-regular"/>
              </a:rPr>
              <a:t>Logistic regression predicts the output of a categorical dependent variable. </a:t>
            </a:r>
          </a:p>
          <a:p>
            <a:pPr algn="just">
              <a:buFont typeface="Arial" panose="020B0604020202020204" pitchFamily="34" charset="0"/>
              <a:buChar char="•"/>
            </a:pPr>
            <a:r>
              <a:rPr lang="en-US" b="0" i="0" dirty="0">
                <a:solidFill>
                  <a:srgbClr val="000000"/>
                </a:solidFill>
                <a:effectLst/>
                <a:latin typeface="inter-regular"/>
              </a:rPr>
              <a:t>Therefore the outcome must be a categorical or discrete value. It can be either Yes or No, 0 or 1, true or False, etc. but instead of giving the exact value as 0 and 1, </a:t>
            </a:r>
            <a:r>
              <a:rPr lang="en-US" b="1" i="0" dirty="0">
                <a:solidFill>
                  <a:srgbClr val="000000"/>
                </a:solidFill>
                <a:effectLst/>
                <a:latin typeface="inter-bold"/>
              </a:rPr>
              <a:t>it gives the probabilistic values which lie between 0 and 1</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Logistic Regression is much similar to the Linear Regression except that how they are used.</a:t>
            </a:r>
          </a:p>
          <a:p>
            <a:pPr algn="just">
              <a:buFont typeface="Arial" panose="020B0604020202020204" pitchFamily="34" charset="0"/>
              <a:buChar char="•"/>
            </a:pPr>
            <a:r>
              <a:rPr lang="en-US" b="0" i="0" dirty="0">
                <a:solidFill>
                  <a:srgbClr val="000000"/>
                </a:solidFill>
                <a:effectLst/>
                <a:latin typeface="inter-regular"/>
              </a:rPr>
              <a:t> Linear Regression is used for solving Regression problems, whereas </a:t>
            </a:r>
            <a:r>
              <a:rPr lang="en-US" b="1" i="0" dirty="0">
                <a:solidFill>
                  <a:srgbClr val="000000"/>
                </a:solidFill>
                <a:effectLst/>
                <a:latin typeface="inter-bold"/>
              </a:rPr>
              <a:t>Logistic regression is used for solving the classification problems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9924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0DB88-D88A-BB43-5669-C3A73AC63CD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Logistic regression, instead of fitting a regression line, we fit an "S" shaped logistic function, which predicts two maximum values (0 or 1).</a:t>
            </a:r>
          </a:p>
          <a:p>
            <a:pPr algn="just">
              <a:buFont typeface="Arial" panose="020B0604020202020204" pitchFamily="34" charset="0"/>
              <a:buChar char="•"/>
            </a:pPr>
            <a:r>
              <a:rPr lang="en-US" b="0" i="0" dirty="0">
                <a:solidFill>
                  <a:srgbClr val="000000"/>
                </a:solidFill>
                <a:effectLst/>
                <a:latin typeface="inter-regular"/>
              </a:rPr>
              <a:t>The curve from the logistic function indicates the likelihood of something such as whether the cells are cancerous or not, a mouse is obese or not based on its weight, etc.</a:t>
            </a:r>
          </a:p>
          <a:p>
            <a:pPr algn="just">
              <a:buFont typeface="Arial" panose="020B0604020202020204" pitchFamily="34" charset="0"/>
              <a:buChar char="•"/>
            </a:pPr>
            <a:r>
              <a:rPr lang="en-US" b="0" i="0" dirty="0">
                <a:solidFill>
                  <a:srgbClr val="000000"/>
                </a:solidFill>
                <a:effectLst/>
                <a:latin typeface="inter-regular"/>
              </a:rPr>
              <a:t>Logistic Regression is a significant machine learning algorithm because it has the ability to provide probabilities and classify new data using continuous and discrete datasets.</a:t>
            </a:r>
          </a:p>
          <a:p>
            <a:pPr algn="just">
              <a:buFont typeface="Arial" panose="020B0604020202020204" pitchFamily="34" charset="0"/>
              <a:buChar char="•"/>
            </a:pPr>
            <a:r>
              <a:rPr lang="en-US" b="0" i="0" dirty="0">
                <a:solidFill>
                  <a:srgbClr val="000000"/>
                </a:solidFill>
                <a:effectLst/>
                <a:latin typeface="inter-regular"/>
              </a:rPr>
              <a:t>Logistic Regression can be used to classify the observations using different types of data and can easily determine the most effective variables used for the classification. The below image is showing the logistic function:</a:t>
            </a:r>
          </a:p>
          <a:p>
            <a:endParaRPr lang="en-IN" dirty="0"/>
          </a:p>
        </p:txBody>
      </p:sp>
    </p:spTree>
    <p:extLst>
      <p:ext uri="{BB962C8B-B14F-4D97-AF65-F5344CB8AC3E}">
        <p14:creationId xmlns:p14="http://schemas.microsoft.com/office/powerpoint/2010/main" val="423323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9CB9BF-5CAF-C0FD-DEF0-D800F6DA3DFD}"/>
              </a:ext>
            </a:extLst>
          </p:cNvPr>
          <p:cNvPicPr>
            <a:picLocks noGrp="1" noChangeAspect="1"/>
          </p:cNvPicPr>
          <p:nvPr>
            <p:ph idx="1"/>
          </p:nvPr>
        </p:nvPicPr>
        <p:blipFill>
          <a:blip r:embed="rId2"/>
          <a:stretch>
            <a:fillRect/>
          </a:stretch>
        </p:blipFill>
        <p:spPr>
          <a:xfrm>
            <a:off x="3317949" y="2287769"/>
            <a:ext cx="5616427" cy="3139712"/>
          </a:xfrm>
        </p:spPr>
      </p:pic>
    </p:spTree>
    <p:extLst>
      <p:ext uri="{BB962C8B-B14F-4D97-AF65-F5344CB8AC3E}">
        <p14:creationId xmlns:p14="http://schemas.microsoft.com/office/powerpoint/2010/main" val="23879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165-78EF-74E5-5974-C7117B64560C}"/>
              </a:ext>
            </a:extLst>
          </p:cNvPr>
          <p:cNvSpPr>
            <a:spLocks noGrp="1"/>
          </p:cNvSpPr>
          <p:nvPr>
            <p:ph type="title"/>
          </p:nvPr>
        </p:nvSpPr>
        <p:spPr/>
        <p:txBody>
          <a:bodyPr/>
          <a:lstStyle/>
          <a:p>
            <a:r>
              <a:rPr lang="en-IN" b="0" i="0" dirty="0">
                <a:solidFill>
                  <a:srgbClr val="610B4B"/>
                </a:solidFill>
                <a:effectLst/>
                <a:latin typeface="erdana"/>
              </a:rPr>
              <a:t>Logistic Function (Sigmoid Function):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C94F66F-B1CE-E0DD-04ED-19483602A6E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sigmoid function is a mathematical function used to map the predicted values to probabilities.</a:t>
            </a:r>
          </a:p>
          <a:p>
            <a:pPr algn="just">
              <a:buFont typeface="Arial" panose="020B0604020202020204" pitchFamily="34" charset="0"/>
              <a:buChar char="•"/>
            </a:pPr>
            <a:r>
              <a:rPr lang="en-US" b="0" i="0" dirty="0">
                <a:solidFill>
                  <a:srgbClr val="000000"/>
                </a:solidFill>
                <a:effectLst/>
                <a:latin typeface="inter-regular"/>
              </a:rPr>
              <a:t>It maps any real value into another value within a range of 0 and 1.</a:t>
            </a:r>
          </a:p>
          <a:p>
            <a:pPr algn="just">
              <a:buFont typeface="Arial" panose="020B0604020202020204" pitchFamily="34" charset="0"/>
              <a:buChar char="•"/>
            </a:pPr>
            <a:r>
              <a:rPr lang="en-US" b="0" i="0" dirty="0">
                <a:solidFill>
                  <a:srgbClr val="000000"/>
                </a:solidFill>
                <a:effectLst/>
                <a:latin typeface="inter-regular"/>
              </a:rPr>
              <a:t>The value of the logistic regression must be between 0 and 1, which cannot go beyond this limit, so it forms a curve like the "S" form. The S-form curve is called the Sigmoid function or the logistic function.</a:t>
            </a:r>
          </a:p>
          <a:p>
            <a:pPr algn="just">
              <a:buFont typeface="Arial" panose="020B0604020202020204" pitchFamily="34" charset="0"/>
              <a:buChar char="•"/>
            </a:pPr>
            <a:r>
              <a:rPr lang="en-US" b="0" i="0" dirty="0">
                <a:solidFill>
                  <a:srgbClr val="000000"/>
                </a:solidFill>
                <a:effectLst/>
                <a:latin typeface="inter-regular"/>
              </a:rPr>
              <a:t>In logistic regression, we use the concept of the threshold value, which defines the probability of either 0 or 1. Such as values above the threshold value tends to 1, and a value below the threshold values tends to 0.</a:t>
            </a:r>
          </a:p>
          <a:p>
            <a:endParaRPr lang="en-IN" dirty="0"/>
          </a:p>
        </p:txBody>
      </p:sp>
    </p:spTree>
    <p:extLst>
      <p:ext uri="{BB962C8B-B14F-4D97-AF65-F5344CB8AC3E}">
        <p14:creationId xmlns:p14="http://schemas.microsoft.com/office/powerpoint/2010/main" val="249865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C162-6368-D2E7-BFFF-BE135FCE13DE}"/>
              </a:ext>
            </a:extLst>
          </p:cNvPr>
          <p:cNvSpPr>
            <a:spLocks noGrp="1"/>
          </p:cNvSpPr>
          <p:nvPr>
            <p:ph type="title"/>
          </p:nvPr>
        </p:nvSpPr>
        <p:spPr/>
        <p:txBody>
          <a:bodyPr/>
          <a:lstStyle/>
          <a:p>
            <a:r>
              <a:rPr lang="en-IN" b="0" i="0" dirty="0">
                <a:solidFill>
                  <a:srgbClr val="610B4B"/>
                </a:solidFill>
                <a:effectLst/>
                <a:latin typeface="erdana"/>
              </a:rPr>
              <a:t>Assumptions for Logistic Regression: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BD77389-16CB-A7A0-C2BC-61878F54582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dependent variable must be categorical in nature.</a:t>
            </a:r>
          </a:p>
          <a:p>
            <a:pPr algn="just">
              <a:buFont typeface="Arial" panose="020B0604020202020204" pitchFamily="34" charset="0"/>
              <a:buChar char="•"/>
            </a:pPr>
            <a:r>
              <a:rPr lang="en-US" b="0" i="0" dirty="0">
                <a:solidFill>
                  <a:srgbClr val="000000"/>
                </a:solidFill>
                <a:effectLst/>
                <a:latin typeface="inter-regular"/>
              </a:rPr>
              <a:t>The independent variable should not have multi-collinearity.</a:t>
            </a:r>
          </a:p>
          <a:p>
            <a:endParaRPr lang="en-IN" dirty="0"/>
          </a:p>
        </p:txBody>
      </p:sp>
    </p:spTree>
    <p:extLst>
      <p:ext uri="{BB962C8B-B14F-4D97-AF65-F5344CB8AC3E}">
        <p14:creationId xmlns:p14="http://schemas.microsoft.com/office/powerpoint/2010/main" val="221116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2B95-323C-5275-42EF-20EF5138C583}"/>
              </a:ext>
            </a:extLst>
          </p:cNvPr>
          <p:cNvSpPr>
            <a:spLocks noGrp="1"/>
          </p:cNvSpPr>
          <p:nvPr>
            <p:ph type="title"/>
          </p:nvPr>
        </p:nvSpPr>
        <p:spPr/>
        <p:txBody>
          <a:bodyPr/>
          <a:lstStyle/>
          <a:p>
            <a:r>
              <a:rPr lang="en-IN" b="0" i="0" dirty="0">
                <a:solidFill>
                  <a:srgbClr val="610B4B"/>
                </a:solidFill>
                <a:effectLst/>
                <a:latin typeface="erdana"/>
              </a:rPr>
              <a:t>Logistic Regression Equation: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529C7D4-8A8F-7885-0A2D-A8D3C9667298}"/>
              </a:ext>
            </a:extLst>
          </p:cNvPr>
          <p:cNvSpPr>
            <a:spLocks noGrp="1"/>
          </p:cNvSpPr>
          <p:nvPr>
            <p:ph idx="1"/>
          </p:nvPr>
        </p:nvSpPr>
        <p:spPr/>
        <p:txBody>
          <a:bodyPr/>
          <a:lstStyle/>
          <a:p>
            <a:pPr algn="just"/>
            <a:r>
              <a:rPr lang="en-US" b="0" i="0" dirty="0">
                <a:solidFill>
                  <a:srgbClr val="333333"/>
                </a:solidFill>
                <a:effectLst/>
                <a:latin typeface="inter-regular"/>
              </a:rPr>
              <a:t>he Logistic regression equation can be obtained from the Linear Regression equation. The mathematical steps to get Logistic Regression equations are given below:</a:t>
            </a:r>
          </a:p>
          <a:p>
            <a:pPr algn="just">
              <a:buFont typeface="Arial" panose="020B0604020202020204" pitchFamily="34" charset="0"/>
              <a:buChar char="•"/>
            </a:pPr>
            <a:r>
              <a:rPr lang="en-US" b="0" i="0" dirty="0">
                <a:solidFill>
                  <a:srgbClr val="000000"/>
                </a:solidFill>
                <a:effectLst/>
                <a:latin typeface="inter-regular"/>
              </a:rPr>
              <a:t>We know the equation of the straight line can be written as:</a:t>
            </a:r>
          </a:p>
          <a:p>
            <a:endParaRPr lang="en-US" dirty="0"/>
          </a:p>
          <a:p>
            <a:endParaRPr lang="en-US" dirty="0"/>
          </a:p>
          <a:p>
            <a:r>
              <a:rPr lang="en-US" b="0" i="0" dirty="0">
                <a:solidFill>
                  <a:srgbClr val="000000"/>
                </a:solidFill>
                <a:effectLst/>
                <a:latin typeface="inter-regular"/>
              </a:rPr>
              <a:t>In Logistic Regression y can be between 0 and 1 only, so for this let's divide the above equation by (1-y):</a:t>
            </a:r>
            <a:br>
              <a:rPr lang="en-US" dirty="0"/>
            </a:br>
            <a:endParaRPr lang="en-IN" dirty="0"/>
          </a:p>
        </p:txBody>
      </p:sp>
      <p:pic>
        <p:nvPicPr>
          <p:cNvPr id="6" name="Picture 5">
            <a:extLst>
              <a:ext uri="{FF2B5EF4-FFF2-40B4-BE49-F238E27FC236}">
                <a16:creationId xmlns:a16="http://schemas.microsoft.com/office/drawing/2014/main" id="{A5965B2D-F2E6-85D7-296D-9A7C20E27819}"/>
              </a:ext>
            </a:extLst>
          </p:cNvPr>
          <p:cNvPicPr>
            <a:picLocks noChangeAspect="1"/>
          </p:cNvPicPr>
          <p:nvPr/>
        </p:nvPicPr>
        <p:blipFill>
          <a:blip r:embed="rId2"/>
          <a:stretch>
            <a:fillRect/>
          </a:stretch>
        </p:blipFill>
        <p:spPr>
          <a:xfrm>
            <a:off x="1459066" y="3211811"/>
            <a:ext cx="3787468" cy="434378"/>
          </a:xfrm>
          <a:prstGeom prst="rect">
            <a:avLst/>
          </a:prstGeom>
        </p:spPr>
      </p:pic>
      <p:pic>
        <p:nvPicPr>
          <p:cNvPr id="8" name="Picture 7">
            <a:extLst>
              <a:ext uri="{FF2B5EF4-FFF2-40B4-BE49-F238E27FC236}">
                <a16:creationId xmlns:a16="http://schemas.microsoft.com/office/drawing/2014/main" id="{324D4E43-8E83-D2A7-842B-A18C0895CBB9}"/>
              </a:ext>
            </a:extLst>
          </p:cNvPr>
          <p:cNvPicPr>
            <a:picLocks noChangeAspect="1"/>
          </p:cNvPicPr>
          <p:nvPr/>
        </p:nvPicPr>
        <p:blipFill>
          <a:blip r:embed="rId3"/>
          <a:stretch>
            <a:fillRect/>
          </a:stretch>
        </p:blipFill>
        <p:spPr>
          <a:xfrm>
            <a:off x="3235266" y="4611802"/>
            <a:ext cx="3025402" cy="594412"/>
          </a:xfrm>
          <a:prstGeom prst="rect">
            <a:avLst/>
          </a:prstGeom>
        </p:spPr>
      </p:pic>
    </p:spTree>
    <p:extLst>
      <p:ext uri="{BB962C8B-B14F-4D97-AF65-F5344CB8AC3E}">
        <p14:creationId xmlns:p14="http://schemas.microsoft.com/office/powerpoint/2010/main" val="408396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68776-DB17-B88F-3B84-486DED2007B9}"/>
              </a:ext>
            </a:extLst>
          </p:cNvPr>
          <p:cNvSpPr>
            <a:spLocks noGrp="1"/>
          </p:cNvSpPr>
          <p:nvPr>
            <p:ph idx="1"/>
          </p:nvPr>
        </p:nvSpPr>
        <p:spPr/>
        <p:txBody>
          <a:bodyPr/>
          <a:lstStyle/>
          <a:p>
            <a:r>
              <a:rPr lang="en-US" b="0" i="0" dirty="0">
                <a:solidFill>
                  <a:srgbClr val="000000"/>
                </a:solidFill>
                <a:effectLst/>
                <a:latin typeface="inter-regular"/>
              </a:rPr>
              <a:t>But we need range between -[infinity] to +[infinity], then take logarithm of the equation it will become:</a:t>
            </a:r>
          </a:p>
          <a:p>
            <a:endParaRPr lang="en-US" b="0" i="0" dirty="0">
              <a:solidFill>
                <a:srgbClr val="000000"/>
              </a:solidFill>
              <a:effectLst/>
              <a:latin typeface="inter-regular"/>
            </a:endParaRPr>
          </a:p>
          <a:p>
            <a:endParaRPr lang="en-IN" dirty="0"/>
          </a:p>
        </p:txBody>
      </p:sp>
      <p:pic>
        <p:nvPicPr>
          <p:cNvPr id="6" name="Picture 5">
            <a:extLst>
              <a:ext uri="{FF2B5EF4-FFF2-40B4-BE49-F238E27FC236}">
                <a16:creationId xmlns:a16="http://schemas.microsoft.com/office/drawing/2014/main" id="{29DEFCB5-2988-DE60-8216-019F3FF6A6AC}"/>
              </a:ext>
            </a:extLst>
          </p:cNvPr>
          <p:cNvPicPr>
            <a:picLocks noChangeAspect="1"/>
          </p:cNvPicPr>
          <p:nvPr/>
        </p:nvPicPr>
        <p:blipFill>
          <a:blip r:embed="rId2"/>
          <a:stretch>
            <a:fillRect/>
          </a:stretch>
        </p:blipFill>
        <p:spPr>
          <a:xfrm>
            <a:off x="3981266" y="3154656"/>
            <a:ext cx="4229467" cy="548688"/>
          </a:xfrm>
          <a:prstGeom prst="rect">
            <a:avLst/>
          </a:prstGeom>
        </p:spPr>
      </p:pic>
    </p:spTree>
    <p:extLst>
      <p:ext uri="{BB962C8B-B14F-4D97-AF65-F5344CB8AC3E}">
        <p14:creationId xmlns:p14="http://schemas.microsoft.com/office/powerpoint/2010/main" val="314782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C32E-F00C-06FA-D3AF-1318F8A6CA70}"/>
              </a:ext>
            </a:extLst>
          </p:cNvPr>
          <p:cNvSpPr>
            <a:spLocks noGrp="1"/>
          </p:cNvSpPr>
          <p:nvPr>
            <p:ph type="title"/>
          </p:nvPr>
        </p:nvSpPr>
        <p:spPr/>
        <p:txBody>
          <a:bodyPr/>
          <a:lstStyle/>
          <a:p>
            <a:r>
              <a:rPr lang="en-IN" dirty="0"/>
              <a:t>Session outline</a:t>
            </a:r>
          </a:p>
        </p:txBody>
      </p:sp>
      <p:sp>
        <p:nvSpPr>
          <p:cNvPr id="3" name="Content Placeholder 2">
            <a:extLst>
              <a:ext uri="{FF2B5EF4-FFF2-40B4-BE49-F238E27FC236}">
                <a16:creationId xmlns:a16="http://schemas.microsoft.com/office/drawing/2014/main" id="{0B8539FE-95B6-DA55-B97F-7EF7A147BDA1}"/>
              </a:ext>
            </a:extLst>
          </p:cNvPr>
          <p:cNvSpPr>
            <a:spLocks noGrp="1"/>
          </p:cNvSpPr>
          <p:nvPr>
            <p:ph idx="1"/>
          </p:nvPr>
        </p:nvSpPr>
        <p:spPr/>
        <p:txBody>
          <a:bodyPr>
            <a:normAutofit/>
          </a:bodyPr>
          <a:lstStyle/>
          <a:p>
            <a:pPr algn="l">
              <a:buFont typeface="Arial" panose="020B0604020202020204" pitchFamily="34" charset="0"/>
              <a:buChar char="•"/>
            </a:pPr>
            <a:endParaRPr lang="en-IN" sz="2400" b="0" i="0" u="none" strike="noStrike" baseline="0" dirty="0">
              <a:solidFill>
                <a:srgbClr val="000000"/>
              </a:solidFill>
              <a:latin typeface="Calibri" panose="020F0502020204030204" pitchFamily="34" charset="0"/>
            </a:endParaRPr>
          </a:p>
          <a:p>
            <a:pPr>
              <a:buFont typeface="Arial" panose="020B0604020202020204" pitchFamily="34" charset="0"/>
              <a:buChar char="•"/>
            </a:pPr>
            <a:r>
              <a:rPr lang="en-IN" sz="2400" b="0" i="0" u="none" strike="noStrike" baseline="0" dirty="0">
                <a:solidFill>
                  <a:srgbClr val="000000"/>
                </a:solidFill>
                <a:latin typeface="Calibri" panose="020F0502020204030204" pitchFamily="34" charset="0"/>
              </a:rPr>
              <a:t> Classification models</a:t>
            </a:r>
          </a:p>
          <a:p>
            <a:pPr>
              <a:buFont typeface="Arial" panose="020B0604020202020204" pitchFamily="34" charset="0"/>
              <a:buChar char="•"/>
            </a:pPr>
            <a:r>
              <a:rPr lang="en-IN" sz="2400" b="0" i="0" u="none" strike="noStrike" baseline="0" dirty="0">
                <a:solidFill>
                  <a:srgbClr val="000000"/>
                </a:solidFill>
                <a:latin typeface="Calibri" panose="020F0502020204030204" pitchFamily="34" charset="0"/>
              </a:rPr>
              <a:t> Logistic Regression-</a:t>
            </a:r>
          </a:p>
          <a:p>
            <a:pPr>
              <a:buFont typeface="Arial" panose="020B0604020202020204" pitchFamily="34" charset="0"/>
              <a:buChar char="•"/>
            </a:pPr>
            <a:r>
              <a:rPr lang="en-IN" sz="2400" b="0" i="0" u="none" strike="noStrike" baseline="0" dirty="0">
                <a:solidFill>
                  <a:srgbClr val="000000"/>
                </a:solidFill>
                <a:latin typeface="Calibri" panose="020F0502020204030204" pitchFamily="34" charset="0"/>
              </a:rPr>
              <a:t>Python Implementation of Logistic Regression </a:t>
            </a:r>
            <a:endParaRPr lang="en-IN" sz="2400" dirty="0"/>
          </a:p>
        </p:txBody>
      </p:sp>
    </p:spTree>
    <p:extLst>
      <p:ext uri="{BB962C8B-B14F-4D97-AF65-F5344CB8AC3E}">
        <p14:creationId xmlns:p14="http://schemas.microsoft.com/office/powerpoint/2010/main" val="1573689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F5C2-5E3A-5685-653C-4F505712D700}"/>
              </a:ext>
            </a:extLst>
          </p:cNvPr>
          <p:cNvSpPr>
            <a:spLocks noGrp="1"/>
          </p:cNvSpPr>
          <p:nvPr>
            <p:ph type="title"/>
          </p:nvPr>
        </p:nvSpPr>
        <p:spPr/>
        <p:txBody>
          <a:bodyPr/>
          <a:lstStyle/>
          <a:p>
            <a:r>
              <a:rPr lang="en-IN" b="0" i="0" dirty="0">
                <a:solidFill>
                  <a:srgbClr val="610B4B"/>
                </a:solidFill>
                <a:effectLst/>
                <a:latin typeface="erdana"/>
              </a:rPr>
              <a:t>Type of Logistic Regression: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5D4FC80-7A94-9A9D-B451-1E80A21B4F9E}"/>
              </a:ext>
            </a:extLst>
          </p:cNvPr>
          <p:cNvSpPr>
            <a:spLocks noGrp="1"/>
          </p:cNvSpPr>
          <p:nvPr>
            <p:ph idx="1"/>
          </p:nvPr>
        </p:nvSpPr>
        <p:spPr/>
        <p:txBody>
          <a:bodyPr/>
          <a:lstStyle/>
          <a:p>
            <a:pPr algn="just"/>
            <a:r>
              <a:rPr lang="en-US" b="0" i="0" dirty="0">
                <a:solidFill>
                  <a:srgbClr val="333333"/>
                </a:solidFill>
                <a:effectLst/>
                <a:latin typeface="inter-regular"/>
              </a:rPr>
              <a:t>On the basis of the categories, Logistic Regression can be classified into three types:</a:t>
            </a:r>
          </a:p>
          <a:p>
            <a:pPr algn="just">
              <a:buFont typeface="Arial" panose="020B0604020202020204" pitchFamily="34" charset="0"/>
              <a:buChar char="•"/>
            </a:pPr>
            <a:r>
              <a:rPr lang="en-US" b="1" i="0" dirty="0">
                <a:solidFill>
                  <a:srgbClr val="000000"/>
                </a:solidFill>
                <a:effectLst/>
                <a:latin typeface="inter-bold"/>
              </a:rPr>
              <a:t>Binomial:</a:t>
            </a:r>
            <a:r>
              <a:rPr lang="en-US" b="0" i="0" dirty="0">
                <a:solidFill>
                  <a:srgbClr val="000000"/>
                </a:solidFill>
                <a:effectLst/>
                <a:latin typeface="inter-regular"/>
              </a:rPr>
              <a:t> In binomial Logistic regression, there can be only two possible types of the dependent variables, such as 0 or 1, Pass or Fail, etc.</a:t>
            </a:r>
          </a:p>
          <a:p>
            <a:pPr algn="just">
              <a:buFont typeface="Arial" panose="020B0604020202020204" pitchFamily="34" charset="0"/>
              <a:buChar char="•"/>
            </a:pPr>
            <a:r>
              <a:rPr lang="en-US" b="1" i="0" dirty="0">
                <a:solidFill>
                  <a:srgbClr val="000000"/>
                </a:solidFill>
                <a:effectLst/>
                <a:latin typeface="inter-bold"/>
              </a:rPr>
              <a:t>Multinomial:</a:t>
            </a:r>
            <a:r>
              <a:rPr lang="en-US" b="0" i="0" dirty="0">
                <a:solidFill>
                  <a:srgbClr val="000000"/>
                </a:solidFill>
                <a:effectLst/>
                <a:latin typeface="inter-regular"/>
              </a:rPr>
              <a:t> In multinomial Logistic regression, there can be 3 or more possible unordered types of the dependent variable, such as "cat", "dogs", or "sheep"</a:t>
            </a:r>
          </a:p>
          <a:p>
            <a:pPr algn="just">
              <a:buFont typeface="Arial" panose="020B0604020202020204" pitchFamily="34" charset="0"/>
              <a:buChar char="•"/>
            </a:pPr>
            <a:r>
              <a:rPr lang="en-US" b="1" i="0" dirty="0">
                <a:solidFill>
                  <a:srgbClr val="000000"/>
                </a:solidFill>
                <a:effectLst/>
                <a:latin typeface="inter-bold"/>
              </a:rPr>
              <a:t>Ordinal:</a:t>
            </a:r>
            <a:r>
              <a:rPr lang="en-US" b="0" i="0" dirty="0">
                <a:solidFill>
                  <a:srgbClr val="000000"/>
                </a:solidFill>
                <a:effectLst/>
                <a:latin typeface="inter-regular"/>
              </a:rPr>
              <a:t> In ordinal Logistic regression, there can be 3 or more possible ordered types of dependent variables, such as "low", "Medium", or "High".</a:t>
            </a:r>
          </a:p>
          <a:p>
            <a:endParaRPr lang="en-IN" dirty="0"/>
          </a:p>
        </p:txBody>
      </p:sp>
    </p:spTree>
    <p:extLst>
      <p:ext uri="{BB962C8B-B14F-4D97-AF65-F5344CB8AC3E}">
        <p14:creationId xmlns:p14="http://schemas.microsoft.com/office/powerpoint/2010/main" val="326646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CF1B-C312-1203-F3DD-D4220CB7AFF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is a confusion matrix?</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4C8A9AA-0126-9AF6-934D-F2B608F4E565}"/>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It is a table that is used in classification problems to assess where errors in the model were made.</a:t>
            </a:r>
          </a:p>
          <a:p>
            <a:pPr algn="l">
              <a:buFont typeface="Arial" panose="020B0604020202020204" pitchFamily="34" charset="0"/>
              <a:buChar char="•"/>
            </a:pPr>
            <a:r>
              <a:rPr lang="en-US" b="0" i="0" dirty="0">
                <a:solidFill>
                  <a:srgbClr val="000000"/>
                </a:solidFill>
                <a:effectLst/>
                <a:latin typeface="Verdana" panose="020B0604030504040204" pitchFamily="34" charset="0"/>
              </a:rPr>
              <a:t>The rows represent the actual classes the outcomes should have been.</a:t>
            </a:r>
          </a:p>
          <a:p>
            <a:pPr algn="l">
              <a:buFont typeface="Arial" panose="020B0604020202020204" pitchFamily="34" charset="0"/>
              <a:buChar char="•"/>
            </a:pPr>
            <a:r>
              <a:rPr lang="en-US" b="0" i="0" dirty="0">
                <a:solidFill>
                  <a:srgbClr val="000000"/>
                </a:solidFill>
                <a:effectLst/>
                <a:latin typeface="Verdana" panose="020B0604030504040204" pitchFamily="34" charset="0"/>
              </a:rPr>
              <a:t> While the columns represent the predictions we have made.</a:t>
            </a:r>
          </a:p>
          <a:p>
            <a:pPr algn="l">
              <a:buFont typeface="Arial" panose="020B0604020202020204" pitchFamily="34" charset="0"/>
              <a:buChar char="•"/>
            </a:pPr>
            <a:r>
              <a:rPr lang="en-US" b="0" i="0" dirty="0">
                <a:solidFill>
                  <a:srgbClr val="000000"/>
                </a:solidFill>
                <a:effectLst/>
                <a:latin typeface="Verdana" panose="020B0604030504040204" pitchFamily="34" charset="0"/>
              </a:rPr>
              <a:t> Using this table it is easy to see which predictions are wrong.</a:t>
            </a:r>
          </a:p>
          <a:p>
            <a:pPr algn="l">
              <a:buFont typeface="Arial" panose="020B0604020202020204" pitchFamily="34" charset="0"/>
              <a:buChar char="•"/>
            </a:pPr>
            <a:r>
              <a:rPr lang="en-US" b="0" i="0" dirty="0">
                <a:solidFill>
                  <a:srgbClr val="333333"/>
                </a:solidFill>
                <a:effectLst/>
                <a:latin typeface="inter-regular"/>
              </a:rPr>
              <a:t>Some features of Confusion matrix are given below:</a:t>
            </a:r>
            <a:endParaRPr lang="en-US" b="0" i="0" dirty="0">
              <a:solidFill>
                <a:srgbClr val="000000"/>
              </a:solidFill>
              <a:effectLst/>
              <a:latin typeface="Verdana" panose="020B060403050404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1154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B3246-3C2F-A1E6-634B-D90D9D801D7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For the 2 prediction classes of classifiers, the matrix is of 2*2 table, for 3 classes, it is 3*3 table, and so on.</a:t>
            </a:r>
          </a:p>
          <a:p>
            <a:pPr algn="just">
              <a:buFont typeface="Arial" panose="020B0604020202020204" pitchFamily="34" charset="0"/>
              <a:buChar char="•"/>
            </a:pPr>
            <a:r>
              <a:rPr lang="en-US" b="0" i="0" dirty="0">
                <a:solidFill>
                  <a:srgbClr val="000000"/>
                </a:solidFill>
                <a:effectLst/>
                <a:latin typeface="inter-regular"/>
              </a:rPr>
              <a:t>The matrix is divided into two dimensions, that are </a:t>
            </a:r>
            <a:r>
              <a:rPr lang="en-US" b="1" i="0" dirty="0">
                <a:solidFill>
                  <a:srgbClr val="000000"/>
                </a:solidFill>
                <a:effectLst/>
                <a:latin typeface="inter-bold"/>
              </a:rPr>
              <a:t>predicted values</a:t>
            </a:r>
            <a:r>
              <a:rPr lang="en-US" b="0" i="0" dirty="0">
                <a:solidFill>
                  <a:srgbClr val="000000"/>
                </a:solidFill>
                <a:effectLst/>
                <a:latin typeface="inter-regular"/>
              </a:rPr>
              <a:t> and </a:t>
            </a:r>
            <a:r>
              <a:rPr lang="en-US" b="1" i="0" dirty="0">
                <a:solidFill>
                  <a:srgbClr val="000000"/>
                </a:solidFill>
                <a:effectLst/>
                <a:latin typeface="inter-bold"/>
              </a:rPr>
              <a:t>actual values</a:t>
            </a:r>
            <a:r>
              <a:rPr lang="en-US" b="0" i="0" dirty="0">
                <a:solidFill>
                  <a:srgbClr val="000000"/>
                </a:solidFill>
                <a:effectLst/>
                <a:latin typeface="inter-regular"/>
              </a:rPr>
              <a:t> along with the total number of predictions.</a:t>
            </a:r>
          </a:p>
          <a:p>
            <a:pPr algn="just">
              <a:buFont typeface="Arial" panose="020B0604020202020204" pitchFamily="34" charset="0"/>
              <a:buChar char="•"/>
            </a:pPr>
            <a:r>
              <a:rPr lang="en-US" b="0" i="0" dirty="0">
                <a:solidFill>
                  <a:srgbClr val="000000"/>
                </a:solidFill>
                <a:effectLst/>
                <a:latin typeface="inter-regular"/>
              </a:rPr>
              <a:t>Predicted values are those values, which are predicted by the model, and actual values are the true values for the given observations.</a:t>
            </a:r>
          </a:p>
          <a:p>
            <a:endParaRPr lang="en-IN" dirty="0"/>
          </a:p>
        </p:txBody>
      </p:sp>
    </p:spTree>
    <p:extLst>
      <p:ext uri="{BB962C8B-B14F-4D97-AF65-F5344CB8AC3E}">
        <p14:creationId xmlns:p14="http://schemas.microsoft.com/office/powerpoint/2010/main" val="263902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A30969-E2E1-4986-B146-5699EBF40488}"/>
              </a:ext>
            </a:extLst>
          </p:cNvPr>
          <p:cNvPicPr>
            <a:picLocks noGrp="1" noChangeAspect="1"/>
          </p:cNvPicPr>
          <p:nvPr>
            <p:ph idx="1"/>
          </p:nvPr>
        </p:nvPicPr>
        <p:blipFill>
          <a:blip r:embed="rId2"/>
          <a:stretch>
            <a:fillRect/>
          </a:stretch>
        </p:blipFill>
        <p:spPr>
          <a:xfrm>
            <a:off x="1711925" y="2328177"/>
            <a:ext cx="5921253" cy="1531753"/>
          </a:xfrm>
        </p:spPr>
      </p:pic>
    </p:spTree>
    <p:extLst>
      <p:ext uri="{BB962C8B-B14F-4D97-AF65-F5344CB8AC3E}">
        <p14:creationId xmlns:p14="http://schemas.microsoft.com/office/powerpoint/2010/main" val="177808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F42F7-455D-54B6-9AFB-87B7DA99C399}"/>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True Negative:</a:t>
            </a:r>
            <a:r>
              <a:rPr lang="en-US" b="0" i="0" dirty="0">
                <a:solidFill>
                  <a:srgbClr val="000000"/>
                </a:solidFill>
                <a:effectLst/>
                <a:latin typeface="inter-regular"/>
              </a:rPr>
              <a:t> Model has given prediction No, and the real or actual value was also No.</a:t>
            </a:r>
          </a:p>
          <a:p>
            <a:pPr algn="just">
              <a:buFont typeface="Arial" panose="020B0604020202020204" pitchFamily="34" charset="0"/>
              <a:buChar char="•"/>
            </a:pPr>
            <a:r>
              <a:rPr lang="en-US" b="1" i="0" dirty="0">
                <a:solidFill>
                  <a:srgbClr val="000000"/>
                </a:solidFill>
                <a:effectLst/>
                <a:latin typeface="inter-bold"/>
              </a:rPr>
              <a:t>True Positive:</a:t>
            </a:r>
            <a:r>
              <a:rPr lang="en-US" b="0" i="0" dirty="0">
                <a:solidFill>
                  <a:srgbClr val="000000"/>
                </a:solidFill>
                <a:effectLst/>
                <a:latin typeface="inter-regular"/>
              </a:rPr>
              <a:t> The model has predicted yes, and the actual value was also true.</a:t>
            </a:r>
          </a:p>
          <a:p>
            <a:pPr algn="just">
              <a:buFont typeface="Arial" panose="020B0604020202020204" pitchFamily="34" charset="0"/>
              <a:buChar char="•"/>
            </a:pPr>
            <a:r>
              <a:rPr lang="en-US" b="1" i="0" dirty="0">
                <a:solidFill>
                  <a:srgbClr val="000000"/>
                </a:solidFill>
                <a:effectLst/>
                <a:latin typeface="inter-bold"/>
              </a:rPr>
              <a:t>False Negative:</a:t>
            </a:r>
            <a:r>
              <a:rPr lang="en-US" b="0" i="0" dirty="0">
                <a:solidFill>
                  <a:srgbClr val="000000"/>
                </a:solidFill>
                <a:effectLst/>
                <a:latin typeface="inter-regular"/>
              </a:rPr>
              <a:t> The model has predicted no, but the actual value was Yes, it is also called as </a:t>
            </a:r>
            <a:r>
              <a:rPr lang="en-US" b="1" i="0" dirty="0">
                <a:solidFill>
                  <a:srgbClr val="000000"/>
                </a:solidFill>
                <a:effectLst/>
                <a:latin typeface="inter-bold"/>
              </a:rPr>
              <a:t>Type-II error</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False Positive:</a:t>
            </a:r>
            <a:r>
              <a:rPr lang="en-US" b="0" i="0" dirty="0">
                <a:solidFill>
                  <a:srgbClr val="000000"/>
                </a:solidFill>
                <a:effectLst/>
                <a:latin typeface="inter-regular"/>
              </a:rPr>
              <a:t> The model has predicted Yes, but the actual value was No. It is also called a </a:t>
            </a:r>
            <a:r>
              <a:rPr lang="en-US" b="1" i="0" dirty="0">
                <a:solidFill>
                  <a:srgbClr val="000000"/>
                </a:solidFill>
                <a:effectLst/>
                <a:latin typeface="inter-bold"/>
              </a:rPr>
              <a:t>Type-I error.</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44173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C937-75E1-C660-F3A4-DD129BFE581B}"/>
              </a:ext>
            </a:extLst>
          </p:cNvPr>
          <p:cNvSpPr>
            <a:spLocks noGrp="1"/>
          </p:cNvSpPr>
          <p:nvPr>
            <p:ph type="title"/>
          </p:nvPr>
        </p:nvSpPr>
        <p:spPr/>
        <p:txBody>
          <a:bodyPr>
            <a:normAutofit fontScale="90000"/>
          </a:bodyPr>
          <a:lstStyle/>
          <a:p>
            <a:r>
              <a:rPr lang="en-US" b="0" i="0" dirty="0">
                <a:solidFill>
                  <a:srgbClr val="610B38"/>
                </a:solidFill>
                <a:effectLst/>
                <a:latin typeface="erdana"/>
              </a:rPr>
              <a:t>Need for Confusion Matrix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5CE546F-848D-EFB4-01F9-CA9CF1478EE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 evaluates the performance of the classification models, when they make predictions on test data, and tells how good our classification model is.</a:t>
            </a:r>
          </a:p>
          <a:p>
            <a:pPr algn="just">
              <a:buFont typeface="Arial" panose="020B0604020202020204" pitchFamily="34" charset="0"/>
              <a:buChar char="•"/>
            </a:pPr>
            <a:r>
              <a:rPr lang="en-US" b="0" i="0" dirty="0">
                <a:solidFill>
                  <a:srgbClr val="000000"/>
                </a:solidFill>
                <a:effectLst/>
                <a:latin typeface="inter-regular"/>
              </a:rPr>
              <a:t>It not only tells the error made by the classifiers but also the type of errors such as it is either type-I or type-II error.</a:t>
            </a:r>
          </a:p>
          <a:p>
            <a:pPr algn="just">
              <a:buFont typeface="Arial" panose="020B0604020202020204" pitchFamily="34" charset="0"/>
              <a:buChar char="•"/>
            </a:pPr>
            <a:r>
              <a:rPr lang="en-US" b="0" i="0" dirty="0">
                <a:solidFill>
                  <a:srgbClr val="000000"/>
                </a:solidFill>
                <a:effectLst/>
                <a:latin typeface="inter-regular"/>
              </a:rPr>
              <a:t>With the help of the confusion matrix, we can calculate the different parameters for the model, such as accuracy, precision, etc.</a:t>
            </a:r>
          </a:p>
          <a:p>
            <a:endParaRPr lang="en-IN" dirty="0"/>
          </a:p>
        </p:txBody>
      </p:sp>
    </p:spTree>
    <p:extLst>
      <p:ext uri="{BB962C8B-B14F-4D97-AF65-F5344CB8AC3E}">
        <p14:creationId xmlns:p14="http://schemas.microsoft.com/office/powerpoint/2010/main" val="2608573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C31DA-64DA-CC05-8BD2-EE860BBFFF90}"/>
              </a:ext>
            </a:extLst>
          </p:cNvPr>
          <p:cNvSpPr>
            <a:spLocks noGrp="1"/>
          </p:cNvSpPr>
          <p:nvPr>
            <p:ph idx="1"/>
          </p:nvPr>
        </p:nvSpPr>
        <p:spPr/>
        <p:txBody>
          <a:bodyPr/>
          <a:lstStyle/>
          <a:p>
            <a:r>
              <a:rPr lang="en-US" b="0" i="0" dirty="0">
                <a:solidFill>
                  <a:srgbClr val="333333"/>
                </a:solidFill>
                <a:effectLst/>
                <a:latin typeface="inter-regular"/>
              </a:rPr>
              <a:t>Suppose we are trying to create a model that can predict the result for the disease that is either a person has that disease or not. So, the confusion matrix for this is given as:</a:t>
            </a:r>
          </a:p>
          <a:p>
            <a:endParaRPr lang="en-IN" dirty="0"/>
          </a:p>
        </p:txBody>
      </p:sp>
      <p:pic>
        <p:nvPicPr>
          <p:cNvPr id="5" name="Picture 4">
            <a:extLst>
              <a:ext uri="{FF2B5EF4-FFF2-40B4-BE49-F238E27FC236}">
                <a16:creationId xmlns:a16="http://schemas.microsoft.com/office/drawing/2014/main" id="{B99A3603-0E52-931C-9F66-8CD946BD2DAF}"/>
              </a:ext>
            </a:extLst>
          </p:cNvPr>
          <p:cNvPicPr>
            <a:picLocks noChangeAspect="1"/>
          </p:cNvPicPr>
          <p:nvPr/>
        </p:nvPicPr>
        <p:blipFill>
          <a:blip r:embed="rId2"/>
          <a:stretch>
            <a:fillRect/>
          </a:stretch>
        </p:blipFill>
        <p:spPr>
          <a:xfrm>
            <a:off x="3192528" y="2533572"/>
            <a:ext cx="5806943" cy="1790855"/>
          </a:xfrm>
          <a:prstGeom prst="rect">
            <a:avLst/>
          </a:prstGeom>
        </p:spPr>
      </p:pic>
    </p:spTree>
    <p:extLst>
      <p:ext uri="{BB962C8B-B14F-4D97-AF65-F5344CB8AC3E}">
        <p14:creationId xmlns:p14="http://schemas.microsoft.com/office/powerpoint/2010/main" val="343879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03D29-5709-A1A0-D153-5FED056713A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table is given for the two-class classifier, which has two predictions "Yes" and "NO." Here, Yes defines that patient has the disease, and No defines that patient does not has that disease.</a:t>
            </a:r>
          </a:p>
          <a:p>
            <a:pPr algn="just">
              <a:buFont typeface="Arial" panose="020B0604020202020204" pitchFamily="34" charset="0"/>
              <a:buChar char="•"/>
            </a:pPr>
            <a:r>
              <a:rPr lang="en-US" b="0" i="0" dirty="0">
                <a:solidFill>
                  <a:srgbClr val="000000"/>
                </a:solidFill>
                <a:effectLst/>
                <a:latin typeface="inter-regular"/>
              </a:rPr>
              <a:t>The classifier has made a total of </a:t>
            </a:r>
            <a:r>
              <a:rPr lang="en-US" b="1" i="0" dirty="0">
                <a:solidFill>
                  <a:srgbClr val="000000"/>
                </a:solidFill>
                <a:effectLst/>
                <a:latin typeface="inter-bold"/>
              </a:rPr>
              <a:t>100 predictions</a:t>
            </a:r>
            <a:r>
              <a:rPr lang="en-US" b="0" i="0" dirty="0">
                <a:solidFill>
                  <a:srgbClr val="000000"/>
                </a:solidFill>
                <a:effectLst/>
                <a:latin typeface="inter-regular"/>
              </a:rPr>
              <a:t>. Out of 100 predictions, </a:t>
            </a:r>
            <a:r>
              <a:rPr lang="en-US" b="1" i="0" dirty="0">
                <a:solidFill>
                  <a:srgbClr val="000000"/>
                </a:solidFill>
                <a:effectLst/>
                <a:latin typeface="inter-bold"/>
              </a:rPr>
              <a:t>89 are true predictions</a:t>
            </a:r>
            <a:r>
              <a:rPr lang="en-US" b="0" i="0" dirty="0">
                <a:solidFill>
                  <a:srgbClr val="000000"/>
                </a:solidFill>
                <a:effectLst/>
                <a:latin typeface="inter-regular"/>
              </a:rPr>
              <a:t>, and </a:t>
            </a:r>
            <a:r>
              <a:rPr lang="en-US" b="1" i="0" dirty="0">
                <a:solidFill>
                  <a:srgbClr val="000000"/>
                </a:solidFill>
                <a:effectLst/>
                <a:latin typeface="inter-bold"/>
              </a:rPr>
              <a:t>11 are incorrect predictions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model has given prediction "yes" for 32 times, and "No" for 68 times. Whereas the actual "Yes" was 27, and actual "No" was 73 times.</a:t>
            </a:r>
          </a:p>
          <a:p>
            <a:endParaRPr lang="en-IN" dirty="0"/>
          </a:p>
        </p:txBody>
      </p:sp>
    </p:spTree>
    <p:extLst>
      <p:ext uri="{BB962C8B-B14F-4D97-AF65-F5344CB8AC3E}">
        <p14:creationId xmlns:p14="http://schemas.microsoft.com/office/powerpoint/2010/main" val="776718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AEC3-6F6D-6DCA-AFB7-A7937D07E2CF}"/>
              </a:ext>
            </a:extLst>
          </p:cNvPr>
          <p:cNvSpPr>
            <a:spLocks noGrp="1"/>
          </p:cNvSpPr>
          <p:nvPr>
            <p:ph type="title"/>
          </p:nvPr>
        </p:nvSpPr>
        <p:spPr/>
        <p:txBody>
          <a:bodyPr/>
          <a:lstStyle/>
          <a:p>
            <a:r>
              <a:rPr lang="en-IN" b="0" i="0" dirty="0">
                <a:solidFill>
                  <a:srgbClr val="610B38"/>
                </a:solidFill>
                <a:effectLst/>
                <a:latin typeface="erdana"/>
              </a:rPr>
              <a:t>Calculations using Confusion Matrix:</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3DFAF06-3338-C4E2-423C-6026C9C333A8}"/>
              </a:ext>
            </a:extLst>
          </p:cNvPr>
          <p:cNvSpPr>
            <a:spLocks noGrp="1"/>
          </p:cNvSpPr>
          <p:nvPr>
            <p:ph idx="1"/>
          </p:nvPr>
        </p:nvSpPr>
        <p:spPr/>
        <p:txBody>
          <a:bodyPr/>
          <a:lstStyle/>
          <a:p>
            <a:pPr>
              <a:buFont typeface="Arial" panose="020B0604020202020204" pitchFamily="34" charset="0"/>
              <a:buChar char="•"/>
            </a:pPr>
            <a:r>
              <a:rPr lang="en-US" b="1" i="0" dirty="0">
                <a:solidFill>
                  <a:srgbClr val="000000"/>
                </a:solidFill>
                <a:effectLst/>
                <a:latin typeface="inter-bold"/>
              </a:rPr>
              <a:t>Classification Accuracy:</a:t>
            </a:r>
            <a:r>
              <a:rPr lang="en-US" b="0" i="0" dirty="0">
                <a:solidFill>
                  <a:srgbClr val="000000"/>
                </a:solidFill>
                <a:effectLst/>
                <a:latin typeface="inter-regular"/>
              </a:rPr>
              <a:t> It is one of the important parameters to determine the accuracy of the classification problems. </a:t>
            </a:r>
          </a:p>
          <a:p>
            <a:pPr>
              <a:buFont typeface="Arial" panose="020B0604020202020204" pitchFamily="34" charset="0"/>
              <a:buChar char="•"/>
            </a:pPr>
            <a:r>
              <a:rPr lang="en-US" b="0" i="0" dirty="0">
                <a:solidFill>
                  <a:srgbClr val="000000"/>
                </a:solidFill>
                <a:effectLst/>
                <a:latin typeface="inter-regular"/>
              </a:rPr>
              <a:t>It defines how often the model predicts the correct output. </a:t>
            </a:r>
          </a:p>
          <a:p>
            <a:pPr>
              <a:buFont typeface="Arial" panose="020B0604020202020204" pitchFamily="34" charset="0"/>
              <a:buChar char="•"/>
            </a:pPr>
            <a:r>
              <a:rPr lang="en-US" b="0" i="0" dirty="0">
                <a:solidFill>
                  <a:srgbClr val="000000"/>
                </a:solidFill>
                <a:effectLst/>
                <a:latin typeface="inter-regular"/>
              </a:rPr>
              <a:t>It can be calculated as the ratio of the number of correct predictions made by the classifier to all number of predictions made by the classifiers. </a:t>
            </a:r>
          </a:p>
          <a:p>
            <a:pPr>
              <a:buFont typeface="Arial" panose="020B0604020202020204" pitchFamily="34" charset="0"/>
              <a:buChar char="•"/>
            </a:pPr>
            <a:r>
              <a:rPr lang="en-US" b="0" i="0" dirty="0">
                <a:solidFill>
                  <a:srgbClr val="000000"/>
                </a:solidFill>
                <a:effectLst/>
                <a:latin typeface="inter-regular"/>
              </a:rPr>
              <a:t>The formula is given below:</a:t>
            </a:r>
          </a:p>
          <a:p>
            <a:pPr>
              <a:buFont typeface="Arial" panose="020B0604020202020204" pitchFamily="34" charset="0"/>
              <a:buChar char="•"/>
            </a:pPr>
            <a:br>
              <a:rPr lang="en-US" dirty="0"/>
            </a:br>
            <a:endParaRPr lang="en-IN" dirty="0"/>
          </a:p>
        </p:txBody>
      </p:sp>
      <p:pic>
        <p:nvPicPr>
          <p:cNvPr id="5" name="Picture 4">
            <a:extLst>
              <a:ext uri="{FF2B5EF4-FFF2-40B4-BE49-F238E27FC236}">
                <a16:creationId xmlns:a16="http://schemas.microsoft.com/office/drawing/2014/main" id="{5D506297-1D03-E979-6951-DB7D5081D44D}"/>
              </a:ext>
            </a:extLst>
          </p:cNvPr>
          <p:cNvPicPr>
            <a:picLocks noChangeAspect="1"/>
          </p:cNvPicPr>
          <p:nvPr/>
        </p:nvPicPr>
        <p:blipFill>
          <a:blip r:embed="rId2"/>
          <a:stretch>
            <a:fillRect/>
          </a:stretch>
        </p:blipFill>
        <p:spPr>
          <a:xfrm>
            <a:off x="3459425" y="4244553"/>
            <a:ext cx="4877223" cy="518205"/>
          </a:xfrm>
          <a:prstGeom prst="rect">
            <a:avLst/>
          </a:prstGeom>
        </p:spPr>
      </p:pic>
    </p:spTree>
    <p:extLst>
      <p:ext uri="{BB962C8B-B14F-4D97-AF65-F5344CB8AC3E}">
        <p14:creationId xmlns:p14="http://schemas.microsoft.com/office/powerpoint/2010/main" val="2431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B83F5-8610-5F68-2AFB-0217FE9CA394}"/>
              </a:ext>
            </a:extLst>
          </p:cNvPr>
          <p:cNvSpPr>
            <a:spLocks noGrp="1"/>
          </p:cNvSpPr>
          <p:nvPr>
            <p:ph idx="1"/>
          </p:nvPr>
        </p:nvSpPr>
        <p:spPr/>
        <p:txBody>
          <a:bodyPr/>
          <a:lstStyle/>
          <a:p>
            <a:pPr>
              <a:buFont typeface="Arial" panose="020B0604020202020204" pitchFamily="34" charset="0"/>
              <a:buChar char="•"/>
            </a:pPr>
            <a:r>
              <a:rPr lang="en-US" b="1" i="0" dirty="0">
                <a:solidFill>
                  <a:srgbClr val="000000"/>
                </a:solidFill>
                <a:effectLst/>
                <a:latin typeface="inter-bold"/>
              </a:rPr>
              <a:t>Misclassification rate:</a:t>
            </a:r>
            <a:r>
              <a:rPr lang="en-US" b="0" i="0" dirty="0">
                <a:solidFill>
                  <a:srgbClr val="000000"/>
                </a:solidFill>
                <a:effectLst/>
                <a:latin typeface="inter-regular"/>
              </a:rPr>
              <a:t> It is also termed as Error rate, and it defines how often the model gives the wrong predictions. </a:t>
            </a:r>
          </a:p>
          <a:p>
            <a:pPr>
              <a:buFont typeface="Arial" panose="020B0604020202020204" pitchFamily="34" charset="0"/>
              <a:buChar char="•"/>
            </a:pPr>
            <a:r>
              <a:rPr lang="en-US" b="0" i="0" dirty="0">
                <a:solidFill>
                  <a:srgbClr val="000000"/>
                </a:solidFill>
                <a:effectLst/>
                <a:latin typeface="inter-regular"/>
              </a:rPr>
              <a:t>The value of error rate can be calculated as the number of incorrect predictions to all number of the predictions made by the classifier.</a:t>
            </a:r>
          </a:p>
          <a:p>
            <a:pPr>
              <a:buFont typeface="Arial" panose="020B0604020202020204" pitchFamily="34" charset="0"/>
              <a:buChar char="•"/>
            </a:pPr>
            <a:r>
              <a:rPr lang="en-US" b="0" i="0" dirty="0">
                <a:solidFill>
                  <a:srgbClr val="000000"/>
                </a:solidFill>
                <a:effectLst/>
                <a:latin typeface="inter-regular"/>
              </a:rPr>
              <a:t> The formula is given below:</a:t>
            </a:r>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4F73466E-52F0-108A-C239-F00D83B6DD3C}"/>
              </a:ext>
            </a:extLst>
          </p:cNvPr>
          <p:cNvPicPr>
            <a:picLocks noChangeAspect="1"/>
          </p:cNvPicPr>
          <p:nvPr/>
        </p:nvPicPr>
        <p:blipFill>
          <a:blip r:embed="rId2"/>
          <a:stretch>
            <a:fillRect/>
          </a:stretch>
        </p:blipFill>
        <p:spPr>
          <a:xfrm>
            <a:off x="3855605" y="3857414"/>
            <a:ext cx="2651990" cy="533446"/>
          </a:xfrm>
          <a:prstGeom prst="rect">
            <a:avLst/>
          </a:prstGeom>
        </p:spPr>
      </p:pic>
    </p:spTree>
    <p:extLst>
      <p:ext uri="{BB962C8B-B14F-4D97-AF65-F5344CB8AC3E}">
        <p14:creationId xmlns:p14="http://schemas.microsoft.com/office/powerpoint/2010/main" val="199028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1E24-9A90-69E3-B25A-FE7E3D0A8519}"/>
              </a:ext>
            </a:extLst>
          </p:cNvPr>
          <p:cNvSpPr>
            <a:spLocks noGrp="1"/>
          </p:cNvSpPr>
          <p:nvPr>
            <p:ph type="title"/>
          </p:nvPr>
        </p:nvSpPr>
        <p:spPr/>
        <p:txBody>
          <a:bodyPr/>
          <a:lstStyle/>
          <a:p>
            <a:r>
              <a:rPr lang="en-IN" sz="4800" b="0" i="0" u="none" strike="noStrike" baseline="0" dirty="0">
                <a:solidFill>
                  <a:srgbClr val="000000"/>
                </a:solidFill>
                <a:latin typeface="Calibri" panose="020F0502020204030204" pitchFamily="34" charset="0"/>
              </a:rPr>
              <a:t>Classification models</a:t>
            </a:r>
            <a:endParaRPr lang="en-IN" dirty="0"/>
          </a:p>
        </p:txBody>
      </p:sp>
      <p:sp>
        <p:nvSpPr>
          <p:cNvPr id="3" name="Content Placeholder 2">
            <a:extLst>
              <a:ext uri="{FF2B5EF4-FFF2-40B4-BE49-F238E27FC236}">
                <a16:creationId xmlns:a16="http://schemas.microsoft.com/office/drawing/2014/main" id="{B9376E30-2812-23D6-AAF1-30F437B85023}"/>
              </a:ext>
            </a:extLst>
          </p:cNvPr>
          <p:cNvSpPr>
            <a:spLocks noGrp="1"/>
          </p:cNvSpPr>
          <p:nvPr>
            <p:ph idx="1"/>
          </p:nvPr>
        </p:nvSpPr>
        <p:spPr/>
        <p:txBody>
          <a:bodyPr/>
          <a:lstStyle/>
          <a:p>
            <a:pPr algn="just">
              <a:buFont typeface="Arial" panose="020B0604020202020204" pitchFamily="34" charset="0"/>
              <a:buChar char="•"/>
            </a:pPr>
            <a:r>
              <a:rPr lang="en-US" b="0" i="0" dirty="0">
                <a:solidFill>
                  <a:srgbClr val="333333"/>
                </a:solidFill>
                <a:effectLst/>
                <a:latin typeface="inter-regular"/>
              </a:rPr>
              <a:t>The Classification algorithm is a Supervised Learning technique that is used to identify the category of new observations on the basis of training data. </a:t>
            </a:r>
          </a:p>
          <a:p>
            <a:pPr algn="just">
              <a:buFont typeface="Arial" panose="020B0604020202020204" pitchFamily="34" charset="0"/>
              <a:buChar char="•"/>
            </a:pPr>
            <a:r>
              <a:rPr lang="en-US" b="0" i="0" dirty="0">
                <a:solidFill>
                  <a:srgbClr val="333333"/>
                </a:solidFill>
                <a:effectLst/>
                <a:latin typeface="inter-regular"/>
              </a:rPr>
              <a:t>In Classification, a program learns from the given dataset or observations and then classifies new observation into a number of classes or groups. </a:t>
            </a:r>
          </a:p>
          <a:p>
            <a:pPr algn="just">
              <a:buFont typeface="Arial" panose="020B0604020202020204" pitchFamily="34" charset="0"/>
              <a:buChar char="•"/>
            </a:pPr>
            <a:r>
              <a:rPr lang="en-US" b="0" i="0" dirty="0">
                <a:solidFill>
                  <a:srgbClr val="333333"/>
                </a:solidFill>
                <a:effectLst/>
                <a:latin typeface="inter-regular"/>
              </a:rPr>
              <a:t>Such as, </a:t>
            </a:r>
            <a:r>
              <a:rPr lang="en-US" b="1" i="0" dirty="0">
                <a:solidFill>
                  <a:srgbClr val="333333"/>
                </a:solidFill>
                <a:effectLst/>
                <a:latin typeface="inter-bold"/>
              </a:rPr>
              <a:t>Yes or No, 0 or 1, Spam or Not Spam, cat or dog,</a:t>
            </a:r>
            <a:r>
              <a:rPr lang="en-US" b="0" i="0" dirty="0">
                <a:solidFill>
                  <a:srgbClr val="333333"/>
                </a:solidFill>
                <a:effectLst/>
                <a:latin typeface="inter-regular"/>
              </a:rPr>
              <a:t> etc. Classes can be called as targets/labels or categories.</a:t>
            </a:r>
          </a:p>
          <a:p>
            <a:pPr algn="just">
              <a:buFont typeface="Arial" panose="020B0604020202020204" pitchFamily="34" charset="0"/>
              <a:buChar char="•"/>
            </a:pPr>
            <a:r>
              <a:rPr lang="en-US" b="0" i="0" dirty="0">
                <a:solidFill>
                  <a:srgbClr val="333333"/>
                </a:solidFill>
                <a:effectLst/>
                <a:latin typeface="inter-regular"/>
              </a:rPr>
              <a:t>Unlike regression, the output variable of Classification is a category, not a value, such as "Green or Blue", "fruit or animal", etc. </a:t>
            </a:r>
          </a:p>
          <a:p>
            <a:pPr algn="just">
              <a:buFont typeface="Arial" panose="020B0604020202020204" pitchFamily="34" charset="0"/>
              <a:buChar char="•"/>
            </a:pPr>
            <a:r>
              <a:rPr lang="en-US" b="0" i="0" dirty="0">
                <a:solidFill>
                  <a:srgbClr val="333333"/>
                </a:solidFill>
                <a:effectLst/>
                <a:latin typeface="inter-regular"/>
              </a:rPr>
              <a:t>Since the Classification algorithm is a Supervised learning technique, hence it takes labeled input data, which means it contains input with the corresponding output.</a:t>
            </a:r>
          </a:p>
          <a:p>
            <a:pPr algn="just">
              <a:buFont typeface="Arial" panose="020B0604020202020204" pitchFamily="34" charset="0"/>
              <a:buChar char="•"/>
            </a:pPr>
            <a:r>
              <a:rPr lang="en-US" b="0" i="0" dirty="0">
                <a:solidFill>
                  <a:srgbClr val="333333"/>
                </a:solidFill>
                <a:effectLst/>
                <a:latin typeface="inter-regular"/>
              </a:rPr>
              <a:t>In classification algorithm, a discrete output function(y) is mapped to input variable(x).</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415075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BC9D9-B23B-632F-558E-ACF49CFA216A}"/>
              </a:ext>
            </a:extLst>
          </p:cNvPr>
          <p:cNvSpPr>
            <a:spLocks noGrp="1"/>
          </p:cNvSpPr>
          <p:nvPr>
            <p:ph idx="1"/>
          </p:nvPr>
        </p:nvSpPr>
        <p:spPr/>
        <p:txBody>
          <a:bodyPr/>
          <a:lstStyle/>
          <a:p>
            <a:pPr>
              <a:buFont typeface="Arial" panose="020B0604020202020204" pitchFamily="34" charset="0"/>
              <a:buChar char="•"/>
            </a:pPr>
            <a:r>
              <a:rPr lang="en-US" b="1" i="0" dirty="0">
                <a:solidFill>
                  <a:srgbClr val="000000"/>
                </a:solidFill>
                <a:effectLst/>
                <a:latin typeface="inter-bold"/>
              </a:rPr>
              <a:t>Precision:</a:t>
            </a:r>
            <a:r>
              <a:rPr lang="en-US" b="0" i="0" dirty="0">
                <a:solidFill>
                  <a:srgbClr val="000000"/>
                </a:solidFill>
                <a:effectLst/>
                <a:latin typeface="inter-regular"/>
              </a:rPr>
              <a:t> It can be defined as the number of correct outputs provided by the model or out of all positive classes that have predicted correctly by the model, how many of them were actually true. </a:t>
            </a:r>
          </a:p>
          <a:p>
            <a:pPr>
              <a:buFont typeface="Arial" panose="020B0604020202020204" pitchFamily="34" charset="0"/>
              <a:buChar char="•"/>
            </a:pPr>
            <a:r>
              <a:rPr lang="en-US" b="0" i="0" dirty="0">
                <a:solidFill>
                  <a:srgbClr val="000000"/>
                </a:solidFill>
                <a:effectLst/>
                <a:latin typeface="inter-regular"/>
              </a:rPr>
              <a:t>It can be calculated using the below formula:</a:t>
            </a:r>
          </a:p>
          <a:p>
            <a:pPr>
              <a:buFont typeface="Arial" panose="020B0604020202020204" pitchFamily="34" charset="0"/>
              <a:buChar char="•"/>
            </a:pPr>
            <a:endParaRPr lang="en-US" b="0" i="0" dirty="0">
              <a:solidFill>
                <a:srgbClr val="000000"/>
              </a:solidFill>
              <a:effectLst/>
              <a:latin typeface="inter-regular"/>
            </a:endParaRPr>
          </a:p>
          <a:p>
            <a:pPr>
              <a:buFont typeface="Arial" panose="020B0604020202020204" pitchFamily="34" charset="0"/>
              <a:buChar char="•"/>
            </a:pPr>
            <a:r>
              <a:rPr lang="en-US" b="1" i="0" dirty="0">
                <a:solidFill>
                  <a:srgbClr val="000000"/>
                </a:solidFill>
                <a:effectLst/>
                <a:latin typeface="inter-bold"/>
              </a:rPr>
              <a:t>Recall:</a:t>
            </a:r>
            <a:r>
              <a:rPr lang="en-US" b="0" i="0" dirty="0">
                <a:solidFill>
                  <a:srgbClr val="000000"/>
                </a:solidFill>
                <a:effectLst/>
                <a:latin typeface="inter-regular"/>
              </a:rPr>
              <a:t> It is defined as the out of total positive classes, how our model predicted correctly. The recall must be as high as possible.</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9A3118D2-1C52-F024-E639-5934223D1EFB}"/>
              </a:ext>
            </a:extLst>
          </p:cNvPr>
          <p:cNvPicPr>
            <a:picLocks noChangeAspect="1"/>
          </p:cNvPicPr>
          <p:nvPr/>
        </p:nvPicPr>
        <p:blipFill>
          <a:blip r:embed="rId2"/>
          <a:stretch>
            <a:fillRect/>
          </a:stretch>
        </p:blipFill>
        <p:spPr>
          <a:xfrm>
            <a:off x="3055689" y="3208001"/>
            <a:ext cx="2027096" cy="441998"/>
          </a:xfrm>
          <a:prstGeom prst="rect">
            <a:avLst/>
          </a:prstGeom>
        </p:spPr>
      </p:pic>
      <p:pic>
        <p:nvPicPr>
          <p:cNvPr id="7" name="Picture 6">
            <a:extLst>
              <a:ext uri="{FF2B5EF4-FFF2-40B4-BE49-F238E27FC236}">
                <a16:creationId xmlns:a16="http://schemas.microsoft.com/office/drawing/2014/main" id="{BBA390CB-DD9F-1548-39EE-2053680D6BE4}"/>
              </a:ext>
            </a:extLst>
          </p:cNvPr>
          <p:cNvPicPr>
            <a:picLocks noChangeAspect="1"/>
          </p:cNvPicPr>
          <p:nvPr/>
        </p:nvPicPr>
        <p:blipFill>
          <a:blip r:embed="rId3"/>
          <a:stretch>
            <a:fillRect/>
          </a:stretch>
        </p:blipFill>
        <p:spPr>
          <a:xfrm>
            <a:off x="3480885" y="4772215"/>
            <a:ext cx="1836579" cy="480102"/>
          </a:xfrm>
          <a:prstGeom prst="rect">
            <a:avLst/>
          </a:prstGeom>
        </p:spPr>
      </p:pic>
    </p:spTree>
    <p:extLst>
      <p:ext uri="{BB962C8B-B14F-4D97-AF65-F5344CB8AC3E}">
        <p14:creationId xmlns:p14="http://schemas.microsoft.com/office/powerpoint/2010/main" val="2446050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EAAA0-6B64-6F20-9B2C-76C8B83A51D4}"/>
              </a:ext>
            </a:extLst>
          </p:cNvPr>
          <p:cNvSpPr>
            <a:spLocks noGrp="1"/>
          </p:cNvSpPr>
          <p:nvPr>
            <p:ph idx="1"/>
          </p:nvPr>
        </p:nvSpPr>
        <p:spPr/>
        <p:txBody>
          <a:bodyPr/>
          <a:lstStyle/>
          <a:p>
            <a:pPr>
              <a:buFont typeface="Arial" panose="020B0604020202020204" pitchFamily="34" charset="0"/>
              <a:buChar char="•"/>
            </a:pPr>
            <a:r>
              <a:rPr lang="en-US" b="1" i="0" dirty="0">
                <a:solidFill>
                  <a:srgbClr val="000000"/>
                </a:solidFill>
                <a:effectLst/>
                <a:latin typeface="inter-bold"/>
              </a:rPr>
              <a:t>F-measure:</a:t>
            </a:r>
            <a:r>
              <a:rPr lang="en-US" b="0" i="0" dirty="0">
                <a:solidFill>
                  <a:srgbClr val="000000"/>
                </a:solidFill>
                <a:effectLst/>
                <a:latin typeface="inter-regular"/>
              </a:rPr>
              <a:t> If two models have low precision and high recall or vice versa, it is difficult to compare these models. </a:t>
            </a:r>
          </a:p>
          <a:p>
            <a:pPr>
              <a:buFont typeface="Arial" panose="020B0604020202020204" pitchFamily="34" charset="0"/>
              <a:buChar char="•"/>
            </a:pPr>
            <a:r>
              <a:rPr lang="en-US" b="0" i="0" dirty="0">
                <a:solidFill>
                  <a:srgbClr val="000000"/>
                </a:solidFill>
                <a:effectLst/>
                <a:latin typeface="inter-regular"/>
              </a:rPr>
              <a:t>So, for this purpose, we can use F-score. </a:t>
            </a:r>
          </a:p>
          <a:p>
            <a:pPr>
              <a:buFont typeface="Arial" panose="020B0604020202020204" pitchFamily="34" charset="0"/>
              <a:buChar char="•"/>
            </a:pPr>
            <a:r>
              <a:rPr lang="en-US" b="0" i="0" dirty="0">
                <a:solidFill>
                  <a:srgbClr val="000000"/>
                </a:solidFill>
                <a:effectLst/>
                <a:latin typeface="inter-regular"/>
              </a:rPr>
              <a:t>This score helps us to evaluate the recall and precision at the same time. </a:t>
            </a:r>
          </a:p>
          <a:p>
            <a:pPr>
              <a:buFont typeface="Arial" panose="020B0604020202020204" pitchFamily="34" charset="0"/>
              <a:buChar char="•"/>
            </a:pPr>
            <a:r>
              <a:rPr lang="en-US" b="0" i="0" dirty="0">
                <a:solidFill>
                  <a:srgbClr val="000000"/>
                </a:solidFill>
                <a:effectLst/>
                <a:latin typeface="inter-regular"/>
              </a:rPr>
              <a:t>The F-score is maximum if the recall is equal to the precision.</a:t>
            </a:r>
          </a:p>
          <a:p>
            <a:pPr>
              <a:buFont typeface="Arial" panose="020B0604020202020204" pitchFamily="34" charset="0"/>
              <a:buChar char="•"/>
            </a:pPr>
            <a:r>
              <a:rPr lang="en-US" b="0" i="0" dirty="0">
                <a:solidFill>
                  <a:srgbClr val="000000"/>
                </a:solidFill>
                <a:effectLst/>
                <a:latin typeface="inter-regular"/>
              </a:rPr>
              <a:t> It can be calculated using the below formula:</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A095B4D2-4FF1-8E86-B0C4-2EB0DEE38B75}"/>
              </a:ext>
            </a:extLst>
          </p:cNvPr>
          <p:cNvPicPr>
            <a:picLocks noChangeAspect="1"/>
          </p:cNvPicPr>
          <p:nvPr/>
        </p:nvPicPr>
        <p:blipFill>
          <a:blip r:embed="rId2"/>
          <a:stretch>
            <a:fillRect/>
          </a:stretch>
        </p:blipFill>
        <p:spPr>
          <a:xfrm>
            <a:off x="3102475" y="4625238"/>
            <a:ext cx="2819644" cy="548688"/>
          </a:xfrm>
          <a:prstGeom prst="rect">
            <a:avLst/>
          </a:prstGeom>
        </p:spPr>
      </p:pic>
    </p:spTree>
    <p:extLst>
      <p:ext uri="{BB962C8B-B14F-4D97-AF65-F5344CB8AC3E}">
        <p14:creationId xmlns:p14="http://schemas.microsoft.com/office/powerpoint/2010/main" val="3100598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E435-459E-7269-6222-6946CD1C835E}"/>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41103FD7-F4AD-D911-03D8-34800AE5EA62}"/>
              </a:ext>
            </a:extLst>
          </p:cNvPr>
          <p:cNvSpPr>
            <a:spLocks noGrp="1"/>
          </p:cNvSpPr>
          <p:nvPr>
            <p:ph idx="1"/>
          </p:nvPr>
        </p:nvSpPr>
        <p:spPr/>
        <p:txBody>
          <a:bodyPr/>
          <a:lstStyle/>
          <a:p>
            <a:r>
              <a:rPr lang="en-IN" dirty="0"/>
              <a:t>TP=10</a:t>
            </a:r>
          </a:p>
          <a:p>
            <a:r>
              <a:rPr lang="en-IN" dirty="0"/>
              <a:t>FN=4</a:t>
            </a:r>
          </a:p>
          <a:p>
            <a:r>
              <a:rPr lang="en-IN" dirty="0"/>
              <a:t>FP=5</a:t>
            </a:r>
          </a:p>
          <a:p>
            <a:r>
              <a:rPr lang="en-IN" dirty="0"/>
              <a:t>TN=1000</a:t>
            </a:r>
          </a:p>
          <a:p>
            <a:r>
              <a:rPr lang="en-IN" dirty="0"/>
              <a:t>FIND </a:t>
            </a:r>
            <a:r>
              <a:rPr lang="en-IN" dirty="0" err="1"/>
              <a:t>Accuracy,Precision,Recall</a:t>
            </a:r>
            <a:endParaRPr lang="en-IN" dirty="0"/>
          </a:p>
        </p:txBody>
      </p:sp>
    </p:spTree>
    <p:extLst>
      <p:ext uri="{BB962C8B-B14F-4D97-AF65-F5344CB8AC3E}">
        <p14:creationId xmlns:p14="http://schemas.microsoft.com/office/powerpoint/2010/main" val="122185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D8E74-AA0F-627D-3772-C1F6438C2979}"/>
              </a:ext>
            </a:extLst>
          </p:cNvPr>
          <p:cNvSpPr>
            <a:spLocks noGrp="1"/>
          </p:cNvSpPr>
          <p:nvPr>
            <p:ph idx="1"/>
          </p:nvPr>
        </p:nvSpPr>
        <p:spPr/>
        <p:txBody>
          <a:bodyPr/>
          <a:lstStyle/>
          <a:p>
            <a:pPr>
              <a:buFont typeface="Arial" panose="020B0604020202020204" pitchFamily="34" charset="0"/>
              <a:buChar char="•"/>
            </a:pPr>
            <a:r>
              <a:rPr lang="en-US" b="0" i="0" dirty="0">
                <a:solidFill>
                  <a:srgbClr val="000000"/>
                </a:solidFill>
                <a:effectLst/>
                <a:latin typeface="inter-regular"/>
              </a:rPr>
              <a:t>y=f(x), where y = categorical output  </a:t>
            </a:r>
          </a:p>
          <a:p>
            <a:pPr algn="just">
              <a:buFont typeface="Arial" panose="020B0604020202020204" pitchFamily="34" charset="0"/>
              <a:buChar char="•"/>
            </a:pPr>
            <a:r>
              <a:rPr lang="en-US" b="0" i="0" dirty="0">
                <a:solidFill>
                  <a:srgbClr val="333333"/>
                </a:solidFill>
                <a:effectLst/>
                <a:latin typeface="inter-regular"/>
              </a:rPr>
              <a:t>The best example of an ML classification algorithm is </a:t>
            </a:r>
            <a:r>
              <a:rPr lang="en-US" b="1" i="0" dirty="0">
                <a:solidFill>
                  <a:srgbClr val="333333"/>
                </a:solidFill>
                <a:effectLst/>
                <a:latin typeface="inter-bold"/>
              </a:rPr>
              <a:t>Email Spam Detector</a:t>
            </a:r>
            <a:r>
              <a:rPr lang="en-US" b="0" i="0" dirty="0">
                <a:solidFill>
                  <a:srgbClr val="333333"/>
                </a:solidFill>
                <a:effectLst/>
                <a:latin typeface="inter-regular"/>
              </a:rPr>
              <a:t>.</a:t>
            </a:r>
          </a:p>
          <a:p>
            <a:pPr algn="just">
              <a:buFont typeface="Arial" panose="020B0604020202020204" pitchFamily="34" charset="0"/>
              <a:buChar char="•"/>
            </a:pPr>
            <a:r>
              <a:rPr lang="en-US" b="0" i="0" dirty="0">
                <a:solidFill>
                  <a:srgbClr val="333333"/>
                </a:solidFill>
                <a:effectLst/>
                <a:latin typeface="inter-regular"/>
              </a:rPr>
              <a:t>The main goal of the Classification algorithm is to identify the category of a given dataset, and these algorithms are mainly used to predict the output for the categorical data.</a:t>
            </a:r>
          </a:p>
          <a:p>
            <a:pPr algn="just">
              <a:buFont typeface="Arial" panose="020B0604020202020204" pitchFamily="34" charset="0"/>
              <a:buChar char="•"/>
            </a:pPr>
            <a:r>
              <a:rPr lang="en-US" b="0" i="0" dirty="0">
                <a:solidFill>
                  <a:srgbClr val="333333"/>
                </a:solidFill>
                <a:effectLst/>
                <a:latin typeface="inter-regular"/>
              </a:rPr>
              <a:t>Classification algorithms can be better understood using the below diagram. </a:t>
            </a:r>
          </a:p>
          <a:p>
            <a:pPr algn="just">
              <a:buFont typeface="Arial" panose="020B0604020202020204" pitchFamily="34" charset="0"/>
              <a:buChar char="•"/>
            </a:pPr>
            <a:r>
              <a:rPr lang="en-US" b="0" i="0" dirty="0">
                <a:solidFill>
                  <a:srgbClr val="333333"/>
                </a:solidFill>
                <a:effectLst/>
                <a:latin typeface="inter-regular"/>
              </a:rPr>
              <a:t>In the below diagram, there are two classes, class A and Class B. </a:t>
            </a:r>
          </a:p>
          <a:p>
            <a:pPr algn="just">
              <a:buFont typeface="Arial" panose="020B0604020202020204" pitchFamily="34" charset="0"/>
              <a:buChar char="•"/>
            </a:pPr>
            <a:r>
              <a:rPr lang="en-US" b="0" i="0" dirty="0">
                <a:solidFill>
                  <a:srgbClr val="333333"/>
                </a:solidFill>
                <a:effectLst/>
                <a:latin typeface="inter-regular"/>
              </a:rPr>
              <a:t>These classes have features that are similar to each other and dissimilar to other classes.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52245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359D52-8286-3CFF-89E7-234AA42BE28E}"/>
              </a:ext>
            </a:extLst>
          </p:cNvPr>
          <p:cNvPicPr>
            <a:picLocks noGrp="1" noChangeAspect="1"/>
          </p:cNvPicPr>
          <p:nvPr>
            <p:ph idx="1"/>
          </p:nvPr>
        </p:nvPicPr>
        <p:blipFill>
          <a:blip r:embed="rId2"/>
          <a:stretch>
            <a:fillRect/>
          </a:stretch>
        </p:blipFill>
        <p:spPr>
          <a:xfrm>
            <a:off x="3298898" y="2021046"/>
            <a:ext cx="5654530" cy="3673158"/>
          </a:xfrm>
        </p:spPr>
      </p:pic>
    </p:spTree>
    <p:extLst>
      <p:ext uri="{BB962C8B-B14F-4D97-AF65-F5344CB8AC3E}">
        <p14:creationId xmlns:p14="http://schemas.microsoft.com/office/powerpoint/2010/main" val="27111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B7E38-B470-6BF7-BB1E-A5E8DF6B1435}"/>
              </a:ext>
            </a:extLst>
          </p:cNvPr>
          <p:cNvSpPr>
            <a:spLocks noGrp="1"/>
          </p:cNvSpPr>
          <p:nvPr>
            <p:ph idx="1"/>
          </p:nvPr>
        </p:nvSpPr>
        <p:spPr/>
        <p:txBody>
          <a:bodyPr/>
          <a:lstStyle/>
          <a:p>
            <a:pPr>
              <a:buFont typeface="Arial" panose="020B0604020202020204" pitchFamily="34" charset="0"/>
              <a:buChar char="•"/>
            </a:pPr>
            <a:r>
              <a:rPr lang="en-US" b="0" i="0" dirty="0">
                <a:solidFill>
                  <a:srgbClr val="333333"/>
                </a:solidFill>
                <a:effectLst/>
                <a:latin typeface="inter-regular"/>
              </a:rPr>
              <a:t>The algorithm which implements the classification on a dataset is known as a classifier. </a:t>
            </a:r>
          </a:p>
          <a:p>
            <a:pPr>
              <a:buFont typeface="Arial" panose="020B0604020202020204" pitchFamily="34" charset="0"/>
              <a:buChar char="•"/>
            </a:pPr>
            <a:r>
              <a:rPr lang="en-US" b="0" i="0" dirty="0">
                <a:solidFill>
                  <a:srgbClr val="333333"/>
                </a:solidFill>
                <a:effectLst/>
                <a:latin typeface="inter-regular"/>
              </a:rPr>
              <a:t>There are two types of Classifications:</a:t>
            </a:r>
          </a:p>
          <a:p>
            <a:pPr>
              <a:buFont typeface="Arial" panose="020B0604020202020204" pitchFamily="34" charset="0"/>
              <a:buChar char="•"/>
            </a:pPr>
            <a:r>
              <a:rPr lang="en-US" b="1" i="0" dirty="0">
                <a:solidFill>
                  <a:srgbClr val="000000"/>
                </a:solidFill>
                <a:effectLst/>
                <a:latin typeface="inter-bold"/>
              </a:rPr>
              <a:t>Binary Classifier:</a:t>
            </a:r>
            <a:r>
              <a:rPr lang="en-US" b="0" i="0" dirty="0">
                <a:solidFill>
                  <a:srgbClr val="000000"/>
                </a:solidFill>
                <a:effectLst/>
                <a:latin typeface="inter-regular"/>
              </a:rPr>
              <a:t> If the classification problem has only two possible outcomes, then it is called as Binary Classifier.</a:t>
            </a:r>
            <a:br>
              <a:rPr lang="en-US" b="0" i="0" dirty="0">
                <a:solidFill>
                  <a:srgbClr val="000000"/>
                </a:solidFill>
                <a:effectLst/>
                <a:latin typeface="inter-regular"/>
              </a:rPr>
            </a:br>
            <a:r>
              <a:rPr lang="en-US" b="1" i="0" dirty="0">
                <a:solidFill>
                  <a:srgbClr val="000000"/>
                </a:solidFill>
                <a:effectLst/>
                <a:latin typeface="inter-bold"/>
              </a:rPr>
              <a:t>Examples:</a:t>
            </a:r>
            <a:r>
              <a:rPr lang="en-US" b="0" i="0" dirty="0">
                <a:solidFill>
                  <a:srgbClr val="000000"/>
                </a:solidFill>
                <a:effectLst/>
                <a:latin typeface="inter-regular"/>
              </a:rPr>
              <a:t> YES or NO, MALE or FEMALE, SPAM or NOT SPAM, CAT or DOG, etc.</a:t>
            </a:r>
          </a:p>
          <a:p>
            <a:pPr>
              <a:buFont typeface="Arial" panose="020B0604020202020204" pitchFamily="34" charset="0"/>
              <a:buChar char="•"/>
            </a:pPr>
            <a:r>
              <a:rPr lang="en-US" b="1" i="0" dirty="0">
                <a:solidFill>
                  <a:srgbClr val="000000"/>
                </a:solidFill>
                <a:effectLst/>
                <a:latin typeface="inter-bold"/>
              </a:rPr>
              <a:t>Multi-class Classifier:</a:t>
            </a:r>
            <a:r>
              <a:rPr lang="en-US" b="0" i="0" dirty="0">
                <a:solidFill>
                  <a:srgbClr val="000000"/>
                </a:solidFill>
                <a:effectLst/>
                <a:latin typeface="inter-regular"/>
              </a:rPr>
              <a:t> If a classification problem has more than two outcomes, then it is called as Multi-class Classifier.</a:t>
            </a: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Classifications of types of crops, Classification of types of music.</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45683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6387-DFDB-8FA7-2FA6-64CB078E7D51}"/>
              </a:ext>
            </a:extLst>
          </p:cNvPr>
          <p:cNvSpPr>
            <a:spLocks noGrp="1"/>
          </p:cNvSpPr>
          <p:nvPr>
            <p:ph type="title"/>
          </p:nvPr>
        </p:nvSpPr>
        <p:spPr/>
        <p:txBody>
          <a:bodyPr/>
          <a:lstStyle/>
          <a:p>
            <a:r>
              <a:rPr lang="en-IN" b="0" i="0" dirty="0">
                <a:solidFill>
                  <a:srgbClr val="610B4B"/>
                </a:solidFill>
                <a:effectLst/>
                <a:latin typeface="erdana"/>
              </a:rPr>
              <a:t>Learners in Classification Problems: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E275AE6-2B17-7CBF-B40D-3A73D033BEAD}"/>
              </a:ext>
            </a:extLst>
          </p:cNvPr>
          <p:cNvSpPr>
            <a:spLocks noGrp="1"/>
          </p:cNvSpPr>
          <p:nvPr>
            <p:ph idx="1"/>
          </p:nvPr>
        </p:nvSpPr>
        <p:spPr/>
        <p:txBody>
          <a:bodyPr/>
          <a:lstStyle/>
          <a:p>
            <a:pPr algn="just"/>
            <a:r>
              <a:rPr lang="en-US" b="0" i="0" dirty="0">
                <a:solidFill>
                  <a:srgbClr val="333333"/>
                </a:solidFill>
                <a:effectLst/>
                <a:latin typeface="inter-regular"/>
              </a:rPr>
              <a:t>In the classification problems, there are two types of learners:</a:t>
            </a:r>
          </a:p>
          <a:p>
            <a:pPr algn="just">
              <a:buFont typeface="+mj-lt"/>
              <a:buAutoNum type="arabicPeriod"/>
            </a:pPr>
            <a:r>
              <a:rPr lang="en-US" b="1" i="0" dirty="0">
                <a:solidFill>
                  <a:srgbClr val="000000"/>
                </a:solidFill>
                <a:effectLst/>
                <a:latin typeface="inter-bold"/>
              </a:rPr>
              <a:t>Lazy Learners:</a:t>
            </a:r>
            <a:r>
              <a:rPr lang="en-US" b="0" i="0" dirty="0">
                <a:solidFill>
                  <a:srgbClr val="000000"/>
                </a:solidFill>
                <a:effectLst/>
                <a:latin typeface="inter-regular"/>
              </a:rPr>
              <a:t> Lazy Learner firstly stores the training dataset and wait until it receives the test dataset. In Lazy learner case, classification is done on the basis of the most related data stored in the training dataset. It takes less time in training but more time for predictions.</a:t>
            </a: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K-NN algorithm, Case-based reasoning</a:t>
            </a:r>
          </a:p>
          <a:p>
            <a:pPr algn="just">
              <a:buFont typeface="+mj-lt"/>
              <a:buAutoNum type="arabicPeriod"/>
            </a:pPr>
            <a:r>
              <a:rPr lang="en-US" b="1" i="0" dirty="0">
                <a:solidFill>
                  <a:srgbClr val="000000"/>
                </a:solidFill>
                <a:effectLst/>
                <a:latin typeface="inter-bold"/>
              </a:rPr>
              <a:t>Eager </a:t>
            </a:r>
            <a:r>
              <a:rPr lang="en-US" b="1" i="0" dirty="0" err="1">
                <a:solidFill>
                  <a:srgbClr val="000000"/>
                </a:solidFill>
                <a:effectLst/>
                <a:latin typeface="inter-bold"/>
              </a:rPr>
              <a:t>Learners:</a:t>
            </a:r>
            <a:r>
              <a:rPr lang="en-US" b="0" i="0" dirty="0" err="1">
                <a:solidFill>
                  <a:srgbClr val="000000"/>
                </a:solidFill>
                <a:effectLst/>
                <a:latin typeface="inter-regular"/>
              </a:rPr>
              <a:t>Eager</a:t>
            </a:r>
            <a:r>
              <a:rPr lang="en-US" b="0" i="0" dirty="0">
                <a:solidFill>
                  <a:srgbClr val="000000"/>
                </a:solidFill>
                <a:effectLst/>
                <a:latin typeface="inter-regular"/>
              </a:rPr>
              <a:t> Learners develop a classification model based on a training dataset before receiving a test dataset. Opposite to Lazy learners, Eager Learner takes more time in learning, and less time in prediction. </a:t>
            </a:r>
            <a:r>
              <a:rPr lang="en-US" b="1" i="0" dirty="0">
                <a:solidFill>
                  <a:srgbClr val="000000"/>
                </a:solidFill>
                <a:effectLst/>
                <a:latin typeface="inter-bold"/>
              </a:rPr>
              <a:t>Example:</a:t>
            </a:r>
            <a:r>
              <a:rPr lang="en-US" b="0" i="0" dirty="0">
                <a:solidFill>
                  <a:srgbClr val="000000"/>
                </a:solidFill>
                <a:effectLst/>
                <a:latin typeface="inter-regular"/>
              </a:rPr>
              <a:t> Decision Trees, Naïve Bayes, ANN.</a:t>
            </a:r>
          </a:p>
          <a:p>
            <a:endParaRPr lang="en-IN" dirty="0"/>
          </a:p>
        </p:txBody>
      </p:sp>
    </p:spTree>
    <p:extLst>
      <p:ext uri="{BB962C8B-B14F-4D97-AF65-F5344CB8AC3E}">
        <p14:creationId xmlns:p14="http://schemas.microsoft.com/office/powerpoint/2010/main" val="76554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3722-C474-D2C9-82B6-46B5C3E7908E}"/>
              </a:ext>
            </a:extLst>
          </p:cNvPr>
          <p:cNvSpPr>
            <a:spLocks noGrp="1"/>
          </p:cNvSpPr>
          <p:nvPr>
            <p:ph type="title"/>
          </p:nvPr>
        </p:nvSpPr>
        <p:spPr/>
        <p:txBody>
          <a:bodyPr/>
          <a:lstStyle/>
          <a:p>
            <a:r>
              <a:rPr lang="en-US" b="0" i="0" dirty="0">
                <a:solidFill>
                  <a:srgbClr val="610B4B"/>
                </a:solidFill>
                <a:effectLst/>
                <a:latin typeface="erdana"/>
              </a:rPr>
              <a:t>Types of ML Classification Algorithms: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BA7B6B1-68AD-6DF4-70B4-83BED313C3A7}"/>
              </a:ext>
            </a:extLst>
          </p:cNvPr>
          <p:cNvSpPr>
            <a:spLocks noGrp="1"/>
          </p:cNvSpPr>
          <p:nvPr>
            <p:ph idx="1"/>
          </p:nvPr>
        </p:nvSpPr>
        <p:spPr/>
        <p:txBody>
          <a:bodyPr/>
          <a:lstStyle/>
          <a:p>
            <a:pPr algn="just"/>
            <a:r>
              <a:rPr lang="en-IN" b="0" i="0" dirty="0">
                <a:solidFill>
                  <a:srgbClr val="333333"/>
                </a:solidFill>
                <a:effectLst/>
                <a:latin typeface="inter-regular"/>
              </a:rPr>
              <a:t>Classification Algorithms can be further divided into the Mainly two category:</a:t>
            </a:r>
          </a:p>
          <a:p>
            <a:pPr algn="just">
              <a:buFont typeface="Arial" panose="020B0604020202020204" pitchFamily="34" charset="0"/>
              <a:buChar char="•"/>
            </a:pPr>
            <a:r>
              <a:rPr lang="en-IN" b="1" i="0" dirty="0">
                <a:solidFill>
                  <a:srgbClr val="000000"/>
                </a:solidFill>
                <a:effectLst/>
                <a:latin typeface="inter-bold"/>
              </a:rPr>
              <a:t>Linear Models</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Logistic Regression</a:t>
            </a:r>
          </a:p>
          <a:p>
            <a:pPr marL="742950" lvl="1" indent="-285750" algn="just">
              <a:buFont typeface="Arial" panose="020B0604020202020204" pitchFamily="34" charset="0"/>
              <a:buChar char="•"/>
            </a:pPr>
            <a:r>
              <a:rPr lang="en-IN" b="0" i="0" dirty="0">
                <a:solidFill>
                  <a:srgbClr val="000000"/>
                </a:solidFill>
                <a:effectLst/>
                <a:latin typeface="inter-regular"/>
              </a:rPr>
              <a:t>Support Vector Machines</a:t>
            </a:r>
          </a:p>
          <a:p>
            <a:pPr algn="just">
              <a:buFont typeface="Arial" panose="020B0604020202020204" pitchFamily="34" charset="0"/>
              <a:buChar char="•"/>
            </a:pPr>
            <a:r>
              <a:rPr lang="en-IN" b="1" i="0" dirty="0">
                <a:solidFill>
                  <a:srgbClr val="000000"/>
                </a:solidFill>
                <a:effectLst/>
                <a:latin typeface="inter-bold"/>
              </a:rPr>
              <a:t>Non-linear Models</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K-Nearest Neighbours</a:t>
            </a:r>
          </a:p>
          <a:p>
            <a:pPr marL="742950" lvl="1" indent="-285750" algn="just">
              <a:buFont typeface="Arial" panose="020B0604020202020204" pitchFamily="34" charset="0"/>
              <a:buChar char="•"/>
            </a:pPr>
            <a:r>
              <a:rPr lang="en-IN" b="0" i="0" dirty="0">
                <a:solidFill>
                  <a:srgbClr val="000000"/>
                </a:solidFill>
                <a:effectLst/>
                <a:latin typeface="inter-regular"/>
              </a:rPr>
              <a:t>Kernel SVM</a:t>
            </a:r>
          </a:p>
          <a:p>
            <a:pPr marL="742950" lvl="1" indent="-285750" algn="just">
              <a:buFont typeface="Arial" panose="020B0604020202020204" pitchFamily="34" charset="0"/>
              <a:buChar char="•"/>
            </a:pPr>
            <a:r>
              <a:rPr lang="en-IN" b="0" i="0" dirty="0">
                <a:solidFill>
                  <a:srgbClr val="000000"/>
                </a:solidFill>
                <a:effectLst/>
                <a:latin typeface="inter-regular"/>
              </a:rPr>
              <a:t>Naïve Bayes</a:t>
            </a:r>
          </a:p>
          <a:p>
            <a:pPr marL="742950" lvl="1" indent="-285750" algn="just">
              <a:buFont typeface="Arial" panose="020B0604020202020204" pitchFamily="34" charset="0"/>
              <a:buChar char="•"/>
            </a:pPr>
            <a:r>
              <a:rPr lang="en-IN" b="0" i="0" dirty="0">
                <a:solidFill>
                  <a:srgbClr val="000000"/>
                </a:solidFill>
                <a:effectLst/>
                <a:latin typeface="inter-regular"/>
              </a:rPr>
              <a:t>Decision Tree Classification</a:t>
            </a:r>
          </a:p>
          <a:p>
            <a:pPr marL="742950" lvl="1" indent="-285750" algn="just">
              <a:buFont typeface="Arial" panose="020B0604020202020204" pitchFamily="34" charset="0"/>
              <a:buChar char="•"/>
            </a:pPr>
            <a:r>
              <a:rPr lang="en-IN" b="0" i="0" dirty="0">
                <a:solidFill>
                  <a:srgbClr val="000000"/>
                </a:solidFill>
                <a:effectLst/>
                <a:latin typeface="inter-regular"/>
              </a:rPr>
              <a:t>Random Forest Classification</a:t>
            </a:r>
          </a:p>
          <a:p>
            <a:endParaRPr lang="en-IN" dirty="0"/>
          </a:p>
        </p:txBody>
      </p:sp>
    </p:spTree>
    <p:extLst>
      <p:ext uri="{BB962C8B-B14F-4D97-AF65-F5344CB8AC3E}">
        <p14:creationId xmlns:p14="http://schemas.microsoft.com/office/powerpoint/2010/main" val="294795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6A57-F85B-CE15-0A79-D8D43E08BCB2}"/>
              </a:ext>
            </a:extLst>
          </p:cNvPr>
          <p:cNvSpPr>
            <a:spLocks noGrp="1"/>
          </p:cNvSpPr>
          <p:nvPr>
            <p:ph type="title"/>
          </p:nvPr>
        </p:nvSpPr>
        <p:spPr/>
        <p:txBody>
          <a:bodyPr/>
          <a:lstStyle/>
          <a:p>
            <a:r>
              <a:rPr lang="en-IN" b="0" i="0" dirty="0">
                <a:solidFill>
                  <a:srgbClr val="610B38"/>
                </a:solidFill>
                <a:effectLst/>
                <a:latin typeface="erdana"/>
              </a:rPr>
              <a:t>Evaluating a Classification model: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514CB23-EA2A-8501-D944-F93D94DA2BE0}"/>
              </a:ext>
            </a:extLst>
          </p:cNvPr>
          <p:cNvSpPr>
            <a:spLocks noGrp="1"/>
          </p:cNvSpPr>
          <p:nvPr>
            <p:ph idx="1"/>
          </p:nvPr>
        </p:nvSpPr>
        <p:spPr/>
        <p:txBody>
          <a:bodyPr/>
          <a:lstStyle/>
          <a:p>
            <a:pPr algn="just"/>
            <a:r>
              <a:rPr lang="en-US" b="0" i="0" dirty="0">
                <a:solidFill>
                  <a:srgbClr val="333333"/>
                </a:solidFill>
                <a:effectLst/>
                <a:latin typeface="inter-regular"/>
              </a:rPr>
              <a:t>Once our model is completed, it is necessary to evaluate its performance; either it is a Classification or Regression model. So for evaluating a Classification model, we have the following ways:</a:t>
            </a:r>
          </a:p>
          <a:p>
            <a:pPr algn="just"/>
            <a:r>
              <a:rPr lang="en-US" b="1" i="0" dirty="0">
                <a:solidFill>
                  <a:srgbClr val="333333"/>
                </a:solidFill>
                <a:effectLst/>
                <a:latin typeface="inter-bold"/>
              </a:rPr>
              <a:t>1. Log Loss or Cross-Entropy Loss: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used for evaluating the performance of a classifier, whose output is a probability value between the 0 and 1.</a:t>
            </a:r>
          </a:p>
          <a:p>
            <a:pPr algn="just">
              <a:buFont typeface="Arial" panose="020B0604020202020204" pitchFamily="34" charset="0"/>
              <a:buChar char="•"/>
            </a:pPr>
            <a:r>
              <a:rPr lang="en-US" b="0" i="0" dirty="0">
                <a:solidFill>
                  <a:srgbClr val="000000"/>
                </a:solidFill>
                <a:effectLst/>
                <a:latin typeface="inter-regular"/>
              </a:rPr>
              <a:t>For a good binary Classification model, the value of log loss should be near to 0.</a:t>
            </a:r>
          </a:p>
          <a:p>
            <a:pPr algn="just">
              <a:buFont typeface="Arial" panose="020B0604020202020204" pitchFamily="34" charset="0"/>
              <a:buChar char="•"/>
            </a:pPr>
            <a:r>
              <a:rPr lang="en-US" b="0" i="0" dirty="0">
                <a:solidFill>
                  <a:srgbClr val="000000"/>
                </a:solidFill>
                <a:effectLst/>
                <a:latin typeface="inter-regular"/>
              </a:rPr>
              <a:t>The value of log loss increases if the predicted value deviates from the actual value.</a:t>
            </a:r>
          </a:p>
          <a:p>
            <a:pPr algn="just">
              <a:buFont typeface="Arial" panose="020B0604020202020204" pitchFamily="34" charset="0"/>
              <a:buChar char="•"/>
            </a:pPr>
            <a:r>
              <a:rPr lang="en-US" b="0" i="0" dirty="0">
                <a:solidFill>
                  <a:srgbClr val="000000"/>
                </a:solidFill>
                <a:effectLst/>
                <a:latin typeface="inter-regular"/>
              </a:rPr>
              <a:t>The lower log loss represents the higher accuracy of the model.</a:t>
            </a:r>
          </a:p>
          <a:p>
            <a:endParaRPr lang="en-IN" dirty="0"/>
          </a:p>
        </p:txBody>
      </p:sp>
    </p:spTree>
    <p:extLst>
      <p:ext uri="{BB962C8B-B14F-4D97-AF65-F5344CB8AC3E}">
        <p14:creationId xmlns:p14="http://schemas.microsoft.com/office/powerpoint/2010/main" val="2792600979"/>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172</TotalTime>
  <Words>2256</Words>
  <Application>Microsoft Office PowerPoint</Application>
  <PresentationFormat>Widescreen</PresentationFormat>
  <Paragraphs>146</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Cambria</vt:lpstr>
      <vt:lpstr>erdana</vt:lpstr>
      <vt:lpstr>inter-bold</vt:lpstr>
      <vt:lpstr>inter-regular</vt:lpstr>
      <vt:lpstr>Segoe UI</vt:lpstr>
      <vt:lpstr>times new roman</vt:lpstr>
      <vt:lpstr>Verdana</vt:lpstr>
      <vt:lpstr>Retrospect</vt:lpstr>
      <vt:lpstr>Logistic Regression &amp; Case Study</vt:lpstr>
      <vt:lpstr>Session outline</vt:lpstr>
      <vt:lpstr>Classification models</vt:lpstr>
      <vt:lpstr>PowerPoint Presentation</vt:lpstr>
      <vt:lpstr>PowerPoint Presentation</vt:lpstr>
      <vt:lpstr>PowerPoint Presentation</vt:lpstr>
      <vt:lpstr>Learners in Classification Problems: </vt:lpstr>
      <vt:lpstr>Types of ML Classification Algorithms: </vt:lpstr>
      <vt:lpstr>Evaluating a Classification model: </vt:lpstr>
      <vt:lpstr>PowerPoint Presentation</vt:lpstr>
      <vt:lpstr>PowerPoint Presentation</vt:lpstr>
      <vt:lpstr>Use cases of Classification Algorithms </vt:lpstr>
      <vt:lpstr>Logistic Regression in Machine Learning </vt:lpstr>
      <vt:lpstr>PowerPoint Presentation</vt:lpstr>
      <vt:lpstr>PowerPoint Presentation</vt:lpstr>
      <vt:lpstr>Logistic Function (Sigmoid Function): </vt:lpstr>
      <vt:lpstr>Assumptions for Logistic Regression: </vt:lpstr>
      <vt:lpstr>Logistic Regression Equation: </vt:lpstr>
      <vt:lpstr>PowerPoint Presentation</vt:lpstr>
      <vt:lpstr>Type of Logistic Regression: </vt:lpstr>
      <vt:lpstr>What is a confusion matrix? </vt:lpstr>
      <vt:lpstr>PowerPoint Presentation</vt:lpstr>
      <vt:lpstr>PowerPoint Presentation</vt:lpstr>
      <vt:lpstr>PowerPoint Presentation</vt:lpstr>
      <vt:lpstr>Need for Confusion Matrix in Machine learning </vt:lpstr>
      <vt:lpstr>PowerPoint Presentation</vt:lpstr>
      <vt:lpstr>PowerPoint Presentation</vt:lpstr>
      <vt:lpstr>Calculations using Confusion Matrix: </vt:lpstr>
      <vt:lpstr>PowerPoint Presentation</vt:lpstr>
      <vt:lpstr>PowerPoint Presentation</vt:lpstr>
      <vt:lpstr>PowerPoint Presentation</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Mohan</dc:creator>
  <cp:lastModifiedBy>aswathyravi89@outlook.com</cp:lastModifiedBy>
  <cp:revision>10</cp:revision>
  <dcterms:created xsi:type="dcterms:W3CDTF">2023-01-11T03:43:11Z</dcterms:created>
  <dcterms:modified xsi:type="dcterms:W3CDTF">2023-02-03T11:26:44Z</dcterms:modified>
</cp:coreProperties>
</file>