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69" r:id="rId5"/>
    <p:sldId id="270" r:id="rId6"/>
    <p:sldId id="262" r:id="rId7"/>
    <p:sldId id="265" r:id="rId8"/>
    <p:sldId id="266"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E1B8E-871F-4E1E-8694-11A790445CD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D9817CB-4C38-4BE7-A2CB-ED7C70AD865C}">
      <dgm:prSet/>
      <dgm:spPr/>
      <dgm:t>
        <a:bodyPr/>
        <a:lstStyle/>
        <a:p>
          <a:r>
            <a:rPr lang="tr-TR"/>
            <a:t>The importance of API testing</a:t>
          </a:r>
          <a:endParaRPr lang="en-US"/>
        </a:p>
      </dgm:t>
    </dgm:pt>
    <dgm:pt modelId="{B5065D6E-DFCD-4F9D-9D38-2503672C4A65}" type="parTrans" cxnId="{3215C9C6-46DD-4AD6-81D4-879E10C8F37A}">
      <dgm:prSet/>
      <dgm:spPr/>
      <dgm:t>
        <a:bodyPr/>
        <a:lstStyle/>
        <a:p>
          <a:endParaRPr lang="en-US"/>
        </a:p>
      </dgm:t>
    </dgm:pt>
    <dgm:pt modelId="{9D832808-02DB-4C35-B273-1C7CDDEF2068}" type="sibTrans" cxnId="{3215C9C6-46DD-4AD6-81D4-879E10C8F37A}">
      <dgm:prSet/>
      <dgm:spPr/>
      <dgm:t>
        <a:bodyPr/>
        <a:lstStyle/>
        <a:p>
          <a:endParaRPr lang="en-US"/>
        </a:p>
      </dgm:t>
    </dgm:pt>
    <dgm:pt modelId="{62745367-C21D-44B3-8BE5-A56908943CEB}">
      <dgm:prSet/>
      <dgm:spPr/>
      <dgm:t>
        <a:bodyPr/>
        <a:lstStyle/>
        <a:p>
          <a:r>
            <a:rPr lang="tr-TR"/>
            <a:t>What is Postman?</a:t>
          </a:r>
          <a:endParaRPr lang="en-US"/>
        </a:p>
      </dgm:t>
    </dgm:pt>
    <dgm:pt modelId="{C4B3DD37-F186-40AA-883C-668AC9BC6E11}" type="parTrans" cxnId="{78CD2650-F367-4C11-B0D2-3E497BF3C53A}">
      <dgm:prSet/>
      <dgm:spPr/>
      <dgm:t>
        <a:bodyPr/>
        <a:lstStyle/>
        <a:p>
          <a:endParaRPr lang="en-US"/>
        </a:p>
      </dgm:t>
    </dgm:pt>
    <dgm:pt modelId="{5B8356DE-8C94-4474-8654-20268B2A027F}" type="sibTrans" cxnId="{78CD2650-F367-4C11-B0D2-3E497BF3C53A}">
      <dgm:prSet/>
      <dgm:spPr/>
      <dgm:t>
        <a:bodyPr/>
        <a:lstStyle/>
        <a:p>
          <a:endParaRPr lang="en-US"/>
        </a:p>
      </dgm:t>
    </dgm:pt>
    <dgm:pt modelId="{111ECBAA-75DF-4FA5-8895-C45D0C9C2BE0}">
      <dgm:prSet/>
      <dgm:spPr/>
      <dgm:t>
        <a:bodyPr/>
        <a:lstStyle/>
        <a:p>
          <a:r>
            <a:rPr lang="tr-TR"/>
            <a:t>Why should we use Postman?</a:t>
          </a:r>
          <a:endParaRPr lang="en-US"/>
        </a:p>
      </dgm:t>
    </dgm:pt>
    <dgm:pt modelId="{41EFFE03-A912-4C6F-ACCB-FD20C23BA462}" type="parTrans" cxnId="{DEBF8C19-E46D-44ED-84AB-9CEC2097E190}">
      <dgm:prSet/>
      <dgm:spPr/>
      <dgm:t>
        <a:bodyPr/>
        <a:lstStyle/>
        <a:p>
          <a:endParaRPr lang="en-US"/>
        </a:p>
      </dgm:t>
    </dgm:pt>
    <dgm:pt modelId="{AFDDD77D-B96A-426E-8CB9-026D2A2F00CA}" type="sibTrans" cxnId="{DEBF8C19-E46D-44ED-84AB-9CEC2097E190}">
      <dgm:prSet/>
      <dgm:spPr/>
      <dgm:t>
        <a:bodyPr/>
        <a:lstStyle/>
        <a:p>
          <a:endParaRPr lang="en-US"/>
        </a:p>
      </dgm:t>
    </dgm:pt>
    <dgm:pt modelId="{E3F56E0C-003F-4301-A456-0EA07D7DECDB}">
      <dgm:prSet/>
      <dgm:spPr/>
      <dgm:t>
        <a:bodyPr/>
        <a:lstStyle/>
        <a:p>
          <a:r>
            <a:rPr lang="tr-TR"/>
            <a:t>Project sample</a:t>
          </a:r>
          <a:endParaRPr lang="en-US"/>
        </a:p>
      </dgm:t>
    </dgm:pt>
    <dgm:pt modelId="{93ACF552-2334-45A1-90F2-47675011267F}" type="parTrans" cxnId="{FA7E0D34-23D4-47BC-A094-CBEDAA4CA99A}">
      <dgm:prSet/>
      <dgm:spPr/>
      <dgm:t>
        <a:bodyPr/>
        <a:lstStyle/>
        <a:p>
          <a:endParaRPr lang="en-US"/>
        </a:p>
      </dgm:t>
    </dgm:pt>
    <dgm:pt modelId="{E1D2F5C8-F039-435F-991B-745EEC954529}" type="sibTrans" cxnId="{FA7E0D34-23D4-47BC-A094-CBEDAA4CA99A}">
      <dgm:prSet/>
      <dgm:spPr/>
      <dgm:t>
        <a:bodyPr/>
        <a:lstStyle/>
        <a:p>
          <a:endParaRPr lang="en-US"/>
        </a:p>
      </dgm:t>
    </dgm:pt>
    <dgm:pt modelId="{A88C6856-EC21-497A-8DDC-52275EE37537}" type="pres">
      <dgm:prSet presAssocID="{60AE1B8E-871F-4E1E-8694-11A790445CDC}" presName="outerComposite" presStyleCnt="0">
        <dgm:presLayoutVars>
          <dgm:chMax val="5"/>
          <dgm:dir/>
          <dgm:resizeHandles val="exact"/>
        </dgm:presLayoutVars>
      </dgm:prSet>
      <dgm:spPr/>
    </dgm:pt>
    <dgm:pt modelId="{1EC7C3F2-43E6-4626-AF54-3DAD94DEF525}" type="pres">
      <dgm:prSet presAssocID="{60AE1B8E-871F-4E1E-8694-11A790445CDC}" presName="dummyMaxCanvas" presStyleCnt="0">
        <dgm:presLayoutVars/>
      </dgm:prSet>
      <dgm:spPr/>
    </dgm:pt>
    <dgm:pt modelId="{BFAB40E5-AC8F-4292-9777-A04CE1CC89E4}" type="pres">
      <dgm:prSet presAssocID="{60AE1B8E-871F-4E1E-8694-11A790445CDC}" presName="FourNodes_1" presStyleLbl="node1" presStyleIdx="0" presStyleCnt="4">
        <dgm:presLayoutVars>
          <dgm:bulletEnabled val="1"/>
        </dgm:presLayoutVars>
      </dgm:prSet>
      <dgm:spPr/>
    </dgm:pt>
    <dgm:pt modelId="{4207A400-2A54-4D69-B4D5-75A588D343BA}" type="pres">
      <dgm:prSet presAssocID="{60AE1B8E-871F-4E1E-8694-11A790445CDC}" presName="FourNodes_2" presStyleLbl="node1" presStyleIdx="1" presStyleCnt="4">
        <dgm:presLayoutVars>
          <dgm:bulletEnabled val="1"/>
        </dgm:presLayoutVars>
      </dgm:prSet>
      <dgm:spPr/>
    </dgm:pt>
    <dgm:pt modelId="{62DAAA19-4394-4627-9251-798BB144AF9F}" type="pres">
      <dgm:prSet presAssocID="{60AE1B8E-871F-4E1E-8694-11A790445CDC}" presName="FourNodes_3" presStyleLbl="node1" presStyleIdx="2" presStyleCnt="4">
        <dgm:presLayoutVars>
          <dgm:bulletEnabled val="1"/>
        </dgm:presLayoutVars>
      </dgm:prSet>
      <dgm:spPr/>
    </dgm:pt>
    <dgm:pt modelId="{CFD645B2-FB59-4E0B-ADAB-E3C363FC9969}" type="pres">
      <dgm:prSet presAssocID="{60AE1B8E-871F-4E1E-8694-11A790445CDC}" presName="FourNodes_4" presStyleLbl="node1" presStyleIdx="3" presStyleCnt="4">
        <dgm:presLayoutVars>
          <dgm:bulletEnabled val="1"/>
        </dgm:presLayoutVars>
      </dgm:prSet>
      <dgm:spPr/>
    </dgm:pt>
    <dgm:pt modelId="{B8FDB717-F690-4EB1-863C-B59F99FEE234}" type="pres">
      <dgm:prSet presAssocID="{60AE1B8E-871F-4E1E-8694-11A790445CDC}" presName="FourConn_1-2" presStyleLbl="fgAccFollowNode1" presStyleIdx="0" presStyleCnt="3">
        <dgm:presLayoutVars>
          <dgm:bulletEnabled val="1"/>
        </dgm:presLayoutVars>
      </dgm:prSet>
      <dgm:spPr/>
    </dgm:pt>
    <dgm:pt modelId="{FE25D250-C4AB-4648-8B80-CBAC662785DA}" type="pres">
      <dgm:prSet presAssocID="{60AE1B8E-871F-4E1E-8694-11A790445CDC}" presName="FourConn_2-3" presStyleLbl="fgAccFollowNode1" presStyleIdx="1" presStyleCnt="3">
        <dgm:presLayoutVars>
          <dgm:bulletEnabled val="1"/>
        </dgm:presLayoutVars>
      </dgm:prSet>
      <dgm:spPr/>
    </dgm:pt>
    <dgm:pt modelId="{C251DFFB-2CF4-4118-A332-9E1948AF49EA}" type="pres">
      <dgm:prSet presAssocID="{60AE1B8E-871F-4E1E-8694-11A790445CDC}" presName="FourConn_3-4" presStyleLbl="fgAccFollowNode1" presStyleIdx="2" presStyleCnt="3">
        <dgm:presLayoutVars>
          <dgm:bulletEnabled val="1"/>
        </dgm:presLayoutVars>
      </dgm:prSet>
      <dgm:spPr/>
    </dgm:pt>
    <dgm:pt modelId="{5A1C1973-81DD-45C6-A62D-E3D91777DB9E}" type="pres">
      <dgm:prSet presAssocID="{60AE1B8E-871F-4E1E-8694-11A790445CDC}" presName="FourNodes_1_text" presStyleLbl="node1" presStyleIdx="3" presStyleCnt="4">
        <dgm:presLayoutVars>
          <dgm:bulletEnabled val="1"/>
        </dgm:presLayoutVars>
      </dgm:prSet>
      <dgm:spPr/>
    </dgm:pt>
    <dgm:pt modelId="{A6C4DCB0-5FA8-44CD-8195-F455D13A3B1D}" type="pres">
      <dgm:prSet presAssocID="{60AE1B8E-871F-4E1E-8694-11A790445CDC}" presName="FourNodes_2_text" presStyleLbl="node1" presStyleIdx="3" presStyleCnt="4">
        <dgm:presLayoutVars>
          <dgm:bulletEnabled val="1"/>
        </dgm:presLayoutVars>
      </dgm:prSet>
      <dgm:spPr/>
    </dgm:pt>
    <dgm:pt modelId="{4D87C2F0-9855-4B64-A6D0-5C2E38032D60}" type="pres">
      <dgm:prSet presAssocID="{60AE1B8E-871F-4E1E-8694-11A790445CDC}" presName="FourNodes_3_text" presStyleLbl="node1" presStyleIdx="3" presStyleCnt="4">
        <dgm:presLayoutVars>
          <dgm:bulletEnabled val="1"/>
        </dgm:presLayoutVars>
      </dgm:prSet>
      <dgm:spPr/>
    </dgm:pt>
    <dgm:pt modelId="{FE925441-CF0B-4D5D-BCD8-813E35AF2FE5}" type="pres">
      <dgm:prSet presAssocID="{60AE1B8E-871F-4E1E-8694-11A790445CDC}" presName="FourNodes_4_text" presStyleLbl="node1" presStyleIdx="3" presStyleCnt="4">
        <dgm:presLayoutVars>
          <dgm:bulletEnabled val="1"/>
        </dgm:presLayoutVars>
      </dgm:prSet>
      <dgm:spPr/>
    </dgm:pt>
  </dgm:ptLst>
  <dgm:cxnLst>
    <dgm:cxn modelId="{35762E04-5A57-4BFA-9983-17BA0D24367D}" type="presOf" srcId="{111ECBAA-75DF-4FA5-8895-C45D0C9C2BE0}" destId="{4D87C2F0-9855-4B64-A6D0-5C2E38032D60}" srcOrd="1" destOrd="0" presId="urn:microsoft.com/office/officeart/2005/8/layout/vProcess5"/>
    <dgm:cxn modelId="{DEBF8C19-E46D-44ED-84AB-9CEC2097E190}" srcId="{60AE1B8E-871F-4E1E-8694-11A790445CDC}" destId="{111ECBAA-75DF-4FA5-8895-C45D0C9C2BE0}" srcOrd="2" destOrd="0" parTransId="{41EFFE03-A912-4C6F-ACCB-FD20C23BA462}" sibTransId="{AFDDD77D-B96A-426E-8CB9-026D2A2F00CA}"/>
    <dgm:cxn modelId="{5E46F227-9BF3-4FEC-AB0B-A7A7AA424DEA}" type="presOf" srcId="{62745367-C21D-44B3-8BE5-A56908943CEB}" destId="{A6C4DCB0-5FA8-44CD-8195-F455D13A3B1D}" srcOrd="1" destOrd="0" presId="urn:microsoft.com/office/officeart/2005/8/layout/vProcess5"/>
    <dgm:cxn modelId="{3C81692D-AC49-4574-998B-6A6659038E03}" type="presOf" srcId="{9D9817CB-4C38-4BE7-A2CB-ED7C70AD865C}" destId="{5A1C1973-81DD-45C6-A62D-E3D91777DB9E}" srcOrd="1" destOrd="0" presId="urn:microsoft.com/office/officeart/2005/8/layout/vProcess5"/>
    <dgm:cxn modelId="{FA7E0D34-23D4-47BC-A094-CBEDAA4CA99A}" srcId="{60AE1B8E-871F-4E1E-8694-11A790445CDC}" destId="{E3F56E0C-003F-4301-A456-0EA07D7DECDB}" srcOrd="3" destOrd="0" parTransId="{93ACF552-2334-45A1-90F2-47675011267F}" sibTransId="{E1D2F5C8-F039-435F-991B-745EEC954529}"/>
    <dgm:cxn modelId="{55E14841-B64A-438E-B679-D1BEE01BCE66}" type="presOf" srcId="{62745367-C21D-44B3-8BE5-A56908943CEB}" destId="{4207A400-2A54-4D69-B4D5-75A588D343BA}" srcOrd="0" destOrd="0" presId="urn:microsoft.com/office/officeart/2005/8/layout/vProcess5"/>
    <dgm:cxn modelId="{E6D9A262-50BC-4F4A-9926-D1DD28FAE2DF}" type="presOf" srcId="{9D9817CB-4C38-4BE7-A2CB-ED7C70AD865C}" destId="{BFAB40E5-AC8F-4292-9777-A04CE1CC89E4}" srcOrd="0" destOrd="0" presId="urn:microsoft.com/office/officeart/2005/8/layout/vProcess5"/>
    <dgm:cxn modelId="{78CD2650-F367-4C11-B0D2-3E497BF3C53A}" srcId="{60AE1B8E-871F-4E1E-8694-11A790445CDC}" destId="{62745367-C21D-44B3-8BE5-A56908943CEB}" srcOrd="1" destOrd="0" parTransId="{C4B3DD37-F186-40AA-883C-668AC9BC6E11}" sibTransId="{5B8356DE-8C94-4474-8654-20268B2A027F}"/>
    <dgm:cxn modelId="{5383CF51-B3F1-4937-A234-3A78F2F472E0}" type="presOf" srcId="{E3F56E0C-003F-4301-A456-0EA07D7DECDB}" destId="{CFD645B2-FB59-4E0B-ADAB-E3C363FC9969}" srcOrd="0" destOrd="0" presId="urn:microsoft.com/office/officeart/2005/8/layout/vProcess5"/>
    <dgm:cxn modelId="{0C4A3453-F2E4-4F6A-8178-F4DDDAEA462D}" type="presOf" srcId="{60AE1B8E-871F-4E1E-8694-11A790445CDC}" destId="{A88C6856-EC21-497A-8DDC-52275EE37537}" srcOrd="0" destOrd="0" presId="urn:microsoft.com/office/officeart/2005/8/layout/vProcess5"/>
    <dgm:cxn modelId="{F89F0B7D-01F9-4A2C-9389-4480C993AFCD}" type="presOf" srcId="{111ECBAA-75DF-4FA5-8895-C45D0C9C2BE0}" destId="{62DAAA19-4394-4627-9251-798BB144AF9F}" srcOrd="0" destOrd="0" presId="urn:microsoft.com/office/officeart/2005/8/layout/vProcess5"/>
    <dgm:cxn modelId="{AEB607AE-4DE7-4D59-BCA6-175C979D6374}" type="presOf" srcId="{E3F56E0C-003F-4301-A456-0EA07D7DECDB}" destId="{FE925441-CF0B-4D5D-BCD8-813E35AF2FE5}" srcOrd="1" destOrd="0" presId="urn:microsoft.com/office/officeart/2005/8/layout/vProcess5"/>
    <dgm:cxn modelId="{CBA31AB4-FAD5-445B-AE18-ED62BE6BE7F4}" type="presOf" srcId="{AFDDD77D-B96A-426E-8CB9-026D2A2F00CA}" destId="{C251DFFB-2CF4-4118-A332-9E1948AF49EA}" srcOrd="0" destOrd="0" presId="urn:microsoft.com/office/officeart/2005/8/layout/vProcess5"/>
    <dgm:cxn modelId="{2AB2DCB8-F9E7-4F4A-B0B9-ECAD85AE78A3}" type="presOf" srcId="{9D832808-02DB-4C35-B273-1C7CDDEF2068}" destId="{B8FDB717-F690-4EB1-863C-B59F99FEE234}" srcOrd="0" destOrd="0" presId="urn:microsoft.com/office/officeart/2005/8/layout/vProcess5"/>
    <dgm:cxn modelId="{3215C9C6-46DD-4AD6-81D4-879E10C8F37A}" srcId="{60AE1B8E-871F-4E1E-8694-11A790445CDC}" destId="{9D9817CB-4C38-4BE7-A2CB-ED7C70AD865C}" srcOrd="0" destOrd="0" parTransId="{B5065D6E-DFCD-4F9D-9D38-2503672C4A65}" sibTransId="{9D832808-02DB-4C35-B273-1C7CDDEF2068}"/>
    <dgm:cxn modelId="{04AA32DF-4618-45A5-B99D-4F8CD95828F2}" type="presOf" srcId="{5B8356DE-8C94-4474-8654-20268B2A027F}" destId="{FE25D250-C4AB-4648-8B80-CBAC662785DA}" srcOrd="0" destOrd="0" presId="urn:microsoft.com/office/officeart/2005/8/layout/vProcess5"/>
    <dgm:cxn modelId="{EA06D04D-8C78-4B4C-80A0-FEAD65E20A46}" type="presParOf" srcId="{A88C6856-EC21-497A-8DDC-52275EE37537}" destId="{1EC7C3F2-43E6-4626-AF54-3DAD94DEF525}" srcOrd="0" destOrd="0" presId="urn:microsoft.com/office/officeart/2005/8/layout/vProcess5"/>
    <dgm:cxn modelId="{D909197E-AD33-4FC1-BF2C-168AA3BC2949}" type="presParOf" srcId="{A88C6856-EC21-497A-8DDC-52275EE37537}" destId="{BFAB40E5-AC8F-4292-9777-A04CE1CC89E4}" srcOrd="1" destOrd="0" presId="urn:microsoft.com/office/officeart/2005/8/layout/vProcess5"/>
    <dgm:cxn modelId="{873F517A-81E7-48E0-B6C6-6E6B4C231236}" type="presParOf" srcId="{A88C6856-EC21-497A-8DDC-52275EE37537}" destId="{4207A400-2A54-4D69-B4D5-75A588D343BA}" srcOrd="2" destOrd="0" presId="urn:microsoft.com/office/officeart/2005/8/layout/vProcess5"/>
    <dgm:cxn modelId="{35911485-1BB2-4509-9C92-2AC59DCA33C5}" type="presParOf" srcId="{A88C6856-EC21-497A-8DDC-52275EE37537}" destId="{62DAAA19-4394-4627-9251-798BB144AF9F}" srcOrd="3" destOrd="0" presId="urn:microsoft.com/office/officeart/2005/8/layout/vProcess5"/>
    <dgm:cxn modelId="{9D7CCEE2-3B8E-474A-8453-22DFE272F1C7}" type="presParOf" srcId="{A88C6856-EC21-497A-8DDC-52275EE37537}" destId="{CFD645B2-FB59-4E0B-ADAB-E3C363FC9969}" srcOrd="4" destOrd="0" presId="urn:microsoft.com/office/officeart/2005/8/layout/vProcess5"/>
    <dgm:cxn modelId="{7E9C84CE-20D2-44B7-BF16-BA36C7D761C5}" type="presParOf" srcId="{A88C6856-EC21-497A-8DDC-52275EE37537}" destId="{B8FDB717-F690-4EB1-863C-B59F99FEE234}" srcOrd="5" destOrd="0" presId="urn:microsoft.com/office/officeart/2005/8/layout/vProcess5"/>
    <dgm:cxn modelId="{C8CC5C6E-AC4B-43AE-9ABF-2ECFA29798A5}" type="presParOf" srcId="{A88C6856-EC21-497A-8DDC-52275EE37537}" destId="{FE25D250-C4AB-4648-8B80-CBAC662785DA}" srcOrd="6" destOrd="0" presId="urn:microsoft.com/office/officeart/2005/8/layout/vProcess5"/>
    <dgm:cxn modelId="{D1D2BF2C-A428-4C68-93F1-BA474BF8A0A8}" type="presParOf" srcId="{A88C6856-EC21-497A-8DDC-52275EE37537}" destId="{C251DFFB-2CF4-4118-A332-9E1948AF49EA}" srcOrd="7" destOrd="0" presId="urn:microsoft.com/office/officeart/2005/8/layout/vProcess5"/>
    <dgm:cxn modelId="{CEB2ECEE-4BE1-4E8E-A64B-C2437E2BBD12}" type="presParOf" srcId="{A88C6856-EC21-497A-8DDC-52275EE37537}" destId="{5A1C1973-81DD-45C6-A62D-E3D91777DB9E}" srcOrd="8" destOrd="0" presId="urn:microsoft.com/office/officeart/2005/8/layout/vProcess5"/>
    <dgm:cxn modelId="{1191149E-CF42-4FC4-BD09-9B83CC775FBA}" type="presParOf" srcId="{A88C6856-EC21-497A-8DDC-52275EE37537}" destId="{A6C4DCB0-5FA8-44CD-8195-F455D13A3B1D}" srcOrd="9" destOrd="0" presId="urn:microsoft.com/office/officeart/2005/8/layout/vProcess5"/>
    <dgm:cxn modelId="{47918727-A30B-4474-9C10-64F5DF6F16A9}" type="presParOf" srcId="{A88C6856-EC21-497A-8DDC-52275EE37537}" destId="{4D87C2F0-9855-4B64-A6D0-5C2E38032D60}" srcOrd="10" destOrd="0" presId="urn:microsoft.com/office/officeart/2005/8/layout/vProcess5"/>
    <dgm:cxn modelId="{F98CE5E8-FB5A-40A3-95D0-F2F1E0D46DA7}" type="presParOf" srcId="{A88C6856-EC21-497A-8DDC-52275EE37537}" destId="{FE925441-CF0B-4D5D-BCD8-813E35AF2FE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B40E5-AC8F-4292-9777-A04CE1CC89E4}">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tr-TR" sz="3500" kern="1200"/>
            <a:t>The importance of API testing</a:t>
          </a:r>
          <a:endParaRPr lang="en-US" sz="3500" kern="1200"/>
        </a:p>
      </dsp:txBody>
      <dsp:txXfrm>
        <a:off x="23773" y="23773"/>
        <a:ext cx="7797822" cy="764123"/>
      </dsp:txXfrm>
    </dsp:sp>
    <dsp:sp modelId="{4207A400-2A54-4D69-B4D5-75A588D343BA}">
      <dsp:nvSpPr>
        <dsp:cNvPr id="0" name=""/>
        <dsp:cNvSpPr/>
      </dsp:nvSpPr>
      <dsp:spPr>
        <a:xfrm>
          <a:off x="732164" y="959245"/>
          <a:ext cx="8742263" cy="811669"/>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tr-TR" sz="3500" kern="1200"/>
            <a:t>What is Postman?</a:t>
          </a:r>
          <a:endParaRPr lang="en-US" sz="3500" kern="1200"/>
        </a:p>
      </dsp:txBody>
      <dsp:txXfrm>
        <a:off x="755937" y="983018"/>
        <a:ext cx="7434967" cy="764123"/>
      </dsp:txXfrm>
    </dsp:sp>
    <dsp:sp modelId="{62DAAA19-4394-4627-9251-798BB144AF9F}">
      <dsp:nvSpPr>
        <dsp:cNvPr id="0" name=""/>
        <dsp:cNvSpPr/>
      </dsp:nvSpPr>
      <dsp:spPr>
        <a:xfrm>
          <a:off x="1453401" y="1918490"/>
          <a:ext cx="8742263" cy="811669"/>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tr-TR" sz="3500" kern="1200"/>
            <a:t>Why should we use Postman?</a:t>
          </a:r>
          <a:endParaRPr lang="en-US" sz="3500" kern="1200"/>
        </a:p>
      </dsp:txBody>
      <dsp:txXfrm>
        <a:off x="1477174" y="1942263"/>
        <a:ext cx="7445895" cy="764123"/>
      </dsp:txXfrm>
    </dsp:sp>
    <dsp:sp modelId="{CFD645B2-FB59-4E0B-ADAB-E3C363FC9969}">
      <dsp:nvSpPr>
        <dsp:cNvPr id="0" name=""/>
        <dsp:cNvSpPr/>
      </dsp:nvSpPr>
      <dsp:spPr>
        <a:xfrm>
          <a:off x="2185565" y="2877735"/>
          <a:ext cx="8742263" cy="81166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tr-TR" sz="3500" kern="1200"/>
            <a:t>Project sample</a:t>
          </a:r>
          <a:endParaRPr lang="en-US" sz="3500" kern="1200"/>
        </a:p>
      </dsp:txBody>
      <dsp:txXfrm>
        <a:off x="2209338" y="2901508"/>
        <a:ext cx="7434967" cy="764123"/>
      </dsp:txXfrm>
    </dsp:sp>
    <dsp:sp modelId="{B8FDB717-F690-4EB1-863C-B59F99FEE234}">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33384" y="621664"/>
        <a:ext cx="290172" cy="397007"/>
      </dsp:txXfrm>
    </dsp:sp>
    <dsp:sp modelId="{FE25D250-C4AB-4648-8B80-CBAC662785DA}">
      <dsp:nvSpPr>
        <dsp:cNvPr id="0" name=""/>
        <dsp:cNvSpPr/>
      </dsp:nvSpPr>
      <dsp:spPr>
        <a:xfrm>
          <a:off x="8946842" y="1580910"/>
          <a:ext cx="527584" cy="527584"/>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65548" y="1580910"/>
        <a:ext cx="290172" cy="397007"/>
      </dsp:txXfrm>
    </dsp:sp>
    <dsp:sp modelId="{C251DFFB-2CF4-4118-A332-9E1948AF49EA}">
      <dsp:nvSpPr>
        <dsp:cNvPr id="0" name=""/>
        <dsp:cNvSpPr/>
      </dsp:nvSpPr>
      <dsp:spPr>
        <a:xfrm>
          <a:off x="9668079" y="2540155"/>
          <a:ext cx="527584" cy="52758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86785" y="2540155"/>
        <a:ext cx="290172" cy="3970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0C67B42-207C-4C45-BDD4-FA3668D30298}" type="datetimeFigureOut">
              <a:rPr lang="tr-TR" smtClean="0"/>
              <a:t>16.01.2024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170497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C67B42-207C-4C45-BDD4-FA3668D30298}" type="datetimeFigureOut">
              <a:rPr lang="tr-TR" smtClean="0"/>
              <a:t>16.01.2024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116571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C67B42-207C-4C45-BDD4-FA3668D30298}" type="datetimeFigureOut">
              <a:rPr lang="tr-TR" smtClean="0"/>
              <a:t>16.01.2024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117020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C67B42-207C-4C45-BDD4-FA3668D30298}" type="datetimeFigureOut">
              <a:rPr lang="tr-TR" smtClean="0"/>
              <a:t>16.01.2024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199889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C67B42-207C-4C45-BDD4-FA3668D30298}" type="datetimeFigureOut">
              <a:rPr lang="tr-TR" smtClean="0"/>
              <a:t>16.01.2024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77221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0C67B42-207C-4C45-BDD4-FA3668D30298}" type="datetimeFigureOut">
              <a:rPr lang="tr-TR" smtClean="0"/>
              <a:t>16.01.2024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422881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0C67B42-207C-4C45-BDD4-FA3668D30298}" type="datetimeFigureOut">
              <a:rPr lang="tr-TR" smtClean="0"/>
              <a:t>16.01.2024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255194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0C67B42-207C-4C45-BDD4-FA3668D30298}" type="datetimeFigureOut">
              <a:rPr lang="tr-TR" smtClean="0"/>
              <a:t>16.01.2024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146081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67B42-207C-4C45-BDD4-FA3668D30298}" type="datetimeFigureOut">
              <a:rPr lang="tr-TR" smtClean="0"/>
              <a:t>16.01.2024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72510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C67B42-207C-4C45-BDD4-FA3668D30298}" type="datetimeFigureOut">
              <a:rPr lang="tr-TR" smtClean="0"/>
              <a:t>16.01.2024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264522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C67B42-207C-4C45-BDD4-FA3668D30298}" type="datetimeFigureOut">
              <a:rPr lang="tr-TR" smtClean="0"/>
              <a:t>16.01.2024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F6B486-8E1C-497F-9566-F09882993963}" type="slidenum">
              <a:rPr lang="tr-TR" smtClean="0"/>
              <a:t>‹#›</a:t>
            </a:fld>
            <a:endParaRPr lang="tr-TR"/>
          </a:p>
        </p:txBody>
      </p:sp>
    </p:spTree>
    <p:extLst>
      <p:ext uri="{BB962C8B-B14F-4D97-AF65-F5344CB8AC3E}">
        <p14:creationId xmlns:p14="http://schemas.microsoft.com/office/powerpoint/2010/main" val="345085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67B42-207C-4C45-BDD4-FA3668D30298}" type="datetimeFigureOut">
              <a:rPr lang="tr-TR" smtClean="0"/>
              <a:t>16.01.2024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6B486-8E1C-497F-9566-F09882993963}" type="slidenum">
              <a:rPr lang="tr-TR" smtClean="0"/>
              <a:t>‹#›</a:t>
            </a:fld>
            <a:endParaRPr lang="tr-TR"/>
          </a:p>
        </p:txBody>
      </p:sp>
    </p:spTree>
    <p:extLst>
      <p:ext uri="{BB962C8B-B14F-4D97-AF65-F5344CB8AC3E}">
        <p14:creationId xmlns:p14="http://schemas.microsoft.com/office/powerpoint/2010/main" val="846664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strigtechnologies.com/blogs/api-testing-postman-vs-rest-assured-advantages-and-challenges/#:~:text=Advantages%20of%20the%20Postman%20Tool%3A&amp;text=Using%20collection%2C%20Test%20maintenance%20becomes,with%20the%20CI%2FCD%20pipeline" TargetMode="External"/><Relationship Id="rId2" Type="http://schemas.openxmlformats.org/officeDocument/2006/relationships/hyperlink" Target="https://medium.com/@mganapathi/top-6-reasons-to-choose-postman-for-api-testing-e8ae15d0a7d1" TargetMode="External"/><Relationship Id="rId1" Type="http://schemas.openxmlformats.org/officeDocument/2006/relationships/slideLayout" Target="../slideLayouts/slideLayout2.xml"/><Relationship Id="rId4" Type="http://schemas.openxmlformats.org/officeDocument/2006/relationships/hyperlink" Target="https://github.com/ihsanefeuzun/SE-4458-Assignmen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7FDC1F2-D456-09B8-0D19-A13632D8A283}"/>
              </a:ext>
            </a:extLst>
          </p:cNvPr>
          <p:cNvSpPr>
            <a:spLocks noGrp="1"/>
          </p:cNvSpPr>
          <p:nvPr>
            <p:ph type="ctrTitle"/>
          </p:nvPr>
        </p:nvSpPr>
        <p:spPr>
          <a:xfrm>
            <a:off x="823442" y="921715"/>
            <a:ext cx="5163022" cy="2635993"/>
          </a:xfrm>
        </p:spPr>
        <p:txBody>
          <a:bodyPr anchor="b">
            <a:normAutofit/>
          </a:bodyPr>
          <a:lstStyle/>
          <a:p>
            <a:pPr algn="l"/>
            <a:r>
              <a:rPr lang="en-US" sz="4800"/>
              <a:t>API Test Aut</a:t>
            </a:r>
            <a:r>
              <a:rPr lang="tr-TR" sz="4800"/>
              <a:t>omation with Postman</a:t>
            </a:r>
            <a:r>
              <a:rPr lang="en-US" sz="4800"/>
              <a:t> </a:t>
            </a:r>
          </a:p>
        </p:txBody>
      </p:sp>
      <p:sp>
        <p:nvSpPr>
          <p:cNvPr id="28" name="Rectangle 27">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lt Başlık 2">
            <a:extLst>
              <a:ext uri="{FF2B5EF4-FFF2-40B4-BE49-F238E27FC236}">
                <a16:creationId xmlns:a16="http://schemas.microsoft.com/office/drawing/2014/main" id="{79F9D075-1FD9-7579-2409-F91DAB552B8F}"/>
              </a:ext>
            </a:extLst>
          </p:cNvPr>
          <p:cNvSpPr>
            <a:spLocks noGrp="1"/>
          </p:cNvSpPr>
          <p:nvPr>
            <p:ph type="subTitle" idx="1"/>
          </p:nvPr>
        </p:nvSpPr>
        <p:spPr>
          <a:xfrm>
            <a:off x="823442" y="4541263"/>
            <a:ext cx="4662957" cy="1395022"/>
          </a:xfrm>
        </p:spPr>
        <p:txBody>
          <a:bodyPr anchor="t">
            <a:normAutofit/>
          </a:bodyPr>
          <a:lstStyle/>
          <a:p>
            <a:pPr algn="l"/>
            <a:endParaRPr lang="tr-TR">
              <a:solidFill>
                <a:srgbClr val="FFFFFF"/>
              </a:solidFill>
            </a:endParaRPr>
          </a:p>
          <a:p>
            <a:pPr algn="l"/>
            <a:r>
              <a:rPr lang="tr-TR">
                <a:solidFill>
                  <a:srgbClr val="FFFFFF"/>
                </a:solidFill>
              </a:rPr>
              <a:t>İhsan Efe Uzun</a:t>
            </a:r>
          </a:p>
          <a:p>
            <a:pPr algn="l"/>
            <a:r>
              <a:rPr lang="tr-TR">
                <a:solidFill>
                  <a:srgbClr val="FFFFFF"/>
                </a:solidFill>
              </a:rPr>
              <a:t>19070006002</a:t>
            </a:r>
          </a:p>
        </p:txBody>
      </p:sp>
      <p:pic>
        <p:nvPicPr>
          <p:cNvPr id="5" name="Resim 4">
            <a:extLst>
              <a:ext uri="{FF2B5EF4-FFF2-40B4-BE49-F238E27FC236}">
                <a16:creationId xmlns:a16="http://schemas.microsoft.com/office/drawing/2014/main" id="{D2575BFA-2D76-7AD9-1A30-18737D429094}"/>
              </a:ext>
            </a:extLst>
          </p:cNvPr>
          <p:cNvPicPr>
            <a:picLocks noChangeAspect="1"/>
          </p:cNvPicPr>
          <p:nvPr/>
        </p:nvPicPr>
        <p:blipFill rotWithShape="1">
          <a:blip r:embed="rId2"/>
          <a:srcRect b="1676"/>
          <a:stretch/>
        </p:blipFill>
        <p:spPr>
          <a:xfrm>
            <a:off x="7311406" y="629091"/>
            <a:ext cx="4057152" cy="3221240"/>
          </a:xfrm>
          <a:prstGeom prst="rect">
            <a:avLst/>
          </a:prstGeom>
        </p:spPr>
      </p:pic>
      <p:sp>
        <p:nvSpPr>
          <p:cNvPr id="34" name="Rectangle 33">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63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Resources</a:t>
            </a:r>
          </a:p>
        </p:txBody>
      </p:sp>
      <p:sp>
        <p:nvSpPr>
          <p:cNvPr id="4" name="İçerik Yer Tutucusu 3">
            <a:extLst>
              <a:ext uri="{FF2B5EF4-FFF2-40B4-BE49-F238E27FC236}">
                <a16:creationId xmlns:a16="http://schemas.microsoft.com/office/drawing/2014/main" id="{B51B043F-A2DB-2A83-3FF0-BC020F119F87}"/>
              </a:ext>
            </a:extLst>
          </p:cNvPr>
          <p:cNvSpPr>
            <a:spLocks noGrp="1"/>
          </p:cNvSpPr>
          <p:nvPr>
            <p:ph idx="1"/>
          </p:nvPr>
        </p:nvSpPr>
        <p:spPr>
          <a:xfrm>
            <a:off x="4810259" y="649480"/>
            <a:ext cx="6555347" cy="5546047"/>
          </a:xfrm>
        </p:spPr>
        <p:txBody>
          <a:bodyPr anchor="ctr">
            <a:normAutofit/>
          </a:bodyPr>
          <a:lstStyle/>
          <a:p>
            <a:pPr marL="0" indent="0">
              <a:buNone/>
            </a:pPr>
            <a:endParaRPr lang="tr-TR" sz="2000" dirty="0">
              <a:hlinkClick r:id="rId2"/>
            </a:endParaRPr>
          </a:p>
          <a:p>
            <a:r>
              <a:rPr lang="tr-TR" sz="2000" dirty="0">
                <a:hlinkClick r:id="rId2"/>
              </a:rPr>
              <a:t>https://www.postman.com/solutions/api-test-automation/</a:t>
            </a:r>
          </a:p>
          <a:p>
            <a:r>
              <a:rPr lang="tr-TR" sz="2000" dirty="0">
                <a:hlinkClick r:id="rId2"/>
              </a:rPr>
              <a:t>https://medium.com/@mganapathi/top-6-reasons-to-choose-postman-for-api-testing-e8ae15d0a7d1</a:t>
            </a:r>
            <a:endParaRPr lang="tr-TR" sz="2000" dirty="0"/>
          </a:p>
          <a:p>
            <a:r>
              <a:rPr lang="tr-TR" sz="2000" dirty="0">
                <a:hlinkClick r:id="rId3"/>
              </a:rPr>
              <a:t>https://www.testrigtechnologies.com/blogs/api-testing-postman-vs-rest-assured-advantages-and-challenges/#:~:text=Advantages%20of%20the%20Postman%20Tool%3A&amp;text=Using%20collection%2C%20Test%20maintenance%20becomes,with%20the%20CI%2FCD%20pipeline</a:t>
            </a:r>
            <a:endParaRPr lang="tr-TR" sz="2000" dirty="0"/>
          </a:p>
          <a:p>
            <a:r>
              <a:rPr lang="tr-TR" sz="2000" dirty="0" err="1"/>
              <a:t>Github</a:t>
            </a:r>
            <a:r>
              <a:rPr lang="tr-TR" sz="2000"/>
              <a:t> link: </a:t>
            </a:r>
            <a:r>
              <a:rPr lang="tr-TR" sz="2000">
                <a:hlinkClick r:id="rId4"/>
              </a:rPr>
              <a:t>https://github.com/ihsanefeuzun/SE-4458-Assignment</a:t>
            </a:r>
            <a:r>
              <a:rPr lang="tr-TR" sz="2000" dirty="0"/>
              <a:t> </a:t>
            </a:r>
          </a:p>
          <a:p>
            <a:endParaRPr lang="tr-TR" sz="2000" dirty="0"/>
          </a:p>
        </p:txBody>
      </p:sp>
    </p:spTree>
    <p:extLst>
      <p:ext uri="{BB962C8B-B14F-4D97-AF65-F5344CB8AC3E}">
        <p14:creationId xmlns:p14="http://schemas.microsoft.com/office/powerpoint/2010/main" val="25437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1383564" y="348865"/>
            <a:ext cx="9718111" cy="1576446"/>
          </a:xfrm>
        </p:spPr>
        <p:txBody>
          <a:bodyPr anchor="ctr">
            <a:normAutofit/>
          </a:bodyPr>
          <a:lstStyle/>
          <a:p>
            <a:r>
              <a:rPr lang="tr-TR" sz="4000" b="1" dirty="0" err="1">
                <a:solidFill>
                  <a:srgbClr val="FFFFFF"/>
                </a:solidFill>
              </a:rPr>
              <a:t>Overview</a:t>
            </a:r>
            <a:endParaRPr lang="tr-TR" sz="4000" b="1" dirty="0">
              <a:solidFill>
                <a:srgbClr val="FFFFFF"/>
              </a:solidFill>
            </a:endParaRPr>
          </a:p>
        </p:txBody>
      </p:sp>
      <p:graphicFrame>
        <p:nvGraphicFramePr>
          <p:cNvPr id="12" name="İçerik Yer Tutucusu 2">
            <a:extLst>
              <a:ext uri="{FF2B5EF4-FFF2-40B4-BE49-F238E27FC236}">
                <a16:creationId xmlns:a16="http://schemas.microsoft.com/office/drawing/2014/main" id="{ADC819CE-21A7-159F-500D-A4CC4A4DABBA}"/>
              </a:ext>
            </a:extLst>
          </p:cNvPr>
          <p:cNvGraphicFramePr>
            <a:graphicFrameLocks noGrp="1"/>
          </p:cNvGraphicFramePr>
          <p:nvPr>
            <p:ph idx="1"/>
            <p:extLst>
              <p:ext uri="{D42A27DB-BD31-4B8C-83A1-F6EECF244321}">
                <p14:modId xmlns:p14="http://schemas.microsoft.com/office/powerpoint/2010/main" val="301900783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15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466722" y="586855"/>
            <a:ext cx="3201366" cy="3387497"/>
          </a:xfrm>
        </p:spPr>
        <p:txBody>
          <a:bodyPr anchor="b">
            <a:normAutofit/>
          </a:bodyPr>
          <a:lstStyle/>
          <a:p>
            <a:pPr algn="r"/>
            <a:r>
              <a:rPr lang="tr-TR" sz="4000" b="1" dirty="0" err="1">
                <a:solidFill>
                  <a:srgbClr val="FFFFFF"/>
                </a:solidFill>
              </a:rPr>
              <a:t>The</a:t>
            </a:r>
            <a:r>
              <a:rPr lang="tr-TR" sz="4000" b="1" dirty="0">
                <a:solidFill>
                  <a:srgbClr val="FFFFFF"/>
                </a:solidFill>
              </a:rPr>
              <a:t> </a:t>
            </a:r>
            <a:r>
              <a:rPr lang="tr-TR" sz="4000" b="1" dirty="0" err="1">
                <a:solidFill>
                  <a:srgbClr val="FFFFFF"/>
                </a:solidFill>
              </a:rPr>
              <a:t>importance</a:t>
            </a:r>
            <a:r>
              <a:rPr lang="tr-TR" sz="4000" b="1" dirty="0">
                <a:solidFill>
                  <a:srgbClr val="FFFFFF"/>
                </a:solidFill>
              </a:rPr>
              <a:t> of API </a:t>
            </a:r>
            <a:r>
              <a:rPr lang="tr-TR" sz="4000" b="1" dirty="0" err="1">
                <a:solidFill>
                  <a:srgbClr val="FFFFFF"/>
                </a:solidFill>
              </a:rPr>
              <a:t>testing</a:t>
            </a:r>
            <a:endParaRPr lang="tr-TR" sz="4000" b="1" dirty="0">
              <a:solidFill>
                <a:srgbClr val="FFFFFF"/>
              </a:solidFill>
            </a:endParaRPr>
          </a:p>
        </p:txBody>
      </p:sp>
      <p:sp>
        <p:nvSpPr>
          <p:cNvPr id="4" name="İçerik Yer Tutucusu 3">
            <a:extLst>
              <a:ext uri="{FF2B5EF4-FFF2-40B4-BE49-F238E27FC236}">
                <a16:creationId xmlns:a16="http://schemas.microsoft.com/office/drawing/2014/main" id="{9395E97D-34F8-7426-6BC7-19804138EDF1}"/>
              </a:ext>
            </a:extLst>
          </p:cNvPr>
          <p:cNvSpPr>
            <a:spLocks noGrp="1"/>
          </p:cNvSpPr>
          <p:nvPr>
            <p:ph idx="1"/>
          </p:nvPr>
        </p:nvSpPr>
        <p:spPr>
          <a:xfrm>
            <a:off x="4810259" y="649480"/>
            <a:ext cx="6555347" cy="5546047"/>
          </a:xfrm>
        </p:spPr>
        <p:txBody>
          <a:bodyPr anchor="ctr">
            <a:normAutofit/>
          </a:bodyPr>
          <a:lstStyle/>
          <a:p>
            <a:r>
              <a:rPr lang="en-US" sz="2000"/>
              <a:t>The purpose of API testing is to improve the code written in terms of improving the quality and to produce a better product or application.</a:t>
            </a:r>
          </a:p>
          <a:p>
            <a:endParaRPr lang="en-US" sz="2000"/>
          </a:p>
          <a:p>
            <a:r>
              <a:rPr lang="en-US" sz="2000"/>
              <a:t>API testing allows us to easily verify the response and data we want.</a:t>
            </a:r>
          </a:p>
          <a:p>
            <a:endParaRPr lang="en-US" sz="2000"/>
          </a:p>
          <a:p>
            <a:r>
              <a:rPr lang="en-US" sz="2000"/>
              <a:t>API tests can be managed in a controlled way.</a:t>
            </a:r>
          </a:p>
          <a:p>
            <a:endParaRPr lang="en-US" sz="2000"/>
          </a:p>
          <a:p>
            <a:r>
              <a:rPr lang="en-US" sz="2000"/>
              <a:t>When API tests fail, it is very useful for improving quality because error detection can be performed in a short time.</a:t>
            </a:r>
          </a:p>
          <a:p>
            <a:endParaRPr lang="en-US" sz="2000"/>
          </a:p>
          <a:p>
            <a:r>
              <a:rPr lang="en-US" sz="2000"/>
              <a:t>UI tests can take a long time in terms of user activities. However, API tests are being completed shortly. In this way, more errors can be found and edited in a shorter time.</a:t>
            </a:r>
          </a:p>
          <a:p>
            <a:endParaRPr lang="tr-TR" sz="2000"/>
          </a:p>
        </p:txBody>
      </p:sp>
    </p:spTree>
    <p:extLst>
      <p:ext uri="{BB962C8B-B14F-4D97-AF65-F5344CB8AC3E}">
        <p14:creationId xmlns:p14="http://schemas.microsoft.com/office/powerpoint/2010/main" val="85577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6F9683BA-CAE4-5ABA-EDDD-F9D5C4214D8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API Testing Tools</a:t>
            </a:r>
          </a:p>
        </p:txBody>
      </p:sp>
      <p:pic>
        <p:nvPicPr>
          <p:cNvPr id="4" name="Picture 5">
            <a:extLst>
              <a:ext uri="{FF2B5EF4-FFF2-40B4-BE49-F238E27FC236}">
                <a16:creationId xmlns:a16="http://schemas.microsoft.com/office/drawing/2014/main" id="{4A57254A-811D-A030-B649-74C7AFA75E12}"/>
              </a:ext>
            </a:extLst>
          </p:cNvPr>
          <p:cNvPicPr>
            <a:picLocks noGrp="1" noChangeAspect="1"/>
          </p:cNvPicPr>
          <p:nvPr>
            <p:ph idx="1"/>
          </p:nvPr>
        </p:nvPicPr>
        <p:blipFill>
          <a:blip r:embed="rId2"/>
          <a:stretch>
            <a:fillRect/>
          </a:stretch>
        </p:blipFill>
        <p:spPr>
          <a:xfrm>
            <a:off x="4502428" y="1875464"/>
            <a:ext cx="7225748" cy="3107072"/>
          </a:xfrm>
          <a:prstGeom prst="rect">
            <a:avLst/>
          </a:prstGeom>
        </p:spPr>
      </p:pic>
    </p:spTree>
    <p:extLst>
      <p:ext uri="{BB962C8B-B14F-4D97-AF65-F5344CB8AC3E}">
        <p14:creationId xmlns:p14="http://schemas.microsoft.com/office/powerpoint/2010/main" val="60492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6F9683BA-CAE4-5ABA-EDDD-F9D5C4214D8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tr-TR" sz="4000" b="1" dirty="0" err="1">
                <a:solidFill>
                  <a:srgbClr val="FFFFFF"/>
                </a:solidFill>
              </a:rPr>
              <a:t>What</a:t>
            </a:r>
            <a:r>
              <a:rPr lang="tr-TR" sz="4000" b="1" dirty="0">
                <a:solidFill>
                  <a:srgbClr val="FFFFFF"/>
                </a:solidFill>
              </a:rPr>
              <a:t> is </a:t>
            </a:r>
            <a:r>
              <a:rPr lang="tr-TR" sz="4000" b="1" dirty="0" err="1">
                <a:solidFill>
                  <a:srgbClr val="FFFFFF"/>
                </a:solidFill>
              </a:rPr>
              <a:t>Postman</a:t>
            </a:r>
            <a:r>
              <a:rPr lang="tr-TR" sz="4000" b="1" dirty="0">
                <a:solidFill>
                  <a:srgbClr val="FFFFFF"/>
                </a:solidFill>
              </a:rPr>
              <a:t>?</a:t>
            </a:r>
            <a:endParaRPr lang="en-US" sz="4000" b="1" kern="1200" dirty="0">
              <a:solidFill>
                <a:srgbClr val="FFFFFF"/>
              </a:solidFill>
              <a:latin typeface="+mj-lt"/>
              <a:ea typeface="+mj-ea"/>
              <a:cs typeface="+mj-cs"/>
            </a:endParaRPr>
          </a:p>
        </p:txBody>
      </p:sp>
      <p:sp>
        <p:nvSpPr>
          <p:cNvPr id="6" name="İçerik Yer Tutucusu 2">
            <a:extLst>
              <a:ext uri="{FF2B5EF4-FFF2-40B4-BE49-F238E27FC236}">
                <a16:creationId xmlns:a16="http://schemas.microsoft.com/office/drawing/2014/main" id="{7A7C44DA-489D-FF99-C8A9-7C960C96C489}"/>
              </a:ext>
            </a:extLst>
          </p:cNvPr>
          <p:cNvSpPr>
            <a:spLocks noGrp="1"/>
          </p:cNvSpPr>
          <p:nvPr>
            <p:ph idx="1"/>
          </p:nvPr>
        </p:nvSpPr>
        <p:spPr>
          <a:xfrm>
            <a:off x="4974086" y="673357"/>
            <a:ext cx="6379714" cy="5144576"/>
          </a:xfrm>
        </p:spPr>
        <p:txBody>
          <a:bodyPr anchor="ctr">
            <a:normAutofit/>
          </a:bodyPr>
          <a:lstStyle/>
          <a:p>
            <a:pPr marL="0" indent="0">
              <a:buNone/>
            </a:pPr>
            <a:endParaRPr lang="tr-TR" sz="2000" dirty="0"/>
          </a:p>
          <a:p>
            <a:r>
              <a:rPr lang="en-US" sz="2000" dirty="0"/>
              <a:t>It officially defines itself as</a:t>
            </a:r>
            <a:r>
              <a:rPr lang="tr-TR" sz="2000" dirty="0"/>
              <a:t>:</a:t>
            </a:r>
            <a:endParaRPr lang="en-US" sz="2000" dirty="0"/>
          </a:p>
          <a:p>
            <a:pPr marL="0" indent="0">
              <a:buNone/>
            </a:pPr>
            <a:r>
              <a:rPr lang="en-US" sz="2000" dirty="0"/>
              <a:t>Postman is an API platform for building and using APIs. Postman simplifies each step of the API lifecycle and streamlines collaboration so you can create better APIs—faster.</a:t>
            </a:r>
            <a:endParaRPr lang="tr-TR" sz="2000" dirty="0"/>
          </a:p>
          <a:p>
            <a:pPr marL="0" indent="0">
              <a:buNone/>
            </a:pPr>
            <a:r>
              <a:rPr lang="en-US" sz="2000" dirty="0"/>
              <a:t>Postman can store and manage API specifications, documentation, workflow recipes, test cases and results, metrics, and everything else related to APIs.</a:t>
            </a:r>
            <a:endParaRPr lang="tr-TR" sz="2000" dirty="0"/>
          </a:p>
        </p:txBody>
      </p:sp>
    </p:spTree>
    <p:extLst>
      <p:ext uri="{BB962C8B-B14F-4D97-AF65-F5344CB8AC3E}">
        <p14:creationId xmlns:p14="http://schemas.microsoft.com/office/powerpoint/2010/main" val="358326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466722" y="586855"/>
            <a:ext cx="3201366" cy="3387497"/>
          </a:xfrm>
        </p:spPr>
        <p:txBody>
          <a:bodyPr anchor="b">
            <a:normAutofit/>
          </a:bodyPr>
          <a:lstStyle/>
          <a:p>
            <a:pPr algn="r"/>
            <a:r>
              <a:rPr lang="tr-TR" sz="4000" b="1" dirty="0" err="1">
                <a:solidFill>
                  <a:srgbClr val="FFFFFF"/>
                </a:solidFill>
              </a:rPr>
              <a:t>Why</a:t>
            </a:r>
            <a:r>
              <a:rPr lang="tr-TR" sz="4000" b="1" dirty="0">
                <a:solidFill>
                  <a:srgbClr val="FFFFFF"/>
                </a:solidFill>
              </a:rPr>
              <a:t> </a:t>
            </a:r>
            <a:r>
              <a:rPr lang="tr-TR" sz="4000" b="1" dirty="0" err="1">
                <a:solidFill>
                  <a:srgbClr val="FFFFFF"/>
                </a:solidFill>
              </a:rPr>
              <a:t>should</a:t>
            </a:r>
            <a:r>
              <a:rPr lang="tr-TR" sz="4000" b="1" dirty="0">
                <a:solidFill>
                  <a:srgbClr val="FFFFFF"/>
                </a:solidFill>
              </a:rPr>
              <a:t> </a:t>
            </a:r>
            <a:r>
              <a:rPr lang="tr-TR" sz="4000" b="1" dirty="0" err="1">
                <a:solidFill>
                  <a:srgbClr val="FFFFFF"/>
                </a:solidFill>
              </a:rPr>
              <a:t>we</a:t>
            </a:r>
            <a:r>
              <a:rPr lang="tr-TR" sz="4000" b="1" dirty="0">
                <a:solidFill>
                  <a:srgbClr val="FFFFFF"/>
                </a:solidFill>
              </a:rPr>
              <a:t> </a:t>
            </a:r>
            <a:r>
              <a:rPr lang="tr-TR" sz="4000" b="1" dirty="0" err="1">
                <a:solidFill>
                  <a:srgbClr val="FFFFFF"/>
                </a:solidFill>
              </a:rPr>
              <a:t>use</a:t>
            </a:r>
            <a:r>
              <a:rPr lang="tr-TR" sz="4000" b="1" dirty="0">
                <a:solidFill>
                  <a:srgbClr val="FFFFFF"/>
                </a:solidFill>
              </a:rPr>
              <a:t> </a:t>
            </a:r>
            <a:r>
              <a:rPr lang="tr-TR" sz="4000" b="1" dirty="0" err="1">
                <a:solidFill>
                  <a:srgbClr val="FFFFFF"/>
                </a:solidFill>
              </a:rPr>
              <a:t>Postman</a:t>
            </a:r>
            <a:r>
              <a:rPr lang="tr-TR" sz="4000" b="1" dirty="0">
                <a:solidFill>
                  <a:srgbClr val="FFFFFF"/>
                </a:solidFill>
              </a:rPr>
              <a:t>?</a:t>
            </a:r>
          </a:p>
        </p:txBody>
      </p:sp>
      <p:sp>
        <p:nvSpPr>
          <p:cNvPr id="43" name="İçerik Yer Tutucusu 2">
            <a:extLst>
              <a:ext uri="{FF2B5EF4-FFF2-40B4-BE49-F238E27FC236}">
                <a16:creationId xmlns:a16="http://schemas.microsoft.com/office/drawing/2014/main" id="{79403EFE-0603-742E-8BB9-5017BA02D778}"/>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1. API Client feature lets you send REST, SOAP, and </a:t>
            </a:r>
            <a:r>
              <a:rPr lang="en-US" sz="2000" dirty="0" err="1"/>
              <a:t>GraphQL</a:t>
            </a:r>
            <a:r>
              <a:rPr lang="en-US" sz="2000" dirty="0"/>
              <a:t> requests directly quickly within Postman.</a:t>
            </a:r>
          </a:p>
          <a:p>
            <a:pPr marL="0" indent="0">
              <a:buNone/>
            </a:pPr>
            <a:r>
              <a:rPr lang="en-US" sz="2000" dirty="0"/>
              <a:t>2. Ensures safe automation and integration of manual tests that guarantee no code breaks.</a:t>
            </a:r>
          </a:p>
          <a:p>
            <a:pPr marL="0" indent="0">
              <a:buNone/>
            </a:pPr>
            <a:r>
              <a:rPr lang="en-US" sz="2000" dirty="0"/>
              <a:t>3. Enables you to design and mock the responses of an API without having to set up a backend server.</a:t>
            </a:r>
          </a:p>
          <a:p>
            <a:pPr marL="0" indent="0">
              <a:buNone/>
            </a:pPr>
            <a:r>
              <a:rPr lang="en-US" sz="2000" dirty="0"/>
              <a:t>4. Machine-readable documentation.</a:t>
            </a:r>
          </a:p>
          <a:p>
            <a:pPr marL="0" indent="0">
              <a:buNone/>
            </a:pPr>
            <a:r>
              <a:rPr lang="en-US" sz="2000" dirty="0"/>
              <a:t>5. Monitor the API performance and response times at regular intervals.</a:t>
            </a:r>
          </a:p>
          <a:p>
            <a:pPr marL="0" indent="0">
              <a:buNone/>
            </a:pPr>
            <a:r>
              <a:rPr lang="en-US" sz="2000" dirty="0"/>
              <a:t>6. The built-in version control lets you share and collaborate in real-time.</a:t>
            </a:r>
            <a:endParaRPr lang="tr-TR" sz="2000" dirty="0"/>
          </a:p>
          <a:p>
            <a:pPr marL="0" indent="0">
              <a:buNone/>
            </a:pPr>
            <a:r>
              <a:rPr lang="tr-TR" sz="2000" dirty="0"/>
              <a:t>7. </a:t>
            </a:r>
            <a:r>
              <a:rPr lang="en-US" sz="2000" dirty="0"/>
              <a:t>It is easy to use tool with a Graphical user interface and can be accessed easily after logging into your Postman account.</a:t>
            </a:r>
          </a:p>
        </p:txBody>
      </p:sp>
    </p:spTree>
    <p:extLst>
      <p:ext uri="{BB962C8B-B14F-4D97-AF65-F5344CB8AC3E}">
        <p14:creationId xmlns:p14="http://schemas.microsoft.com/office/powerpoint/2010/main" val="393607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466722" y="586855"/>
            <a:ext cx="3201366" cy="3387497"/>
          </a:xfrm>
        </p:spPr>
        <p:txBody>
          <a:bodyPr anchor="b">
            <a:normAutofit/>
          </a:bodyPr>
          <a:lstStyle/>
          <a:p>
            <a:pPr algn="r"/>
            <a:r>
              <a:rPr lang="tr-TR" sz="4000" b="1" dirty="0">
                <a:solidFill>
                  <a:srgbClr val="FFFFFF"/>
                </a:solidFill>
              </a:rPr>
              <a:t>5</a:t>
            </a:r>
            <a:r>
              <a:rPr lang="en-US" sz="4000" b="1" i="0" dirty="0">
                <a:solidFill>
                  <a:srgbClr val="FFFFFF"/>
                </a:solidFill>
                <a:effectLst/>
              </a:rPr>
              <a:t> Factors to </a:t>
            </a:r>
            <a:r>
              <a:rPr lang="tr-TR" sz="4000" b="1" i="0" dirty="0" err="1">
                <a:solidFill>
                  <a:srgbClr val="FFFFFF"/>
                </a:solidFill>
                <a:effectLst/>
              </a:rPr>
              <a:t>use</a:t>
            </a:r>
            <a:r>
              <a:rPr lang="tr-TR" sz="4000" b="1" i="0" dirty="0">
                <a:solidFill>
                  <a:srgbClr val="FFFFFF"/>
                </a:solidFill>
                <a:effectLst/>
              </a:rPr>
              <a:t> </a:t>
            </a:r>
            <a:r>
              <a:rPr lang="tr-TR" sz="4000" b="1" i="0" dirty="0" err="1">
                <a:solidFill>
                  <a:srgbClr val="FFFFFF"/>
                </a:solidFill>
                <a:effectLst/>
              </a:rPr>
              <a:t>Postman</a:t>
            </a:r>
            <a:r>
              <a:rPr lang="tr-TR" sz="4000" b="1" i="0" dirty="0">
                <a:solidFill>
                  <a:srgbClr val="FFFFFF"/>
                </a:solidFill>
                <a:effectLst/>
              </a:rPr>
              <a:t> </a:t>
            </a:r>
            <a:r>
              <a:rPr lang="en-US" sz="4000" b="1" i="0" dirty="0">
                <a:solidFill>
                  <a:srgbClr val="FFFFFF"/>
                </a:solidFill>
                <a:effectLst/>
              </a:rPr>
              <a:t>for API testing</a:t>
            </a:r>
            <a:endParaRPr lang="tr-TR" sz="4000" dirty="0">
              <a:solidFill>
                <a:srgbClr val="FFFFFF"/>
              </a:solidFill>
            </a:endParaRPr>
          </a:p>
        </p:txBody>
      </p:sp>
      <p:sp>
        <p:nvSpPr>
          <p:cNvPr id="4" name="İçerik Yer Tutucusu 3">
            <a:extLst>
              <a:ext uri="{FF2B5EF4-FFF2-40B4-BE49-F238E27FC236}">
                <a16:creationId xmlns:a16="http://schemas.microsoft.com/office/drawing/2014/main" id="{0CE8843C-44EE-77F0-F918-2F6E02097C64}"/>
              </a:ext>
            </a:extLst>
          </p:cNvPr>
          <p:cNvSpPr>
            <a:spLocks noGrp="1"/>
          </p:cNvSpPr>
          <p:nvPr>
            <p:ph idx="1"/>
          </p:nvPr>
        </p:nvSpPr>
        <p:spPr>
          <a:xfrm>
            <a:off x="4810259" y="649480"/>
            <a:ext cx="6555347" cy="5546047"/>
          </a:xfrm>
        </p:spPr>
        <p:txBody>
          <a:bodyPr anchor="ctr">
            <a:normAutofit/>
          </a:bodyPr>
          <a:lstStyle/>
          <a:p>
            <a:endParaRPr lang="tr-TR" sz="1900" b="1" i="0" dirty="0">
              <a:effectLst/>
            </a:endParaRPr>
          </a:p>
          <a:p>
            <a:pPr marL="0" indent="0">
              <a:buNone/>
            </a:pPr>
            <a:r>
              <a:rPr lang="en-US" sz="1900" b="1" i="0" dirty="0">
                <a:effectLst/>
              </a:rPr>
              <a:t>1. Automate Testing</a:t>
            </a:r>
            <a:r>
              <a:rPr lang="tr-TR" sz="1900" b="1" i="0" dirty="0">
                <a:effectLst/>
              </a:rPr>
              <a:t> : </a:t>
            </a:r>
            <a:r>
              <a:rPr lang="en-US" sz="1900" b="0" i="0" dirty="0">
                <a:effectLst/>
              </a:rPr>
              <a:t>Postman lets you automate API testing and integrate it into your CI/CD pipeline.</a:t>
            </a:r>
            <a:r>
              <a:rPr lang="tr-TR" sz="1900" b="0" i="0" dirty="0">
                <a:effectLst/>
              </a:rPr>
              <a:t> </a:t>
            </a:r>
            <a:r>
              <a:rPr lang="en-US" sz="1900" dirty="0"/>
              <a:t>With the help of the Newman tool or Collection Runner Postman can be used to execute tests in iteration.</a:t>
            </a:r>
            <a:endParaRPr lang="en-US" sz="1900" b="0" i="0" dirty="0">
              <a:effectLst/>
            </a:endParaRPr>
          </a:p>
          <a:p>
            <a:pPr marL="0" indent="0">
              <a:buNone/>
            </a:pPr>
            <a:r>
              <a:rPr lang="en-US" sz="1900" b="1" i="0" dirty="0">
                <a:effectLst/>
              </a:rPr>
              <a:t>2. Platform and OS Compatibility</a:t>
            </a:r>
            <a:r>
              <a:rPr lang="tr-TR" sz="1900" b="1" i="0" dirty="0">
                <a:effectLst/>
              </a:rPr>
              <a:t> : </a:t>
            </a:r>
            <a:r>
              <a:rPr lang="en-US" sz="1900" b="0" i="0" dirty="0">
                <a:effectLst/>
              </a:rPr>
              <a:t>The Postman app is available on macOS, Windows, Linux, and Chrome. </a:t>
            </a:r>
            <a:endParaRPr lang="tr-TR" sz="1900" b="0" i="0" dirty="0">
              <a:effectLst/>
            </a:endParaRPr>
          </a:p>
          <a:p>
            <a:pPr marL="0" indent="0">
              <a:buNone/>
            </a:pPr>
            <a:r>
              <a:rPr lang="en-US" sz="1900" b="1" i="0" dirty="0">
                <a:effectLst/>
              </a:rPr>
              <a:t>3. Test </a:t>
            </a:r>
            <a:r>
              <a:rPr lang="tr-TR" sz="1900" b="1" i="0" dirty="0" err="1">
                <a:effectLst/>
              </a:rPr>
              <a:t>maintenance</a:t>
            </a:r>
            <a:r>
              <a:rPr lang="tr-TR" sz="1900" b="1" i="0" dirty="0">
                <a:effectLst/>
              </a:rPr>
              <a:t> : </a:t>
            </a:r>
            <a:r>
              <a:rPr lang="en-US" sz="1900" dirty="0"/>
              <a:t>Using collection, Test maintenance becomes easy in Postman.</a:t>
            </a:r>
          </a:p>
          <a:p>
            <a:pPr marL="0" indent="0">
              <a:buNone/>
            </a:pPr>
            <a:r>
              <a:rPr lang="en-US" sz="1900" b="1" i="0" dirty="0">
                <a:effectLst/>
              </a:rPr>
              <a:t>4. Technical support</a:t>
            </a:r>
            <a:r>
              <a:rPr lang="tr-TR" sz="1900" b="1" dirty="0"/>
              <a:t>: </a:t>
            </a:r>
            <a:r>
              <a:rPr lang="en-US" sz="1900" b="0" i="0" dirty="0">
                <a:effectLst/>
              </a:rPr>
              <a:t>Community support is everything that a developer basically expects from an ideal API testing tool.</a:t>
            </a:r>
            <a:r>
              <a:rPr lang="tr-TR" sz="1900" b="0" i="0" dirty="0">
                <a:effectLst/>
              </a:rPr>
              <a:t> </a:t>
            </a:r>
            <a:r>
              <a:rPr lang="en-US" sz="1900" b="0" i="0" dirty="0">
                <a:effectLst/>
              </a:rPr>
              <a:t>Postman holds strong support and community to enhance its usage in various platforms such as </a:t>
            </a:r>
            <a:r>
              <a:rPr lang="en-US" sz="1900" b="0" i="0" dirty="0" err="1">
                <a:effectLst/>
              </a:rPr>
              <a:t>Github</a:t>
            </a:r>
            <a:r>
              <a:rPr lang="en-US" sz="1900" b="0" i="0" dirty="0">
                <a:effectLst/>
              </a:rPr>
              <a:t>, </a:t>
            </a:r>
            <a:r>
              <a:rPr lang="en-US" sz="1900" b="0" i="0" dirty="0" err="1">
                <a:effectLst/>
              </a:rPr>
              <a:t>Stackoverflow</a:t>
            </a:r>
            <a:r>
              <a:rPr lang="en-US" sz="1900" b="0" i="0" dirty="0">
                <a:effectLst/>
              </a:rPr>
              <a:t>, and social media platforms. </a:t>
            </a:r>
            <a:endParaRPr lang="tr-TR" sz="1900" b="0" i="0" dirty="0">
              <a:effectLst/>
            </a:endParaRPr>
          </a:p>
          <a:p>
            <a:pPr marL="0" indent="0">
              <a:buNone/>
            </a:pPr>
            <a:r>
              <a:rPr lang="tr-TR" sz="1900" b="1" dirty="0"/>
              <a:t>5</a:t>
            </a:r>
            <a:r>
              <a:rPr lang="en-US" sz="1900" b="1" i="0" dirty="0">
                <a:effectLst/>
              </a:rPr>
              <a:t>. Pricing</a:t>
            </a:r>
            <a:r>
              <a:rPr lang="tr-TR" sz="1900" b="1" i="0" dirty="0">
                <a:effectLst/>
              </a:rPr>
              <a:t> : </a:t>
            </a:r>
            <a:r>
              <a:rPr lang="en-US" sz="1900" b="0" i="0" dirty="0">
                <a:effectLst/>
              </a:rPr>
              <a:t>Being open-source, Postman is free of cost. You can get all of the above benefits for free. There are also paid plans for Postman Pro and Postman Enterprise to suit small to large enterprises</a:t>
            </a:r>
          </a:p>
        </p:txBody>
      </p:sp>
    </p:spTree>
    <p:extLst>
      <p:ext uri="{BB962C8B-B14F-4D97-AF65-F5344CB8AC3E}">
        <p14:creationId xmlns:p14="http://schemas.microsoft.com/office/powerpoint/2010/main" val="306333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Challenges</a:t>
            </a:r>
          </a:p>
        </p:txBody>
      </p:sp>
      <p:sp>
        <p:nvSpPr>
          <p:cNvPr id="4" name="İçerik Yer Tutucusu 3">
            <a:extLst>
              <a:ext uri="{FF2B5EF4-FFF2-40B4-BE49-F238E27FC236}">
                <a16:creationId xmlns:a16="http://schemas.microsoft.com/office/drawing/2014/main" id="{0CE8843C-44EE-77F0-F918-2F6E02097C64}"/>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r>
              <a:rPr lang="en-US" sz="2000" dirty="0"/>
              <a:t>Advanced features like multiple integrations, advanced reporting, and analytics are covered under the pricing model.</a:t>
            </a:r>
            <a:endParaRPr lang="tr-TR" sz="2000" dirty="0"/>
          </a:p>
          <a:p>
            <a:endParaRPr lang="tr-TR" sz="2000" dirty="0"/>
          </a:p>
          <a:p>
            <a:r>
              <a:rPr lang="en-US" sz="2000" dirty="0"/>
              <a:t>In the Postman tool, we do not have the option of reusing pre-written scripts.</a:t>
            </a:r>
            <a:endParaRPr lang="tr-TR" sz="2000" dirty="0"/>
          </a:p>
          <a:p>
            <a:endParaRPr lang="tr-TR" sz="2000" dirty="0"/>
          </a:p>
          <a:p>
            <a:r>
              <a:rPr lang="en-US" sz="2000" dirty="0"/>
              <a:t>Postman does not have a comprehensive documentation or support for advanced features or complex scenarios. Thus, you may need to do some research or experimentation to find the best practices</a:t>
            </a:r>
            <a:endParaRPr lang="tr-TR" sz="2000" dirty="0"/>
          </a:p>
        </p:txBody>
      </p:sp>
    </p:spTree>
    <p:extLst>
      <p:ext uri="{BB962C8B-B14F-4D97-AF65-F5344CB8AC3E}">
        <p14:creationId xmlns:p14="http://schemas.microsoft.com/office/powerpoint/2010/main" val="270362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5531AD-0ADB-EAF0-26BB-3C67CC0599FD}"/>
              </a:ext>
            </a:extLst>
          </p:cNvPr>
          <p:cNvSpPr>
            <a:spLocks noGrp="1"/>
          </p:cNvSpPr>
          <p:nvPr>
            <p:ph type="title"/>
          </p:nvPr>
        </p:nvSpPr>
        <p:spPr>
          <a:xfrm>
            <a:off x="838200" y="365125"/>
            <a:ext cx="10515600" cy="1325563"/>
          </a:xfrm>
        </p:spPr>
        <p:txBody>
          <a:bodyPr>
            <a:normAutofit/>
          </a:bodyPr>
          <a:lstStyle/>
          <a:p>
            <a:endParaRPr lang="tr-T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E3D2FE0F-299B-C7B8-883E-32A1F218E51E}"/>
              </a:ext>
            </a:extLst>
          </p:cNvPr>
          <p:cNvPicPr>
            <a:picLocks noGrp="1" noChangeAspect="1"/>
          </p:cNvPicPr>
          <p:nvPr>
            <p:ph idx="1"/>
          </p:nvPr>
        </p:nvPicPr>
        <p:blipFill>
          <a:blip r:embed="rId2"/>
          <a:stretch>
            <a:fillRect/>
          </a:stretch>
        </p:blipFill>
        <p:spPr>
          <a:xfrm>
            <a:off x="599769" y="365125"/>
            <a:ext cx="11012128" cy="5987486"/>
          </a:xfrm>
        </p:spPr>
      </p:pic>
    </p:spTree>
    <p:extLst>
      <p:ext uri="{BB962C8B-B14F-4D97-AF65-F5344CB8AC3E}">
        <p14:creationId xmlns:p14="http://schemas.microsoft.com/office/powerpoint/2010/main" val="735967258"/>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1179</TotalTime>
  <Words>658</Words>
  <Application>Microsoft Office PowerPoint</Application>
  <PresentationFormat>Geniş ekran</PresentationFormat>
  <Paragraphs>53</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API Test Automation with Postman </vt:lpstr>
      <vt:lpstr>Overview</vt:lpstr>
      <vt:lpstr>The importance of API testing</vt:lpstr>
      <vt:lpstr>API Testing Tools</vt:lpstr>
      <vt:lpstr>What is Postman?</vt:lpstr>
      <vt:lpstr>Why should we use Postman?</vt:lpstr>
      <vt:lpstr>5 Factors to use Postman for API testing</vt:lpstr>
      <vt:lpstr>Challenges</vt:lpstr>
      <vt:lpstr>PowerPoint Sunusu</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 Automation with Postman </dc:title>
  <dc:creator>İhsan Efe Uzun</dc:creator>
  <cp:lastModifiedBy>İhsan Efe Uzun</cp:lastModifiedBy>
  <cp:revision>5</cp:revision>
  <dcterms:created xsi:type="dcterms:W3CDTF">2023-12-23T09:22:08Z</dcterms:created>
  <dcterms:modified xsi:type="dcterms:W3CDTF">2024-01-16T18:33:52Z</dcterms:modified>
</cp:coreProperties>
</file>