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7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9AD3-C87F-4F8F-84B7-CA86C19F7CB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4B5-E159-41EC-B06B-C8A1462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1219/osf.io/3m6va" TargetMode="External"/><Relationship Id="rId2" Type="http://schemas.openxmlformats.org/officeDocument/2006/relationships/hyperlink" Target="https://doi.org/10.1038/d41586-021-02522-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S0140-6736(20)30677-2" TargetMode="External"/><Relationship Id="rId4" Type="http://schemas.openxmlformats.org/officeDocument/2006/relationships/hyperlink" Target="https://doi.org/10.31235/osf.io/5sye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61541"/>
            <a:ext cx="8361229" cy="2425139"/>
          </a:xfrm>
        </p:spPr>
        <p:txBody>
          <a:bodyPr>
            <a:noAutofit/>
          </a:bodyPr>
          <a:lstStyle/>
          <a:p>
            <a:r>
              <a:rPr lang="en-US" sz="4400" dirty="0"/>
              <a:t>ASSESSING THE POPULATION PROJECTION DEBATE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680"/>
            <a:ext cx="9144000" cy="1577234"/>
          </a:xfrm>
        </p:spPr>
        <p:txBody>
          <a:bodyPr>
            <a:normAutofit/>
          </a:bodyPr>
          <a:lstStyle/>
          <a:p>
            <a:r>
              <a:rPr lang="en-US" dirty="0"/>
              <a:t>STAT 563 - Term Paper </a:t>
            </a:r>
          </a:p>
          <a:p>
            <a:r>
              <a:rPr lang="en-US" dirty="0"/>
              <a:t>Ihsan Kahveci</a:t>
            </a:r>
          </a:p>
        </p:txBody>
      </p:sp>
    </p:spTree>
    <p:extLst>
      <p:ext uri="{BB962C8B-B14F-4D97-AF65-F5344CB8AC3E}">
        <p14:creationId xmlns:p14="http://schemas.microsoft.com/office/powerpoint/2010/main" val="17302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the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2020, IHME researchers published a paper with a different projection framework. (</a:t>
            </a:r>
            <a:r>
              <a:rPr lang="en-US" dirty="0" err="1"/>
              <a:t>Vollset</a:t>
            </a:r>
            <a:r>
              <a:rPr lang="en-US" dirty="0"/>
              <a:t>, 2020)</a:t>
            </a:r>
          </a:p>
          <a:p>
            <a:r>
              <a:rPr lang="en-US" dirty="0"/>
              <a:t>According to their models, world population will peak at 9.7 billion in 2064, then decline to 8.8 billion in 2100. </a:t>
            </a:r>
          </a:p>
          <a:p>
            <a:r>
              <a:rPr lang="en-US" dirty="0"/>
              <a:t>IHME’s main claim is that TFR is fragile to “tempo effect.”</a:t>
            </a:r>
          </a:p>
          <a:p>
            <a:r>
              <a:rPr lang="en-US" dirty="0"/>
              <a:t>Alternative: Complete Cohort Fertility Rate at age 50 (CCF50)</a:t>
            </a:r>
          </a:p>
          <a:p>
            <a:r>
              <a:rPr lang="en-US" dirty="0"/>
              <a:t>IHME argues that their estimates are better than alternatives.</a:t>
            </a:r>
          </a:p>
          <a:p>
            <a:r>
              <a:rPr lang="en-US" dirty="0"/>
              <a:t>They warn policymakers about the </a:t>
            </a:r>
            <a:r>
              <a:rPr lang="en-US" b="1" dirty="0"/>
              <a:t>declining fertility threat.</a:t>
            </a:r>
          </a:p>
        </p:txBody>
      </p:sp>
    </p:spTree>
    <p:extLst>
      <p:ext uri="{BB962C8B-B14F-4D97-AF65-F5344CB8AC3E}">
        <p14:creationId xmlns:p14="http://schemas.microsoft.com/office/powerpoint/2010/main" val="19422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CB5A-9E5F-A88E-4D25-5DDAA924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DB43-B8F6-9749-618F-98C363F6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Upward bias of contraceptive met need forecasts leading to downward bias of fertility forecasts. (Alkema 2020)</a:t>
            </a:r>
          </a:p>
          <a:p>
            <a:r>
              <a:rPr lang="en-US" dirty="0"/>
              <a:t>Potential overfitting: (Stuart </a:t>
            </a:r>
            <a:r>
              <a:rPr lang="en-US" dirty="0" err="1"/>
              <a:t>Gietel-Basten</a:t>
            </a:r>
            <a:r>
              <a:rPr lang="en-US" dirty="0"/>
              <a:t> and </a:t>
            </a:r>
            <a:r>
              <a:rPr lang="en-US" dirty="0" err="1"/>
              <a:t>Tomáš</a:t>
            </a:r>
            <a:r>
              <a:rPr lang="en-US" dirty="0"/>
              <a:t> Sobotka, 2020)</a:t>
            </a:r>
          </a:p>
          <a:p>
            <a:pPr lvl="1"/>
            <a:r>
              <a:rPr lang="en-US" sz="2800" dirty="0"/>
              <a:t>IHME uses one birth per woman lower limit</a:t>
            </a:r>
          </a:p>
          <a:p>
            <a:pPr lvl="1"/>
            <a:r>
              <a:rPr lang="en-US" sz="2800" dirty="0"/>
              <a:t>No upper limit</a:t>
            </a:r>
          </a:p>
          <a:p>
            <a:r>
              <a:rPr lang="en-US" dirty="0"/>
              <a:t>Data quality issues with GBD past data.</a:t>
            </a:r>
          </a:p>
          <a:p>
            <a:r>
              <a:rPr lang="en-US" dirty="0"/>
              <a:t>Lack of out-of-sample prediction test.</a:t>
            </a:r>
          </a:p>
        </p:txBody>
      </p:sp>
    </p:spTree>
    <p:extLst>
      <p:ext uri="{BB962C8B-B14F-4D97-AF65-F5344CB8AC3E}">
        <p14:creationId xmlns:p14="http://schemas.microsoft.com/office/powerpoint/2010/main" val="239125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IHME’S ESTIMATION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𝐶𝐶𝐹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𝑒𝑑𝑢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𝑆𝐹𝑅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𝑃𝐴𝑆𝐹𝑅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𝐶𝐶𝐹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sz="2000" dirty="0"/>
                  <a:t>: completed cohort fertility rate at age 50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contraceptive need met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𝑒𝑑𝑢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natural cubic spline of female educational attainment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𝐴𝑆𝐹𝑅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single-year age standardized fertility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single-year proportional age standardized fertility rate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47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006336-EF2A-6531-C8FC-156A839F2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114"/>
            <a:ext cx="6419850" cy="61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728C743-96C8-8C05-9338-3C2E67DB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59" y="379555"/>
            <a:ext cx="4993811" cy="62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B6056-307D-AC53-D0FC-4F54B34BBEE2}"/>
              </a:ext>
            </a:extLst>
          </p:cNvPr>
          <p:cNvCxnSpPr/>
          <p:nvPr/>
        </p:nvCxnSpPr>
        <p:spPr>
          <a:xfrm>
            <a:off x="6743700" y="468630"/>
            <a:ext cx="0" cy="5703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Proposal: Does CCF50 provide better estimates?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Probabilistic modeling of TFR </a:t>
            </a:r>
          </a:p>
          <a:p>
            <a:r>
              <a:rPr lang="en-US" dirty="0"/>
              <a:t>Bayesian Hierarchical Model: </a:t>
            </a:r>
          </a:p>
          <a:p>
            <a:pPr lvl="1"/>
            <a:r>
              <a:rPr lang="en-US" dirty="0"/>
              <a:t>Using IHME/GBD past data (for reproducibility) </a:t>
            </a:r>
          </a:p>
          <a:p>
            <a:pPr lvl="1"/>
            <a:r>
              <a:rPr lang="en-US" dirty="0"/>
              <a:t>Parameters for educational attainment &amp; contraceptive met need</a:t>
            </a:r>
          </a:p>
          <a:p>
            <a:pPr lvl="1"/>
            <a:r>
              <a:rPr lang="en-US" dirty="0"/>
              <a:t>First estimating CCF50, then TFR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bayesTFR</a:t>
            </a:r>
            <a:r>
              <a:rPr lang="en-US" dirty="0"/>
              <a:t> R package.</a:t>
            </a:r>
          </a:p>
          <a:p>
            <a:r>
              <a:rPr lang="en-US" dirty="0"/>
              <a:t>Challenge: computational power</a:t>
            </a:r>
          </a:p>
          <a:p>
            <a:r>
              <a:rPr lang="en-US" dirty="0"/>
              <a:t>Solution: small sample of countries:</a:t>
            </a:r>
          </a:p>
          <a:p>
            <a:pPr lvl="1"/>
            <a:r>
              <a:rPr lang="en-US" dirty="0"/>
              <a:t>3-5 number of countries from  each fertility ranges. (low-mid-high)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468-2C8A-1F2A-0E2F-22FCD460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002F-4D9F-BC36-42B4-98316424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Adam, David. 2021. “How Far Will Global Population Rise? Researchers Can’t Agree.”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597(7877):462–65.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10.1038/d41586-021-02522-6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Alkema, Leontine. 2020.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Burden of Disease Fertility Forecasts: Summary of the Approach Used and Associated Statistical Concerns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Open Science Framework.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10.31219/osf.io/3m6va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Gietel-Basten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Stuart, and Tomas Sobotka. 2020.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 Population Futures: Critical Reflections on the IHME Scenarios of Future Fertility, Mortality, Migration and Population Trends from 2017 to 2100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SocArXiv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10.31235/osf.io/5syef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Vollset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Stein Emil, Emily Goren, Chun-Wei Yuan, Jackie Cao, Amanda E. Smith, Thomas Hsiao, Catherine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Bisignano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Gulrez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Emma Castro, Julian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J.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Dolgert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Frank, Kai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Fukutaki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Simon I. Hay, Rafael Lozano, Ali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Mokdad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Vishnu Nandakumar, Maxwell Pierce, Martin Pletcher,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Toshana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Robalik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Krista M. Steuben, Han Yong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Wunrow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Bianca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Zlavog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Christopher J. L. Murray. 2020. “Fertility, Mortality, Migration, and Population Scenarios for 195 Countries and Territories from 2017 to 2100: A Forecasting Analysis for the Global Burden of Disease Study.”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Lancet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396(10258):1285–1306.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10.1016/S0140-6736(20)30677-2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552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ASSESSING THE POPULATION PROJECTION DEBATE</vt:lpstr>
      <vt:lpstr>Brief History of the Debate</vt:lpstr>
      <vt:lpstr>Critiques</vt:lpstr>
      <vt:lpstr>IHME’S ESTIMATION METHOD</vt:lpstr>
      <vt:lpstr>PowerPoint Presentation</vt:lpstr>
      <vt:lpstr>Proposal: Does CCF50 provide better estimates?</vt:lpstr>
      <vt:lpstr>Works Cited: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Bayesian Benchmarking of Small Area Estimation Models</dc:title>
  <dc:creator>Spencer Pease</dc:creator>
  <cp:lastModifiedBy>IHSAN KAHVECI</cp:lastModifiedBy>
  <cp:revision>19</cp:revision>
  <dcterms:created xsi:type="dcterms:W3CDTF">2020-05-04T03:51:15Z</dcterms:created>
  <dcterms:modified xsi:type="dcterms:W3CDTF">2022-05-02T22:52:55Z</dcterms:modified>
</cp:coreProperties>
</file>