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4" r:id="rId8"/>
    <p:sldId id="259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AD3-C87F-4F8F-84B7-CA86C19F7C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61541"/>
            <a:ext cx="8361229" cy="2425139"/>
          </a:xfrm>
        </p:spPr>
        <p:txBody>
          <a:bodyPr>
            <a:noAutofit/>
          </a:bodyPr>
          <a:lstStyle/>
          <a:p>
            <a:r>
              <a:rPr lang="en-US" sz="5400" dirty="0" smtClean="0"/>
              <a:t>Fully Bayesian Benchmarking of Small Area Estimation Models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680"/>
            <a:ext cx="9144000" cy="1577234"/>
          </a:xfrm>
        </p:spPr>
        <p:txBody>
          <a:bodyPr>
            <a:normAutofit/>
          </a:bodyPr>
          <a:lstStyle/>
          <a:p>
            <a:r>
              <a:rPr lang="en-US" dirty="0" smtClean="0"/>
              <a:t>STAT 563 - Term Paper Presentation</a:t>
            </a:r>
          </a:p>
          <a:p>
            <a:r>
              <a:rPr lang="en-US" dirty="0" smtClean="0"/>
              <a:t>Spencer Pease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Sample of mortality rates using direct estimation: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0" y="2377400"/>
            <a:ext cx="11452316" cy="42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722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Method: MCMC Metropolis-Hastings algorithm</a:t>
                </a:r>
              </a:p>
              <a:p>
                <a:pPr lvl="1"/>
                <a:r>
                  <a:rPr lang="en-US" dirty="0" smtClean="0"/>
                  <a:t>4 chains each with 40,000 burn-in + 40,000 iteration and n-thinning = 80</a:t>
                </a:r>
                <a:endParaRPr lang="en-US" dirty="0"/>
              </a:p>
              <a:p>
                <a:r>
                  <a:rPr lang="en-US" dirty="0" smtClean="0"/>
                  <a:t>District-level estimates benchmarked against region-level life expectancy at birth</a:t>
                </a:r>
              </a:p>
              <a:p>
                <a:r>
                  <a:rPr lang="en-US" dirty="0" smtClean="0"/>
                  <a:t>Death counts modeled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𝑎𝑠𝑑</m:t>
                        </m:r>
                      </m:sub>
                    </m:sSub>
                  </m:oMath>
                </a14:m>
                <a:r>
                  <a:rPr lang="en-US" dirty="0" smtClean="0"/>
                  <a:t> is population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𝑎𝑠𝑑</m:t>
                        </m:r>
                      </m:sub>
                    </m:sSub>
                  </m:oMath>
                </a14:m>
                <a:r>
                  <a:rPr lang="en-US" dirty="0" smtClean="0"/>
                  <a:t> is mortality rate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(age effects are assumed to follow a random walk with drift)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72220"/>
              </a:xfrm>
              <a:blipFill>
                <a:blip r:embed="rId2"/>
                <a:stretch>
                  <a:fillRect l="-1217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31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Point estimates of life expectancy by region for benchmarked and non-benchmarked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8" y="2692156"/>
            <a:ext cx="10176195" cy="36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31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Percent difference between district mortality rates for benchmarked and non-benchmarked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45" y="2557220"/>
            <a:ext cx="7135678" cy="41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3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Percent difference between district mortality rates for benchmarked and non-benchmarked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53" y="2692156"/>
            <a:ext cx="8903462" cy="38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7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Philippines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924607"/>
          </a:xfrm>
        </p:spPr>
        <p:txBody>
          <a:bodyPr>
            <a:normAutofit/>
          </a:bodyPr>
          <a:lstStyle/>
          <a:p>
            <a:r>
              <a:rPr lang="en-US" dirty="0" smtClean="0"/>
              <a:t>Currently in the process of extending the authors’ methods to new data</a:t>
            </a:r>
          </a:p>
        </p:txBody>
      </p:sp>
    </p:spTree>
    <p:extLst>
      <p:ext uri="{BB962C8B-B14F-4D97-AF65-F5344CB8AC3E}">
        <p14:creationId xmlns:p14="http://schemas.microsoft.com/office/powerpoint/2010/main" val="20979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estimates for small geographic/social/demographic areas presents challenges when there are few observations per area</a:t>
            </a:r>
          </a:p>
          <a:p>
            <a:pPr lvl="1"/>
            <a:r>
              <a:rPr lang="en-US" dirty="0" smtClean="0"/>
              <a:t>Direct methods (i.e. counting events and exposure) lack credibility</a:t>
            </a:r>
          </a:p>
          <a:p>
            <a:pPr lvl="1"/>
            <a:r>
              <a:rPr lang="en-US" dirty="0" smtClean="0"/>
              <a:t>Modeled estimates are not consistent with aggregate area estimates (found using direct methods)</a:t>
            </a:r>
          </a:p>
          <a:p>
            <a:r>
              <a:rPr lang="en-US" dirty="0" smtClean="0"/>
              <a:t>Discrepancies present issues, political and otherwise, so small area estimates are adjusted to match aggregate estimates</a:t>
            </a:r>
          </a:p>
          <a:p>
            <a:r>
              <a:rPr lang="en-US" dirty="0" smtClean="0"/>
              <a:t>Current adjustment methods focus on providing point estimates, not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42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Benchmarks: </a:t>
            </a:r>
          </a:p>
          <a:p>
            <a:pPr lvl="1"/>
            <a:r>
              <a:rPr lang="en-US" dirty="0" smtClean="0"/>
              <a:t>Aggregate area estimates, generally obtained using direct methods</a:t>
            </a:r>
          </a:p>
          <a:p>
            <a:pPr lvl="1"/>
            <a:r>
              <a:rPr lang="en-US" dirty="0" smtClean="0"/>
              <a:t>What you compare your small area estimates to</a:t>
            </a:r>
          </a:p>
          <a:p>
            <a:pPr lvl="2"/>
            <a:r>
              <a:rPr lang="en-US" b="1" dirty="0" smtClean="0"/>
              <a:t>Internal benchmarks:</a:t>
            </a:r>
            <a:r>
              <a:rPr lang="en-US" dirty="0" smtClean="0"/>
              <a:t> calculated from small area data sources</a:t>
            </a:r>
          </a:p>
          <a:p>
            <a:pPr lvl="2"/>
            <a:r>
              <a:rPr lang="en-US" b="1" dirty="0" smtClean="0"/>
              <a:t>External benchmarks:</a:t>
            </a:r>
            <a:r>
              <a:rPr lang="en-US" dirty="0" smtClean="0"/>
              <a:t> calculated from other data sources</a:t>
            </a:r>
            <a:endParaRPr lang="en-US" b="1" dirty="0" smtClean="0"/>
          </a:p>
          <a:p>
            <a:r>
              <a:rPr lang="en-US" dirty="0" smtClean="0"/>
              <a:t>Benchmarking: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/>
              <a:t>for forcing small area estimates to agree </a:t>
            </a:r>
            <a:r>
              <a:rPr lang="en-US" dirty="0" smtClean="0"/>
              <a:t>with benchmarks</a:t>
            </a:r>
          </a:p>
          <a:p>
            <a:pPr lvl="1"/>
            <a:r>
              <a:rPr lang="en-US" dirty="0" smtClean="0"/>
              <a:t>How you reconcile discrepancies between small area estimates and aggregate estimates</a:t>
            </a:r>
          </a:p>
          <a:p>
            <a:pPr lvl="2"/>
            <a:r>
              <a:rPr lang="en-US" b="1" dirty="0" smtClean="0"/>
              <a:t>Exact benchmarking:</a:t>
            </a:r>
            <a:r>
              <a:rPr lang="en-US" dirty="0" smtClean="0"/>
              <a:t> Making estimates exactly agree with benchmarks</a:t>
            </a:r>
          </a:p>
          <a:p>
            <a:pPr lvl="2"/>
            <a:r>
              <a:rPr lang="en-US" b="1" dirty="0" smtClean="0"/>
              <a:t>Inexact benchmarking:</a:t>
            </a:r>
            <a:r>
              <a:rPr lang="en-US" dirty="0" smtClean="0"/>
              <a:t> Allowing discrepancy between estimates and benchmarks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Published in 2020 by </a:t>
            </a:r>
            <a:r>
              <a:rPr lang="en-US" dirty="0" err="1" smtClean="0"/>
              <a:t>Junni</a:t>
            </a:r>
            <a:r>
              <a:rPr lang="en-US" dirty="0" smtClean="0"/>
              <a:t> L. Zhang and John Bryant</a:t>
            </a:r>
          </a:p>
          <a:p>
            <a:r>
              <a:rPr lang="en-US" dirty="0" smtClean="0"/>
              <a:t>Present a fully Bayesian approach to small area benchmarking</a:t>
            </a:r>
          </a:p>
          <a:p>
            <a:pPr lvl="1"/>
            <a:r>
              <a:rPr lang="en-US" dirty="0" smtClean="0"/>
              <a:t>Benchmarks are estimates for underlying aggregate parameters</a:t>
            </a:r>
          </a:p>
          <a:p>
            <a:pPr lvl="1"/>
            <a:r>
              <a:rPr lang="en-US" dirty="0" smtClean="0"/>
              <a:t>Benchmark agreement is a distribution conditional on the aggregate parameters</a:t>
            </a:r>
          </a:p>
          <a:p>
            <a:pPr lvl="1"/>
            <a:r>
              <a:rPr lang="en-US" dirty="0" smtClean="0"/>
              <a:t>The original likelihood is multiplied by the probability distribution of the benchmarks</a:t>
            </a:r>
          </a:p>
          <a:p>
            <a:pPr lvl="2"/>
            <a:r>
              <a:rPr lang="en-US" dirty="0" smtClean="0"/>
              <a:t>A “compromise” between the original likelihood and requirement to meet the benchmark</a:t>
            </a:r>
          </a:p>
          <a:p>
            <a:pPr lvl="1"/>
            <a:r>
              <a:rPr lang="en-US" dirty="0" smtClean="0"/>
              <a:t>The revised likelihood and prior together yield the benchmarked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784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multiple benchmarks</a:t>
            </a:r>
          </a:p>
          <a:p>
            <a:r>
              <a:rPr lang="en-US" dirty="0" smtClean="0"/>
              <a:t>Benchmarks can be nonlinearly related to small area estimates (i.e. age specific mortality benchmarked against life expectancy)</a:t>
            </a:r>
          </a:p>
          <a:p>
            <a:r>
              <a:rPr lang="en-US" dirty="0" smtClean="0"/>
              <a:t>Specify </a:t>
            </a:r>
            <a:r>
              <a:rPr lang="en-US" dirty="0"/>
              <a:t>allowable discrepancy</a:t>
            </a:r>
          </a:p>
        </p:txBody>
      </p:sp>
    </p:spTree>
    <p:extLst>
      <p:ext uri="{BB962C8B-B14F-4D97-AF65-F5344CB8AC3E}">
        <p14:creationId xmlns:p14="http://schemas.microsoft.com/office/powerpoint/2010/main" val="14013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Bayesian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 of area-level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areas (e.g. defined by age, sex, region)</a:t>
                </a:r>
              </a:p>
              <a:p>
                <a:r>
                  <a:rPr lang="en-US" dirty="0" smtClean="0"/>
                  <a:t>Area-level parameters: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Area-level data: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Vector of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6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Bayesian estimation of area-level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with benchmarked posterior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Benchmarks: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Underlying benchmark parameters: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through deterministic benchmarking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den>
                            </m:f>
                          </m:e>
                        </m:d>
                      </m:sup>
                    </m:sSup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probability distribution of the benchmarks conditional on the aggregate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 the authors’ application of their methods to age-sex specific mortality rates in local authority districts of England and Wales</a:t>
            </a:r>
          </a:p>
          <a:p>
            <a:r>
              <a:rPr lang="en-US" dirty="0" smtClean="0"/>
              <a:t>Apply these method </a:t>
            </a:r>
            <a:r>
              <a:rPr lang="en-US" dirty="0"/>
              <a:t>in the </a:t>
            </a:r>
            <a:r>
              <a:rPr lang="en-US" dirty="0" smtClean="0"/>
              <a:t>Philippines -- another location with small subnational units and available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the authors have released code alongside their article, which was used to re-evaluate their methods</a:t>
            </a:r>
          </a:p>
        </p:txBody>
      </p:sp>
    </p:spTree>
    <p:extLst>
      <p:ext uri="{BB962C8B-B14F-4D97-AF65-F5344CB8AC3E}">
        <p14:creationId xmlns:p14="http://schemas.microsoft.com/office/powerpoint/2010/main" val="22537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Estimating age-sex-specific mortality rates in England and Wales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0911"/>
          </a:xfrm>
        </p:spPr>
        <p:txBody>
          <a:bodyPr>
            <a:normAutofit/>
          </a:bodyPr>
          <a:lstStyle/>
          <a:p>
            <a:r>
              <a:rPr lang="en-US" dirty="0" smtClean="0"/>
              <a:t>Data: death counts and at-risk populations in 2014, for 20 age groups 0 to 90+, males and females, in 348 local authority districts (belonging to 10 regions)</a:t>
            </a:r>
          </a:p>
          <a:p>
            <a:pPr lvl="1"/>
            <a:r>
              <a:rPr lang="en-US" dirty="0" smtClean="0"/>
              <a:t>Total deaths: 500,3134</a:t>
            </a:r>
          </a:p>
          <a:p>
            <a:pPr lvl="1"/>
            <a:r>
              <a:rPr lang="en-US" dirty="0" smtClean="0"/>
              <a:t>Total population: 57,408,654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56645"/>
              </p:ext>
            </p:extLst>
          </p:nvPr>
        </p:nvGraphicFramePr>
        <p:xfrm>
          <a:off x="1635719" y="4381473"/>
          <a:ext cx="892056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366">
                  <a:extLst>
                    <a:ext uri="{9D8B030D-6E8A-4147-A177-3AD203B41FA5}">
                      <a16:colId xmlns:a16="http://schemas.microsoft.com/office/drawing/2014/main" val="2446075611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655187174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3464096341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2857455248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2162818829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3711134531"/>
                    </a:ext>
                  </a:extLst>
                </a:gridCol>
                <a:gridCol w="1274366">
                  <a:extLst>
                    <a:ext uri="{9D8B030D-6E8A-4147-A177-3AD203B41FA5}">
                      <a16:colId xmlns:a16="http://schemas.microsoft.com/office/drawing/2014/main" val="222533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1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56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523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Fully Bayesian Benchmarking of Small Area Estimation Models</vt:lpstr>
      <vt:lpstr>Background: Overview</vt:lpstr>
      <vt:lpstr>Background: Terms</vt:lpstr>
      <vt:lpstr>Methods: Summary</vt:lpstr>
      <vt:lpstr>Methods:  Advantages</vt:lpstr>
      <vt:lpstr>Methods:  Bayesian estimation of area-level models</vt:lpstr>
      <vt:lpstr>Methods: Bayesian estimation of area-level models with benchmarked posterior</vt:lpstr>
      <vt:lpstr>Proposal</vt:lpstr>
      <vt:lpstr>Evaluation: Estimating age-sex-specific mortality rates in England and Wales</vt:lpstr>
      <vt:lpstr>Evaluation: Estimating age-sex-specific mortality rates in England and Wales</vt:lpstr>
      <vt:lpstr>Evaluation: Estimating age-sex-specific mortality rates in England and Wales</vt:lpstr>
      <vt:lpstr>Evaluation: Estimating age-sex-specific mortality rates in England and Wales</vt:lpstr>
      <vt:lpstr>Evaluation: Estimating age-sex-specific mortality rates in England and Wales</vt:lpstr>
      <vt:lpstr>Evaluation: Estimating age-sex-specific mortality rates in England and Wales</vt:lpstr>
      <vt:lpstr>Evaluation: Philippines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Bayesian Benchmarking of Small Area Estimation Models</dc:title>
  <dc:creator>Spencer Pease</dc:creator>
  <cp:lastModifiedBy>Spencer Pease</cp:lastModifiedBy>
  <cp:revision>43</cp:revision>
  <dcterms:created xsi:type="dcterms:W3CDTF">2020-05-04T03:51:15Z</dcterms:created>
  <dcterms:modified xsi:type="dcterms:W3CDTF">2020-06-01T21:31:56Z</dcterms:modified>
</cp:coreProperties>
</file>