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Ultra-Bold" charset="1" panose="00000900000000000000"/>
      <p:regular r:id="rId18"/>
    </p:embeddedFont>
    <p:embeddedFont>
      <p:font typeface="Canva Sans" charset="1" panose="020B0503030501040103"/>
      <p:regular r:id="rId19"/>
    </p:embeddedFont>
    <p:embeddedFont>
      <p:font typeface="Canva Sans Bold" charset="1" panose="020B0803030501040103"/>
      <p:regular r:id="rId21"/>
    </p:embeddedFont>
    <p:embeddedFont>
      <p:font typeface="Poppins Medium" charset="1" panose="00000600000000000000"/>
      <p:regular r:id="rId24"/>
    </p:embeddedFont>
    <p:embeddedFont>
      <p:font typeface="Poppins Bold" charset="1" panose="00000800000000000000"/>
      <p:regular r:id="rId25"/>
    </p:embeddedFont>
    <p:embeddedFont>
      <p:font typeface="Poppins" charset="1" panose="00000500000000000000"/>
      <p:regular r:id="rId27"/>
    </p:embeddedFont>
    <p:embeddedFont>
      <p:font typeface="Poppins Semi-Bold" charset="1" panose="000007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fonts/font21.fntdata" Type="http://schemas.openxmlformats.org/officeDocument/2006/relationships/font"/><Relationship Id="rId22" Target="notesSlides/notesSlide3.xml" Type="http://schemas.openxmlformats.org/officeDocument/2006/relationships/notesSlide"/><Relationship Id="rId23" Target="notesSlides/notesSlide4.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notesSlides/notesSlide5.xml" Type="http://schemas.openxmlformats.org/officeDocument/2006/relationships/notesSlide"/><Relationship Id="rId27" Target="fonts/font27.fntdata" Type="http://schemas.openxmlformats.org/officeDocument/2006/relationships/font"/><Relationship Id="rId28" Target="notesSlides/notesSlide6.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Halo semuanya, perkenalkan, nama saya Ihsan Kurniawan. Pada kesempatan kali ini, saya akan mempresentasikan proyek akhir saya yang berjudul Dashboard Performance Analytics Kimia Farma Business Year 2020-2023. Proyek ini bertujuan untuk menganalisis performa bisnis Kimia Farma selama 4 tahun terakhir dengan menggunakan teknologi Big Data Analytics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Sebelum masuk ke pembahasan, saya ingin memperkenalkan diri. Saya adalah lulusan Sistem Informasi dari Universitas Gunadarma. Saya memiliki pengalaman menganalisis data menggunakan Python, SQL, Power BI, dan Looker Studio. Melalui program Studi Independen di Zenius, saya berhasil menyelesaikan berbagai proyek analitik data yang membantu pengambilan keputusan berbasis data, termasuk proyek ini</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Kimia Farma adalah perusahaan farmasi pertama di Indonesia yang memiliki sejarah panjang sejak tahun 1817. Dengan berbagai perubahan dan perkembangan, Kimia Farma terus menjadi salah satu perusahaan terdepan dalam industri farmasi di Indonesia. Proyek ini dirancang untuk mengevaluasi performa bisnis Kimia Farma dari tahun 2020 hingga 2023.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Sebagai Big Data Analytics Intern di Kimia Farma, tugas utama saya adalah memahami performa bisnis melalui analisis data mendalam. Proyek ini bertujuan untuk memberikan wawasan tentang pekerjaan seorang Data Analyst dan mendukung pengambilan keputusan strategis di perusahaan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untuk code query :</a:t>
            </a:r>
          </a:p>
          <a:p>
            <a:r>
              <a:rPr lang="en-US"/>
              <a:t/>
            </a:r>
          </a:p>
          <a:p>
            <a:r>
              <a:rPr lang="en-US"/>
              <a:t>membuat tabel dengan nama data transaction</a:t>
            </a:r>
          </a:p>
          <a:p>
            <a:r>
              <a:rPr lang="en-US"/>
              <a:t/>
            </a:r>
          </a:p>
          <a:p>
            <a:r>
              <a:rPr lang="en-US"/>
              <a:t>Mengambil kolom dari ke 3 tabel sebelumnya :</a:t>
            </a:r>
          </a:p>
          <a:p>
            <a:r>
              <a:rPr lang="en-US"/>
              <a:t/>
            </a:r>
          </a:p>
          <a:p>
            <a:r>
              <a:rPr lang="en-US"/>
              <a:t>t = final transaction</a:t>
            </a:r>
          </a:p>
          <a:p>
            <a:r>
              <a:rPr lang="en-US"/>
              <a:t>kc = kantor cabang</a:t>
            </a:r>
          </a:p>
          <a:p>
            <a:r>
              <a:rPr lang="en-US"/>
              <a:t>p = product</a:t>
            </a:r>
          </a:p>
          <a:p>
            <a:r>
              <a:rPr lang="en-US"/>
              <a:t/>
            </a:r>
          </a:p>
          <a:p>
            <a:r>
              <a:rPr lang="en-US"/>
              <a:t>disini menggunakan CASE statement untuk menghitung persentase gross laba berdasarkan (t.price). Hasil kalkulasi diberi alias persentase_gross_laba</a:t>
            </a:r>
          </a:p>
          <a:p>
            <a:r>
              <a:rPr lang="en-US"/>
              <a:t/>
            </a:r>
          </a:p>
          <a:p>
            <a:r>
              <a:rPr lang="en-US"/>
              <a:t>Penjualan  (nett_sales) diambil langsung dari nilai price di tabel final transaksi </a:t>
            </a:r>
          </a:p>
          <a:p>
            <a:r>
              <a:rPr lang="en-US"/>
              <a:t/>
            </a:r>
          </a:p>
          <a:p>
            <a:r>
              <a:rPr lang="en-US"/>
              <a:t> (nett_profit) dihitung dengan mengalikan t.price dengan persentase gross laba berdasarkan rentang harga yang sama seperti sebelumnya.</a:t>
            </a:r>
          </a:p>
          <a:p>
            <a:r>
              <a:rPr lang="en-US"/>
              <a:t/>
            </a:r>
          </a:p>
          <a:p>
            <a:r>
              <a:rPr lang="en-US"/>
              <a:t>Data utama diambil dari tabel kf_final_transaction dengan alias t</a:t>
            </a:r>
          </a:p>
          <a:p>
            <a:r>
              <a:rPr lang="en-US"/>
              <a:t/>
            </a:r>
          </a:p>
          <a:p>
            <a:r>
              <a:rPr lang="en-US"/>
              <a:t>setelah itu kf_final_transaction dilakukan inner join dengan kf.kantor cabang berdasarkan branch_id</a:t>
            </a:r>
          </a:p>
          <a:p>
            <a:r>
              <a:rPr lang="en-US"/>
              <a:t/>
            </a:r>
          </a:p>
          <a:p>
            <a:r>
              <a:rPr lang="en-US"/>
              <a:t>dan dilakukan join lagi antara kf_final_transaction dengan t.product berdasarkan product_id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Hal ini menunjukkan bahwa meskipun cabang dinilai baik secara keseluruhan (kemungkinan terkait fasilitas atau layanan secara umum), ada permasalahan pada aspek transaksi yang membuat pelanggan memberi penilaian lebih rendah.</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jpe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jpeg" Type="http://schemas.openxmlformats.org/officeDocument/2006/relationships/image"/><Relationship Id="rId9"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jpeg" Type="http://schemas.openxmlformats.org/officeDocument/2006/relationships/image"/><Relationship Id="rId2" Target="../notesSlides/notesSlide2.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3.jpe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2.pn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https://github.com/ihsankurn/PBI-Kimia-Farma-Big-Data-Analytics---Kimia-Farma-Big-Data-Analytics" TargetMode="External" Type="http://schemas.openxmlformats.org/officeDocument/2006/relationships/hyperlink"/><Relationship Id="rId5" Target="https://drive.google.com/file/d/1fP-ygHSYlHQfPodL2sxeGB2sxCjazSHw/view?usp=sharing" TargetMode="External" Type="http://schemas.openxmlformats.org/officeDocument/2006/relationships/hyperlink"/><Relationship Id="rId6" Target="../media/image5.png" Type="http://schemas.openxmlformats.org/officeDocument/2006/relationships/image"/><Relationship Id="rId7" Target="../media/image6.jpe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1748240" y="112677"/>
            <a:ext cx="6577860" cy="4842949"/>
          </a:xfrm>
          <a:custGeom>
            <a:avLst/>
            <a:gdLst/>
            <a:ahLst/>
            <a:cxnLst/>
            <a:rect r="r" b="b" t="t" l="l"/>
            <a:pathLst>
              <a:path h="4842949" w="6577860">
                <a:moveTo>
                  <a:pt x="6577860" y="0"/>
                </a:moveTo>
                <a:lnTo>
                  <a:pt x="0" y="0"/>
                </a:lnTo>
                <a:lnTo>
                  <a:pt x="0" y="4842950"/>
                </a:lnTo>
                <a:lnTo>
                  <a:pt x="6577860" y="4842950"/>
                </a:lnTo>
                <a:lnTo>
                  <a:pt x="657786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true" flipV="false" rot="0">
            <a:off x="11748240" y="-2516802"/>
            <a:ext cx="1404420" cy="2930270"/>
          </a:xfrm>
          <a:custGeom>
            <a:avLst/>
            <a:gdLst/>
            <a:ahLst/>
            <a:cxnLst/>
            <a:rect r="r" b="b" t="t" l="l"/>
            <a:pathLst>
              <a:path h="2930270" w="1404420">
                <a:moveTo>
                  <a:pt x="1404420" y="0"/>
                </a:moveTo>
                <a:lnTo>
                  <a:pt x="0" y="0"/>
                </a:lnTo>
                <a:lnTo>
                  <a:pt x="0" y="2930270"/>
                </a:lnTo>
                <a:lnTo>
                  <a:pt x="1404420" y="2930270"/>
                </a:lnTo>
                <a:lnTo>
                  <a:pt x="1404420" y="0"/>
                </a:lnTo>
                <a:close/>
              </a:path>
            </a:pathLst>
          </a:custGeom>
          <a:blipFill>
            <a:blip r:embed="rId5">
              <a:extLst>
                <a:ext uri="{96DAC541-7B7A-43D3-8B79-37D633B846F1}">
                  <asvg:svgBlip xmlns:asvg="http://schemas.microsoft.com/office/drawing/2016/SVG/main" r:embed="rId6"/>
                </a:ext>
              </a:extLst>
            </a:blip>
            <a:stretch>
              <a:fillRect l="-368368" t="0" r="0" b="-65273"/>
            </a:stretch>
          </a:blipFill>
        </p:spPr>
      </p:sp>
      <p:grpSp>
        <p:nvGrpSpPr>
          <p:cNvPr name="Group 4" id="4"/>
          <p:cNvGrpSpPr/>
          <p:nvPr/>
        </p:nvGrpSpPr>
        <p:grpSpPr>
          <a:xfrm rot="0">
            <a:off x="-1498713" y="7646161"/>
            <a:ext cx="8207400" cy="514645"/>
            <a:chOff x="0" y="0"/>
            <a:chExt cx="2161620" cy="135544"/>
          </a:xfrm>
        </p:grpSpPr>
        <p:sp>
          <p:nvSpPr>
            <p:cNvPr name="Freeform 5" id="5"/>
            <p:cNvSpPr/>
            <p:nvPr/>
          </p:nvSpPr>
          <p:spPr>
            <a:xfrm flipH="false" flipV="false" rot="0">
              <a:off x="0" y="0"/>
              <a:ext cx="2161620" cy="135544"/>
            </a:xfrm>
            <a:custGeom>
              <a:avLst/>
              <a:gdLst/>
              <a:ahLst/>
              <a:cxnLst/>
              <a:rect r="r" b="b" t="t" l="l"/>
              <a:pathLst>
                <a:path h="135544" w="2161620">
                  <a:moveTo>
                    <a:pt x="0" y="0"/>
                  </a:moveTo>
                  <a:lnTo>
                    <a:pt x="2161620" y="0"/>
                  </a:lnTo>
                  <a:lnTo>
                    <a:pt x="2161620" y="135544"/>
                  </a:lnTo>
                  <a:lnTo>
                    <a:pt x="0" y="135544"/>
                  </a:lnTo>
                  <a:close/>
                </a:path>
              </a:pathLst>
            </a:custGeom>
            <a:solidFill>
              <a:srgbClr val="18469F"/>
            </a:solidFill>
          </p:spPr>
        </p:sp>
        <p:sp>
          <p:nvSpPr>
            <p:cNvPr name="TextBox 6" id="6"/>
            <p:cNvSpPr txBox="true"/>
            <p:nvPr/>
          </p:nvSpPr>
          <p:spPr>
            <a:xfrm>
              <a:off x="0" y="-66675"/>
              <a:ext cx="2161620" cy="202219"/>
            </a:xfrm>
            <a:prstGeom prst="rect">
              <a:avLst/>
            </a:prstGeom>
          </p:spPr>
          <p:txBody>
            <a:bodyPr anchor="ctr" rtlCol="false" tIns="50800" lIns="50800" bIns="50800" rIns="50800"/>
            <a:lstStyle/>
            <a:p>
              <a:pPr algn="ctr">
                <a:lnSpc>
                  <a:spcPts val="3044"/>
                </a:lnSpc>
              </a:pPr>
            </a:p>
          </p:txBody>
        </p:sp>
      </p:grpSp>
      <p:sp>
        <p:nvSpPr>
          <p:cNvPr name="Freeform 7" id="7"/>
          <p:cNvSpPr/>
          <p:nvPr/>
        </p:nvSpPr>
        <p:spPr>
          <a:xfrm flipH="false" flipV="false" rot="0">
            <a:off x="4083687" y="413468"/>
            <a:ext cx="2175559" cy="794000"/>
          </a:xfrm>
          <a:custGeom>
            <a:avLst/>
            <a:gdLst/>
            <a:ahLst/>
            <a:cxnLst/>
            <a:rect r="r" b="b" t="t" l="l"/>
            <a:pathLst>
              <a:path h="794000" w="2175559">
                <a:moveTo>
                  <a:pt x="0" y="0"/>
                </a:moveTo>
                <a:lnTo>
                  <a:pt x="2175559" y="0"/>
                </a:lnTo>
                <a:lnTo>
                  <a:pt x="2175559" y="794000"/>
                </a:lnTo>
                <a:lnTo>
                  <a:pt x="0" y="794000"/>
                </a:lnTo>
                <a:lnTo>
                  <a:pt x="0" y="0"/>
                </a:lnTo>
                <a:close/>
              </a:path>
            </a:pathLst>
          </a:custGeom>
          <a:blipFill>
            <a:blip r:embed="rId7"/>
            <a:stretch>
              <a:fillRect l="0" t="0" r="0" b="0"/>
            </a:stretch>
          </a:blipFill>
        </p:spPr>
      </p:sp>
      <p:sp>
        <p:nvSpPr>
          <p:cNvPr name="Freeform 8" id="8"/>
          <p:cNvSpPr/>
          <p:nvPr/>
        </p:nvSpPr>
        <p:spPr>
          <a:xfrm flipH="false" flipV="false" rot="0">
            <a:off x="1530241" y="413468"/>
            <a:ext cx="1981772" cy="1148257"/>
          </a:xfrm>
          <a:custGeom>
            <a:avLst/>
            <a:gdLst/>
            <a:ahLst/>
            <a:cxnLst/>
            <a:rect r="r" b="b" t="t" l="l"/>
            <a:pathLst>
              <a:path h="1148257" w="1981772">
                <a:moveTo>
                  <a:pt x="0" y="0"/>
                </a:moveTo>
                <a:lnTo>
                  <a:pt x="1981772" y="0"/>
                </a:lnTo>
                <a:lnTo>
                  <a:pt x="1981772" y="1148257"/>
                </a:lnTo>
                <a:lnTo>
                  <a:pt x="0" y="1148257"/>
                </a:lnTo>
                <a:lnTo>
                  <a:pt x="0" y="0"/>
                </a:lnTo>
                <a:close/>
              </a:path>
            </a:pathLst>
          </a:custGeom>
          <a:blipFill>
            <a:blip r:embed="rId8"/>
            <a:stretch>
              <a:fillRect l="0" t="-38798" r="0" b="-33790"/>
            </a:stretch>
          </a:blipFill>
        </p:spPr>
      </p:sp>
      <p:sp>
        <p:nvSpPr>
          <p:cNvPr name="Freeform 9" id="9"/>
          <p:cNvSpPr/>
          <p:nvPr/>
        </p:nvSpPr>
        <p:spPr>
          <a:xfrm flipH="false" flipV="false" rot="0">
            <a:off x="3578688" y="743222"/>
            <a:ext cx="370553" cy="464246"/>
          </a:xfrm>
          <a:custGeom>
            <a:avLst/>
            <a:gdLst/>
            <a:ahLst/>
            <a:cxnLst/>
            <a:rect r="r" b="b" t="t" l="l"/>
            <a:pathLst>
              <a:path h="464246" w="370553">
                <a:moveTo>
                  <a:pt x="0" y="0"/>
                </a:moveTo>
                <a:lnTo>
                  <a:pt x="370552" y="0"/>
                </a:lnTo>
                <a:lnTo>
                  <a:pt x="370552" y="464246"/>
                </a:lnTo>
                <a:lnTo>
                  <a:pt x="0" y="4642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247691" y="5143500"/>
            <a:ext cx="8910465" cy="4700270"/>
          </a:xfrm>
          <a:custGeom>
            <a:avLst/>
            <a:gdLst/>
            <a:ahLst/>
            <a:cxnLst/>
            <a:rect r="r" b="b" t="t" l="l"/>
            <a:pathLst>
              <a:path h="4700270" w="8910465">
                <a:moveTo>
                  <a:pt x="0" y="0"/>
                </a:moveTo>
                <a:lnTo>
                  <a:pt x="8910465" y="0"/>
                </a:lnTo>
                <a:lnTo>
                  <a:pt x="8910465" y="4700270"/>
                </a:lnTo>
                <a:lnTo>
                  <a:pt x="0" y="4700270"/>
                </a:lnTo>
                <a:lnTo>
                  <a:pt x="0" y="0"/>
                </a:lnTo>
                <a:close/>
              </a:path>
            </a:pathLst>
          </a:custGeom>
          <a:blipFill>
            <a:blip r:embed="rId11"/>
            <a:stretch>
              <a:fillRect l="0" t="0" r="0" b="0"/>
            </a:stretch>
          </a:blipFill>
        </p:spPr>
      </p:sp>
      <p:sp>
        <p:nvSpPr>
          <p:cNvPr name="TextBox 11" id="11"/>
          <p:cNvSpPr txBox="true"/>
          <p:nvPr/>
        </p:nvSpPr>
        <p:spPr>
          <a:xfrm rot="0">
            <a:off x="1244789" y="3386767"/>
            <a:ext cx="9638292" cy="2333625"/>
          </a:xfrm>
          <a:prstGeom prst="rect">
            <a:avLst/>
          </a:prstGeom>
        </p:spPr>
        <p:txBody>
          <a:bodyPr anchor="t" rtlCol="false" tIns="0" lIns="0" bIns="0" rIns="0">
            <a:spAutoFit/>
          </a:bodyPr>
          <a:lstStyle/>
          <a:p>
            <a:pPr algn="l">
              <a:lnSpc>
                <a:spcPts val="6000"/>
              </a:lnSpc>
            </a:pPr>
            <a:r>
              <a:rPr lang="en-US" sz="5000" b="true">
                <a:solidFill>
                  <a:srgbClr val="18469F"/>
                </a:solidFill>
                <a:latin typeface="Poppins Ultra-Bold"/>
                <a:ea typeface="Poppins Ultra-Bold"/>
                <a:cs typeface="Poppins Ultra-Bold"/>
                <a:sym typeface="Poppins Ultra-Bold"/>
              </a:rPr>
              <a:t>Dashboard Performance Analytics Kimia Farma Business Year 2020-2023</a:t>
            </a:r>
          </a:p>
        </p:txBody>
      </p:sp>
      <p:sp>
        <p:nvSpPr>
          <p:cNvPr name="TextBox 12" id="12"/>
          <p:cNvSpPr txBox="true"/>
          <p:nvPr/>
        </p:nvSpPr>
        <p:spPr>
          <a:xfrm rot="0">
            <a:off x="1206689" y="7478758"/>
            <a:ext cx="4849326" cy="717142"/>
          </a:xfrm>
          <a:prstGeom prst="rect">
            <a:avLst/>
          </a:prstGeom>
        </p:spPr>
        <p:txBody>
          <a:bodyPr anchor="t" rtlCol="false" tIns="0" lIns="0" bIns="0" rIns="0">
            <a:spAutoFit/>
          </a:bodyPr>
          <a:lstStyle/>
          <a:p>
            <a:pPr algn="l">
              <a:lnSpc>
                <a:spcPts val="5624"/>
              </a:lnSpc>
            </a:pPr>
            <a:r>
              <a:rPr lang="en-US" b="true" sz="4017" spc="88">
                <a:solidFill>
                  <a:srgbClr val="FFFFFF"/>
                </a:solidFill>
                <a:latin typeface="Poppins Ultra-Bold"/>
                <a:ea typeface="Poppins Ultra-Bold"/>
                <a:cs typeface="Poppins Ultra-Bold"/>
                <a:sym typeface="Poppins Ultra-Bold"/>
              </a:rPr>
              <a:t>FINAL TASK</a:t>
            </a:r>
          </a:p>
        </p:txBody>
      </p:sp>
      <p:sp>
        <p:nvSpPr>
          <p:cNvPr name="TextBox 13" id="13"/>
          <p:cNvSpPr txBox="true"/>
          <p:nvPr/>
        </p:nvSpPr>
        <p:spPr>
          <a:xfrm rot="0">
            <a:off x="1244789" y="5918196"/>
            <a:ext cx="9151175" cy="563707"/>
          </a:xfrm>
          <a:prstGeom prst="rect">
            <a:avLst/>
          </a:prstGeom>
        </p:spPr>
        <p:txBody>
          <a:bodyPr anchor="t" rtlCol="false" tIns="0" lIns="0" bIns="0" rIns="0">
            <a:spAutoFit/>
          </a:bodyPr>
          <a:lstStyle/>
          <a:p>
            <a:pPr algn="l">
              <a:lnSpc>
                <a:spcPts val="4627"/>
              </a:lnSpc>
            </a:pPr>
            <a:r>
              <a:rPr lang="en-US" sz="3305" spc="770">
                <a:solidFill>
                  <a:srgbClr val="000000"/>
                </a:solidFill>
                <a:latin typeface="Canva Sans"/>
                <a:ea typeface="Canva Sans"/>
                <a:cs typeface="Canva Sans"/>
                <a:sym typeface="Canva Sans"/>
              </a:rPr>
              <a:t>IHSAN KURNIAWAN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248847" y="2729259"/>
            <a:ext cx="2573412" cy="25734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F25">
                <a:alpha val="89804"/>
              </a:srgbClr>
            </a:solidFill>
          </p:spPr>
        </p:sp>
        <p:sp>
          <p:nvSpPr>
            <p:cNvPr name="TextBox 4" id="4"/>
            <p:cNvSpPr txBox="true"/>
            <p:nvPr/>
          </p:nvSpPr>
          <p:spPr>
            <a:xfrm>
              <a:off x="76200" y="9525"/>
              <a:ext cx="660400" cy="727075"/>
            </a:xfrm>
            <a:prstGeom prst="rect">
              <a:avLst/>
            </a:prstGeom>
          </p:spPr>
          <p:txBody>
            <a:bodyPr anchor="ctr" rtlCol="false" tIns="50800" lIns="50800" bIns="50800" rIns="50800"/>
            <a:lstStyle/>
            <a:p>
              <a:pPr algn="ctr">
                <a:lnSpc>
                  <a:spcPts val="3044"/>
                </a:lnSpc>
              </a:pPr>
            </a:p>
          </p:txBody>
        </p:sp>
      </p:grpSp>
      <p:sp>
        <p:nvSpPr>
          <p:cNvPr name="Freeform 5" id="5"/>
          <p:cNvSpPr/>
          <p:nvPr/>
        </p:nvSpPr>
        <p:spPr>
          <a:xfrm flipH="false" flipV="true" rot="0">
            <a:off x="12792540" y="-199906"/>
            <a:ext cx="5769566" cy="5769566"/>
          </a:xfrm>
          <a:custGeom>
            <a:avLst/>
            <a:gdLst/>
            <a:ahLst/>
            <a:cxnLst/>
            <a:rect r="r" b="b" t="t" l="l"/>
            <a:pathLst>
              <a:path h="5769566" w="5769566">
                <a:moveTo>
                  <a:pt x="0" y="5769566"/>
                </a:moveTo>
                <a:lnTo>
                  <a:pt x="5769566" y="5769566"/>
                </a:lnTo>
                <a:lnTo>
                  <a:pt x="5769566" y="0"/>
                </a:lnTo>
                <a:lnTo>
                  <a:pt x="0" y="0"/>
                </a:lnTo>
                <a:lnTo>
                  <a:pt x="0" y="576956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1899196" y="1035821"/>
            <a:ext cx="1029718" cy="102971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A1A8E">
                <a:alpha val="89804"/>
              </a:srgbClr>
            </a:solidFill>
          </p:spPr>
        </p:sp>
        <p:sp>
          <p:nvSpPr>
            <p:cNvPr name="TextBox 8" id="8"/>
            <p:cNvSpPr txBox="true"/>
            <p:nvPr/>
          </p:nvSpPr>
          <p:spPr>
            <a:xfrm>
              <a:off x="76200" y="9525"/>
              <a:ext cx="660400" cy="727075"/>
            </a:xfrm>
            <a:prstGeom prst="rect">
              <a:avLst/>
            </a:prstGeom>
          </p:spPr>
          <p:txBody>
            <a:bodyPr anchor="ctr" rtlCol="false" tIns="50800" lIns="50800" bIns="50800" rIns="50800"/>
            <a:lstStyle/>
            <a:p>
              <a:pPr algn="ctr">
                <a:lnSpc>
                  <a:spcPts val="3044"/>
                </a:lnSpc>
              </a:pPr>
            </a:p>
          </p:txBody>
        </p:sp>
      </p:grpSp>
      <p:grpSp>
        <p:nvGrpSpPr>
          <p:cNvPr name="Group 9" id="9"/>
          <p:cNvGrpSpPr/>
          <p:nvPr/>
        </p:nvGrpSpPr>
        <p:grpSpPr>
          <a:xfrm rot="0">
            <a:off x="-256115" y="-733569"/>
            <a:ext cx="11191437" cy="12072479"/>
            <a:chOff x="0" y="0"/>
            <a:chExt cx="2947539" cy="3179583"/>
          </a:xfrm>
        </p:grpSpPr>
        <p:sp>
          <p:nvSpPr>
            <p:cNvPr name="Freeform 10" id="10"/>
            <p:cNvSpPr/>
            <p:nvPr/>
          </p:nvSpPr>
          <p:spPr>
            <a:xfrm flipH="false" flipV="false" rot="0">
              <a:off x="0" y="0"/>
              <a:ext cx="2947539" cy="3179583"/>
            </a:xfrm>
            <a:custGeom>
              <a:avLst/>
              <a:gdLst/>
              <a:ahLst/>
              <a:cxnLst/>
              <a:rect r="r" b="b" t="t" l="l"/>
              <a:pathLst>
                <a:path h="3179583" w="2947539">
                  <a:moveTo>
                    <a:pt x="0" y="0"/>
                  </a:moveTo>
                  <a:lnTo>
                    <a:pt x="2947539" y="0"/>
                  </a:lnTo>
                  <a:lnTo>
                    <a:pt x="2947539" y="3179583"/>
                  </a:lnTo>
                  <a:lnTo>
                    <a:pt x="0" y="3179583"/>
                  </a:lnTo>
                  <a:close/>
                </a:path>
              </a:pathLst>
            </a:custGeom>
            <a:solidFill>
              <a:srgbClr val="51ADE5"/>
            </a:solidFill>
          </p:spPr>
        </p:sp>
        <p:sp>
          <p:nvSpPr>
            <p:cNvPr name="TextBox 11" id="11"/>
            <p:cNvSpPr txBox="true"/>
            <p:nvPr/>
          </p:nvSpPr>
          <p:spPr>
            <a:xfrm>
              <a:off x="0" y="-66675"/>
              <a:ext cx="2947539" cy="3246258"/>
            </a:xfrm>
            <a:prstGeom prst="rect">
              <a:avLst/>
            </a:prstGeom>
          </p:spPr>
          <p:txBody>
            <a:bodyPr anchor="ctr" rtlCol="false" tIns="50800" lIns="50800" bIns="50800" rIns="50800"/>
            <a:lstStyle/>
            <a:p>
              <a:pPr algn="ctr">
                <a:lnSpc>
                  <a:spcPts val="3044"/>
                </a:lnSpc>
              </a:pPr>
            </a:p>
          </p:txBody>
        </p:sp>
      </p:grpSp>
      <p:grpSp>
        <p:nvGrpSpPr>
          <p:cNvPr name="Group 12" id="12"/>
          <p:cNvGrpSpPr/>
          <p:nvPr/>
        </p:nvGrpSpPr>
        <p:grpSpPr>
          <a:xfrm rot="0">
            <a:off x="1111067" y="6076365"/>
            <a:ext cx="8556298" cy="3608680"/>
            <a:chOff x="0" y="0"/>
            <a:chExt cx="2253511" cy="950434"/>
          </a:xfrm>
        </p:grpSpPr>
        <p:sp>
          <p:nvSpPr>
            <p:cNvPr name="Freeform 13" id="13"/>
            <p:cNvSpPr/>
            <p:nvPr/>
          </p:nvSpPr>
          <p:spPr>
            <a:xfrm flipH="false" flipV="false" rot="0">
              <a:off x="0" y="0"/>
              <a:ext cx="2253511" cy="950434"/>
            </a:xfrm>
            <a:custGeom>
              <a:avLst/>
              <a:gdLst/>
              <a:ahLst/>
              <a:cxnLst/>
              <a:rect r="r" b="b" t="t" l="l"/>
              <a:pathLst>
                <a:path h="950434" w="2253511">
                  <a:moveTo>
                    <a:pt x="46146" y="0"/>
                  </a:moveTo>
                  <a:lnTo>
                    <a:pt x="2207365" y="0"/>
                  </a:lnTo>
                  <a:cubicBezTo>
                    <a:pt x="2232850" y="0"/>
                    <a:pt x="2253511" y="20660"/>
                    <a:pt x="2253511" y="46146"/>
                  </a:cubicBezTo>
                  <a:lnTo>
                    <a:pt x="2253511" y="904288"/>
                  </a:lnTo>
                  <a:cubicBezTo>
                    <a:pt x="2253511" y="916527"/>
                    <a:pt x="2248649" y="928264"/>
                    <a:pt x="2239995" y="936918"/>
                  </a:cubicBezTo>
                  <a:cubicBezTo>
                    <a:pt x="2231341" y="945573"/>
                    <a:pt x="2219603" y="950434"/>
                    <a:pt x="2207365" y="950434"/>
                  </a:cubicBezTo>
                  <a:lnTo>
                    <a:pt x="46146" y="950434"/>
                  </a:lnTo>
                  <a:cubicBezTo>
                    <a:pt x="20660" y="950434"/>
                    <a:pt x="0" y="929774"/>
                    <a:pt x="0" y="904288"/>
                  </a:cubicBezTo>
                  <a:lnTo>
                    <a:pt x="0" y="46146"/>
                  </a:lnTo>
                  <a:cubicBezTo>
                    <a:pt x="0" y="20660"/>
                    <a:pt x="20660" y="0"/>
                    <a:pt x="46146" y="0"/>
                  </a:cubicBezTo>
                  <a:close/>
                </a:path>
              </a:pathLst>
            </a:custGeom>
            <a:solidFill>
              <a:srgbClr val="FFFFFF"/>
            </a:solidFill>
          </p:spPr>
        </p:sp>
        <p:sp>
          <p:nvSpPr>
            <p:cNvPr name="TextBox 14" id="14"/>
            <p:cNvSpPr txBox="true"/>
            <p:nvPr/>
          </p:nvSpPr>
          <p:spPr>
            <a:xfrm>
              <a:off x="0" y="-66675"/>
              <a:ext cx="2253511" cy="1017109"/>
            </a:xfrm>
            <a:prstGeom prst="rect">
              <a:avLst/>
            </a:prstGeom>
          </p:spPr>
          <p:txBody>
            <a:bodyPr anchor="ctr" rtlCol="false" tIns="50800" lIns="50800" bIns="50800" rIns="50800"/>
            <a:lstStyle/>
            <a:p>
              <a:pPr algn="ctr">
                <a:lnSpc>
                  <a:spcPts val="3044"/>
                </a:lnSpc>
              </a:pPr>
            </a:p>
          </p:txBody>
        </p:sp>
      </p:grpSp>
      <p:grpSp>
        <p:nvGrpSpPr>
          <p:cNvPr name="Group 15" id="15"/>
          <p:cNvGrpSpPr/>
          <p:nvPr/>
        </p:nvGrpSpPr>
        <p:grpSpPr>
          <a:xfrm rot="0">
            <a:off x="-867848" y="212024"/>
            <a:ext cx="10883880" cy="1086095"/>
            <a:chOff x="0" y="0"/>
            <a:chExt cx="2947539" cy="294133"/>
          </a:xfrm>
        </p:grpSpPr>
        <p:sp>
          <p:nvSpPr>
            <p:cNvPr name="Freeform 16" id="16"/>
            <p:cNvSpPr/>
            <p:nvPr/>
          </p:nvSpPr>
          <p:spPr>
            <a:xfrm flipH="false" flipV="false" rot="0">
              <a:off x="0" y="0"/>
              <a:ext cx="2947539" cy="294133"/>
            </a:xfrm>
            <a:custGeom>
              <a:avLst/>
              <a:gdLst/>
              <a:ahLst/>
              <a:cxnLst/>
              <a:rect r="r" b="b" t="t" l="l"/>
              <a:pathLst>
                <a:path h="294133" w="2947539">
                  <a:moveTo>
                    <a:pt x="0" y="0"/>
                  </a:moveTo>
                  <a:lnTo>
                    <a:pt x="2947539" y="0"/>
                  </a:lnTo>
                  <a:lnTo>
                    <a:pt x="2947539" y="294133"/>
                  </a:lnTo>
                  <a:lnTo>
                    <a:pt x="0" y="294133"/>
                  </a:lnTo>
                  <a:close/>
                </a:path>
              </a:pathLst>
            </a:custGeom>
            <a:solidFill>
              <a:srgbClr val="18469F"/>
            </a:solidFill>
          </p:spPr>
        </p:sp>
        <p:sp>
          <p:nvSpPr>
            <p:cNvPr name="TextBox 17" id="17"/>
            <p:cNvSpPr txBox="true"/>
            <p:nvPr/>
          </p:nvSpPr>
          <p:spPr>
            <a:xfrm>
              <a:off x="0" y="-66675"/>
              <a:ext cx="2947539" cy="360808"/>
            </a:xfrm>
            <a:prstGeom prst="rect">
              <a:avLst/>
            </a:prstGeom>
          </p:spPr>
          <p:txBody>
            <a:bodyPr anchor="ctr" rtlCol="false" tIns="50800" lIns="50800" bIns="50800" rIns="50800"/>
            <a:lstStyle/>
            <a:p>
              <a:pPr algn="ctr">
                <a:lnSpc>
                  <a:spcPts val="3044"/>
                </a:lnSpc>
              </a:pPr>
            </a:p>
          </p:txBody>
        </p:sp>
      </p:grpSp>
      <p:sp>
        <p:nvSpPr>
          <p:cNvPr name="Freeform 18" id="18"/>
          <p:cNvSpPr/>
          <p:nvPr/>
        </p:nvSpPr>
        <p:spPr>
          <a:xfrm flipH="false" flipV="false" rot="0">
            <a:off x="4158719" y="1818266"/>
            <a:ext cx="357752" cy="520998"/>
          </a:xfrm>
          <a:custGeom>
            <a:avLst/>
            <a:gdLst/>
            <a:ahLst/>
            <a:cxnLst/>
            <a:rect r="r" b="b" t="t" l="l"/>
            <a:pathLst>
              <a:path h="520998" w="357752">
                <a:moveTo>
                  <a:pt x="0" y="0"/>
                </a:moveTo>
                <a:lnTo>
                  <a:pt x="357752" y="0"/>
                </a:lnTo>
                <a:lnTo>
                  <a:pt x="357752" y="520998"/>
                </a:lnTo>
                <a:lnTo>
                  <a:pt x="0" y="5209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4045979" y="2629998"/>
            <a:ext cx="583231" cy="375389"/>
          </a:xfrm>
          <a:custGeom>
            <a:avLst/>
            <a:gdLst/>
            <a:ahLst/>
            <a:cxnLst/>
            <a:rect r="r" b="b" t="t" l="l"/>
            <a:pathLst>
              <a:path h="375389" w="583231">
                <a:moveTo>
                  <a:pt x="0" y="0"/>
                </a:moveTo>
                <a:lnTo>
                  <a:pt x="583231" y="0"/>
                </a:lnTo>
                <a:lnTo>
                  <a:pt x="583231" y="375389"/>
                </a:lnTo>
                <a:lnTo>
                  <a:pt x="0" y="3753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4069998" y="3296122"/>
            <a:ext cx="559213" cy="559213"/>
          </a:xfrm>
          <a:custGeom>
            <a:avLst/>
            <a:gdLst/>
            <a:ahLst/>
            <a:cxnLst/>
            <a:rect r="r" b="b" t="t" l="l"/>
            <a:pathLst>
              <a:path h="559213" w="559213">
                <a:moveTo>
                  <a:pt x="0" y="0"/>
                </a:moveTo>
                <a:lnTo>
                  <a:pt x="559212" y="0"/>
                </a:lnTo>
                <a:lnTo>
                  <a:pt x="559212" y="559212"/>
                </a:lnTo>
                <a:lnTo>
                  <a:pt x="0" y="55921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4008091" y="4015965"/>
            <a:ext cx="683026" cy="790494"/>
          </a:xfrm>
          <a:custGeom>
            <a:avLst/>
            <a:gdLst/>
            <a:ahLst/>
            <a:cxnLst/>
            <a:rect r="r" b="b" t="t" l="l"/>
            <a:pathLst>
              <a:path h="790494" w="683026">
                <a:moveTo>
                  <a:pt x="0" y="0"/>
                </a:moveTo>
                <a:lnTo>
                  <a:pt x="683026" y="0"/>
                </a:lnTo>
                <a:lnTo>
                  <a:pt x="683026" y="790494"/>
                </a:lnTo>
                <a:lnTo>
                  <a:pt x="0" y="790494"/>
                </a:lnTo>
                <a:lnTo>
                  <a:pt x="0" y="0"/>
                </a:lnTo>
                <a:close/>
              </a:path>
            </a:pathLst>
          </a:custGeom>
          <a:blipFill>
            <a:blip r:embed="rId11"/>
            <a:stretch>
              <a:fillRect l="-52218" t="0" r="-51269" b="0"/>
            </a:stretch>
          </a:blipFill>
        </p:spPr>
      </p:sp>
      <p:sp>
        <p:nvSpPr>
          <p:cNvPr name="Freeform 22" id="22"/>
          <p:cNvSpPr/>
          <p:nvPr/>
        </p:nvSpPr>
        <p:spPr>
          <a:xfrm flipH="false" flipV="false" rot="0">
            <a:off x="301667" y="1633355"/>
            <a:ext cx="3308312" cy="3510145"/>
          </a:xfrm>
          <a:custGeom>
            <a:avLst/>
            <a:gdLst/>
            <a:ahLst/>
            <a:cxnLst/>
            <a:rect r="r" b="b" t="t" l="l"/>
            <a:pathLst>
              <a:path h="3510145" w="3308312">
                <a:moveTo>
                  <a:pt x="0" y="0"/>
                </a:moveTo>
                <a:lnTo>
                  <a:pt x="3308312" y="0"/>
                </a:lnTo>
                <a:lnTo>
                  <a:pt x="3308312" y="3510145"/>
                </a:lnTo>
                <a:lnTo>
                  <a:pt x="0" y="3510145"/>
                </a:lnTo>
                <a:lnTo>
                  <a:pt x="0" y="0"/>
                </a:lnTo>
                <a:close/>
              </a:path>
            </a:pathLst>
          </a:custGeom>
          <a:blipFill>
            <a:blip r:embed="rId12"/>
            <a:stretch>
              <a:fillRect l="0" t="0" r="0" b="0"/>
            </a:stretch>
          </a:blipFill>
        </p:spPr>
      </p:sp>
      <p:sp>
        <p:nvSpPr>
          <p:cNvPr name="TextBox 23" id="23"/>
          <p:cNvSpPr txBox="true"/>
          <p:nvPr/>
        </p:nvSpPr>
        <p:spPr>
          <a:xfrm rot="0">
            <a:off x="1325203" y="6417924"/>
            <a:ext cx="8128027" cy="2896987"/>
          </a:xfrm>
          <a:prstGeom prst="rect">
            <a:avLst/>
          </a:prstGeom>
        </p:spPr>
        <p:txBody>
          <a:bodyPr anchor="t" rtlCol="false" tIns="0" lIns="0" bIns="0" rIns="0">
            <a:spAutoFit/>
          </a:bodyPr>
          <a:lstStyle/>
          <a:p>
            <a:pPr algn="just">
              <a:lnSpc>
                <a:spcPts val="2567"/>
              </a:lnSpc>
            </a:pPr>
            <a:r>
              <a:rPr lang="en-US" sz="1833">
                <a:solidFill>
                  <a:srgbClr val="000000"/>
                </a:solidFill>
                <a:latin typeface="Canva Sans"/>
                <a:ea typeface="Canva Sans"/>
                <a:cs typeface="Canva Sans"/>
                <a:sym typeface="Canva Sans"/>
              </a:rPr>
              <a:t>Saya adalah lulusan Universitas Gunadarma jurusan Sistem Informasi (2024) dan pengalaman menganalisis data menggunakan Python, SQL, Power BI, dan Looker Studio. Pernah mengikuti program Studi Independen di Zenius, saya meraih penghargaan Honorable Mentions untuk proyek Ecomart dan menyelesaikan berbagai proyek analisis data yang mendukung pengambilan keputusan berbasis data. Dengan kemampuan analitis dan pemahaman bisnis yang kuat, saya siap berkontribusi sebagai Data Analyst untuk menciptakan solusi berbasis data yang inovatif.</a:t>
            </a:r>
          </a:p>
        </p:txBody>
      </p:sp>
      <p:sp>
        <p:nvSpPr>
          <p:cNvPr name="TextBox 24" id="24"/>
          <p:cNvSpPr txBox="true"/>
          <p:nvPr/>
        </p:nvSpPr>
        <p:spPr>
          <a:xfrm rot="0">
            <a:off x="203678" y="72693"/>
            <a:ext cx="10371075" cy="1326657"/>
          </a:xfrm>
          <a:prstGeom prst="rect">
            <a:avLst/>
          </a:prstGeom>
        </p:spPr>
        <p:txBody>
          <a:bodyPr anchor="t" rtlCol="false" tIns="0" lIns="0" bIns="0" rIns="0">
            <a:spAutoFit/>
          </a:bodyPr>
          <a:lstStyle/>
          <a:p>
            <a:pPr algn="l">
              <a:lnSpc>
                <a:spcPts val="9752"/>
              </a:lnSpc>
            </a:pPr>
            <a:r>
              <a:rPr lang="en-US" b="true" sz="8480" spc="-212">
                <a:solidFill>
                  <a:srgbClr val="FFFFFF"/>
                </a:solidFill>
                <a:latin typeface="Poppins Ultra-Bold"/>
                <a:ea typeface="Poppins Ultra-Bold"/>
                <a:cs typeface="Poppins Ultra-Bold"/>
                <a:sym typeface="Poppins Ultra-Bold"/>
              </a:rPr>
              <a:t>PROFILE</a:t>
            </a:r>
          </a:p>
        </p:txBody>
      </p:sp>
      <p:sp>
        <p:nvSpPr>
          <p:cNvPr name="TextBox 25" id="25"/>
          <p:cNvSpPr txBox="true"/>
          <p:nvPr/>
        </p:nvSpPr>
        <p:spPr>
          <a:xfrm rot="0">
            <a:off x="4855853" y="1885401"/>
            <a:ext cx="2152241" cy="349176"/>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Depok, Indonesia</a:t>
            </a:r>
          </a:p>
        </p:txBody>
      </p:sp>
      <p:sp>
        <p:nvSpPr>
          <p:cNvPr name="TextBox 26" id="26"/>
          <p:cNvSpPr txBox="true"/>
          <p:nvPr/>
        </p:nvSpPr>
        <p:spPr>
          <a:xfrm rot="0">
            <a:off x="4850551" y="2687766"/>
            <a:ext cx="2752576" cy="349176"/>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ihsankurn@gmail.com</a:t>
            </a:r>
          </a:p>
        </p:txBody>
      </p:sp>
      <p:sp>
        <p:nvSpPr>
          <p:cNvPr name="TextBox 27" id="27"/>
          <p:cNvSpPr txBox="true"/>
          <p:nvPr/>
        </p:nvSpPr>
        <p:spPr>
          <a:xfrm rot="0">
            <a:off x="4855853" y="3377328"/>
            <a:ext cx="2049363" cy="349176"/>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Ihsan Kurniawan</a:t>
            </a:r>
          </a:p>
        </p:txBody>
      </p:sp>
      <p:sp>
        <p:nvSpPr>
          <p:cNvPr name="TextBox 28" id="28"/>
          <p:cNvSpPr txBox="true"/>
          <p:nvPr/>
        </p:nvSpPr>
        <p:spPr>
          <a:xfrm rot="0">
            <a:off x="4855853" y="4183703"/>
            <a:ext cx="1227460" cy="349176"/>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ihsankurn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10754"/>
            <a:ext cx="8265808" cy="10597754"/>
            <a:chOff x="0" y="0"/>
            <a:chExt cx="2177003" cy="2791178"/>
          </a:xfrm>
        </p:grpSpPr>
        <p:sp>
          <p:nvSpPr>
            <p:cNvPr name="Freeform 3" id="3"/>
            <p:cNvSpPr/>
            <p:nvPr/>
          </p:nvSpPr>
          <p:spPr>
            <a:xfrm flipH="false" flipV="false" rot="0">
              <a:off x="0" y="0"/>
              <a:ext cx="2177003" cy="2791178"/>
            </a:xfrm>
            <a:custGeom>
              <a:avLst/>
              <a:gdLst/>
              <a:ahLst/>
              <a:cxnLst/>
              <a:rect r="r" b="b" t="t" l="l"/>
              <a:pathLst>
                <a:path h="2791178" w="2177003">
                  <a:moveTo>
                    <a:pt x="0" y="0"/>
                  </a:moveTo>
                  <a:lnTo>
                    <a:pt x="2177003" y="0"/>
                  </a:lnTo>
                  <a:lnTo>
                    <a:pt x="2177003" y="2791178"/>
                  </a:lnTo>
                  <a:lnTo>
                    <a:pt x="0" y="2791178"/>
                  </a:lnTo>
                  <a:close/>
                </a:path>
              </a:pathLst>
            </a:custGeom>
            <a:solidFill>
              <a:srgbClr val="51ADE5"/>
            </a:solidFill>
          </p:spPr>
        </p:sp>
        <p:sp>
          <p:nvSpPr>
            <p:cNvPr name="TextBox 4" id="4"/>
            <p:cNvSpPr txBox="true"/>
            <p:nvPr/>
          </p:nvSpPr>
          <p:spPr>
            <a:xfrm>
              <a:off x="0" y="-66675"/>
              <a:ext cx="2177003" cy="2857853"/>
            </a:xfrm>
            <a:prstGeom prst="rect">
              <a:avLst/>
            </a:prstGeom>
          </p:spPr>
          <p:txBody>
            <a:bodyPr anchor="ctr" rtlCol="false" tIns="50800" lIns="50800" bIns="50800" rIns="50800"/>
            <a:lstStyle/>
            <a:p>
              <a:pPr algn="ctr">
                <a:lnSpc>
                  <a:spcPts val="3044"/>
                </a:lnSpc>
              </a:pPr>
            </a:p>
          </p:txBody>
        </p:sp>
      </p:grpSp>
      <p:grpSp>
        <p:nvGrpSpPr>
          <p:cNvPr name="Group 5" id="5"/>
          <p:cNvGrpSpPr/>
          <p:nvPr/>
        </p:nvGrpSpPr>
        <p:grpSpPr>
          <a:xfrm rot="0">
            <a:off x="15081806" y="9258300"/>
            <a:ext cx="2632314" cy="26323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F25"/>
            </a:solidFill>
          </p:spPr>
        </p:sp>
        <p:sp>
          <p:nvSpPr>
            <p:cNvPr name="TextBox 7" id="7"/>
            <p:cNvSpPr txBox="true"/>
            <p:nvPr/>
          </p:nvSpPr>
          <p:spPr>
            <a:xfrm>
              <a:off x="76200" y="9525"/>
              <a:ext cx="660400" cy="727075"/>
            </a:xfrm>
            <a:prstGeom prst="rect">
              <a:avLst/>
            </a:prstGeom>
          </p:spPr>
          <p:txBody>
            <a:bodyPr anchor="ctr" rtlCol="false" tIns="50800" lIns="50800" bIns="50800" rIns="50800"/>
            <a:lstStyle/>
            <a:p>
              <a:pPr algn="ctr">
                <a:lnSpc>
                  <a:spcPts val="3044"/>
                </a:lnSpc>
              </a:pPr>
            </a:p>
          </p:txBody>
        </p:sp>
      </p:grpSp>
      <p:sp>
        <p:nvSpPr>
          <p:cNvPr name="Freeform 8" id="8"/>
          <p:cNvSpPr/>
          <p:nvPr/>
        </p:nvSpPr>
        <p:spPr>
          <a:xfrm flipH="false" flipV="false" rot="0">
            <a:off x="16397963" y="6802781"/>
            <a:ext cx="3960320" cy="5360840"/>
          </a:xfrm>
          <a:custGeom>
            <a:avLst/>
            <a:gdLst/>
            <a:ahLst/>
            <a:cxnLst/>
            <a:rect r="r" b="b" t="t" l="l"/>
            <a:pathLst>
              <a:path h="5360840" w="3960320">
                <a:moveTo>
                  <a:pt x="0" y="0"/>
                </a:moveTo>
                <a:lnTo>
                  <a:pt x="3960320" y="0"/>
                </a:lnTo>
                <a:lnTo>
                  <a:pt x="3960320" y="5360840"/>
                </a:lnTo>
                <a:lnTo>
                  <a:pt x="0" y="53608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679111" y="4279097"/>
            <a:ext cx="6907586" cy="3878116"/>
          </a:xfrm>
          <a:custGeom>
            <a:avLst/>
            <a:gdLst/>
            <a:ahLst/>
            <a:cxnLst/>
            <a:rect r="r" b="b" t="t" l="l"/>
            <a:pathLst>
              <a:path h="3878116" w="6907586">
                <a:moveTo>
                  <a:pt x="0" y="0"/>
                </a:moveTo>
                <a:lnTo>
                  <a:pt x="6907586" y="0"/>
                </a:lnTo>
                <a:lnTo>
                  <a:pt x="6907586" y="3878116"/>
                </a:lnTo>
                <a:lnTo>
                  <a:pt x="0" y="3878116"/>
                </a:lnTo>
                <a:lnTo>
                  <a:pt x="0" y="0"/>
                </a:lnTo>
                <a:close/>
              </a:path>
            </a:pathLst>
          </a:custGeom>
          <a:blipFill>
            <a:blip r:embed="rId5"/>
            <a:stretch>
              <a:fillRect l="0" t="0" r="0" b="0"/>
            </a:stretch>
          </a:blipFill>
        </p:spPr>
      </p:sp>
      <p:sp>
        <p:nvSpPr>
          <p:cNvPr name="TextBox 10" id="10"/>
          <p:cNvSpPr txBox="true"/>
          <p:nvPr/>
        </p:nvSpPr>
        <p:spPr>
          <a:xfrm rot="0">
            <a:off x="1212817" y="915754"/>
            <a:ext cx="6161615" cy="2150974"/>
          </a:xfrm>
          <a:prstGeom prst="rect">
            <a:avLst/>
          </a:prstGeom>
        </p:spPr>
        <p:txBody>
          <a:bodyPr anchor="t" rtlCol="false" tIns="0" lIns="0" bIns="0" rIns="0">
            <a:spAutoFit/>
          </a:bodyPr>
          <a:lstStyle/>
          <a:p>
            <a:pPr algn="l">
              <a:lnSpc>
                <a:spcPts val="8247"/>
              </a:lnSpc>
            </a:pPr>
            <a:r>
              <a:rPr lang="en-US" sz="7171" spc="-179" b="true">
                <a:solidFill>
                  <a:srgbClr val="FFFFFF"/>
                </a:solidFill>
                <a:latin typeface="Poppins Ultra-Bold"/>
                <a:ea typeface="Poppins Ultra-Bold"/>
                <a:cs typeface="Poppins Ultra-Bold"/>
                <a:sym typeface="Poppins Ultra-Bold"/>
              </a:rPr>
              <a:t>About</a:t>
            </a:r>
          </a:p>
          <a:p>
            <a:pPr algn="l">
              <a:lnSpc>
                <a:spcPts val="8247"/>
              </a:lnSpc>
            </a:pPr>
            <a:r>
              <a:rPr lang="en-US" sz="7171" spc="-179" b="true">
                <a:solidFill>
                  <a:srgbClr val="FFFFFF"/>
                </a:solidFill>
                <a:latin typeface="Poppins Ultra-Bold"/>
                <a:ea typeface="Poppins Ultra-Bold"/>
                <a:cs typeface="Poppins Ultra-Bold"/>
                <a:sym typeface="Poppins Ultra-Bold"/>
              </a:rPr>
              <a:t>Company</a:t>
            </a:r>
          </a:p>
        </p:txBody>
      </p:sp>
      <p:sp>
        <p:nvSpPr>
          <p:cNvPr name="TextBox 11" id="11"/>
          <p:cNvSpPr txBox="true"/>
          <p:nvPr/>
        </p:nvSpPr>
        <p:spPr>
          <a:xfrm rot="0">
            <a:off x="9144000" y="2315378"/>
            <a:ext cx="8300854" cy="4677229"/>
          </a:xfrm>
          <a:prstGeom prst="rect">
            <a:avLst/>
          </a:prstGeom>
        </p:spPr>
        <p:txBody>
          <a:bodyPr anchor="t" rtlCol="false" tIns="0" lIns="0" bIns="0" rIns="0">
            <a:spAutoFit/>
          </a:bodyPr>
          <a:lstStyle/>
          <a:p>
            <a:pPr algn="just">
              <a:lnSpc>
                <a:spcPts val="3100"/>
              </a:lnSpc>
            </a:pPr>
            <a:r>
              <a:rPr lang="en-US" sz="2214">
                <a:solidFill>
                  <a:srgbClr val="000000"/>
                </a:solidFill>
                <a:latin typeface="Canva Sans"/>
                <a:ea typeface="Canva Sans"/>
                <a:cs typeface="Canva Sans"/>
                <a:sym typeface="Canva Sans"/>
              </a:rPr>
              <a:t>Kimia Farma adalah perusahaan industri farmasi pertama di Indonesia yang didirikan oleh Pemerintah Hindia Belanda tahun 1817. Nama perusahaan ini pada awalnya adalah NV Chemicalien Handle Rathkamp &amp; Co. Berdasarkan kebijaksanaan nasionalisasi atas eks perusahaan Belanda di masa awal kemerdekaan, pada tahun 1958, Pemerintah Republik Indonesia melakukan peleburan sejumlah perusahaan farmasi menjadi PNF (Perusahaan Negara Farmasi) Bhinneka Kimia Farma. Kemudian pada tanggal 16 Agustus 1971, bentuk badan hukum PNF diubah menjadi Perseroan Terbatas, sehingga nama perusahaan berubah menjadi PT Kimia Farma (Persero).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205681" y="5121987"/>
            <a:ext cx="8695149" cy="5983412"/>
          </a:xfrm>
          <a:custGeom>
            <a:avLst/>
            <a:gdLst/>
            <a:ahLst/>
            <a:cxnLst/>
            <a:rect r="r" b="b" t="t" l="l"/>
            <a:pathLst>
              <a:path h="5983412" w="8695149">
                <a:moveTo>
                  <a:pt x="0" y="0"/>
                </a:moveTo>
                <a:lnTo>
                  <a:pt x="8695149" y="0"/>
                </a:lnTo>
                <a:lnTo>
                  <a:pt x="8695149" y="5983412"/>
                </a:lnTo>
                <a:lnTo>
                  <a:pt x="0" y="5983412"/>
                </a:lnTo>
                <a:lnTo>
                  <a:pt x="0" y="0"/>
                </a:lnTo>
                <a:close/>
              </a:path>
            </a:pathLst>
          </a:custGeom>
          <a:blipFill>
            <a:blip r:embed="rId3"/>
            <a:stretch>
              <a:fillRect l="-1642" t="0" r="-1642" b="0"/>
            </a:stretch>
          </a:blipFill>
        </p:spPr>
      </p:sp>
      <p:sp>
        <p:nvSpPr>
          <p:cNvPr name="Freeform 3" id="3"/>
          <p:cNvSpPr/>
          <p:nvPr/>
        </p:nvSpPr>
        <p:spPr>
          <a:xfrm flipH="false" flipV="false" rot="0">
            <a:off x="16517792" y="-500750"/>
            <a:ext cx="4275117" cy="4114800"/>
          </a:xfrm>
          <a:custGeom>
            <a:avLst/>
            <a:gdLst/>
            <a:ahLst/>
            <a:cxnLst/>
            <a:rect r="r" b="b" t="t" l="l"/>
            <a:pathLst>
              <a:path h="4114800" w="4275117">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6764280" y="4002198"/>
            <a:ext cx="990040" cy="99004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A1A8E"/>
            </a:solidFill>
          </p:spPr>
        </p:sp>
        <p:sp>
          <p:nvSpPr>
            <p:cNvPr name="TextBox 6" id="6"/>
            <p:cNvSpPr txBox="true"/>
            <p:nvPr/>
          </p:nvSpPr>
          <p:spPr>
            <a:xfrm>
              <a:off x="76200" y="9525"/>
              <a:ext cx="660400" cy="727075"/>
            </a:xfrm>
            <a:prstGeom prst="rect">
              <a:avLst/>
            </a:prstGeom>
          </p:spPr>
          <p:txBody>
            <a:bodyPr anchor="ctr" rtlCol="false" tIns="50800" lIns="50800" bIns="50800" rIns="50800"/>
            <a:lstStyle/>
            <a:p>
              <a:pPr algn="ctr">
                <a:lnSpc>
                  <a:spcPts val="3044"/>
                </a:lnSpc>
              </a:pPr>
            </a:p>
          </p:txBody>
        </p:sp>
      </p:grpSp>
      <p:grpSp>
        <p:nvGrpSpPr>
          <p:cNvPr name="Group 7" id="7"/>
          <p:cNvGrpSpPr/>
          <p:nvPr/>
        </p:nvGrpSpPr>
        <p:grpSpPr>
          <a:xfrm rot="0">
            <a:off x="9016712" y="8412290"/>
            <a:ext cx="4579237" cy="457923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ADE5">
                <a:alpha val="80000"/>
              </a:srgbClr>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044"/>
                </a:lnSpc>
              </a:pPr>
            </a:p>
          </p:txBody>
        </p:sp>
      </p:grpSp>
      <p:grpSp>
        <p:nvGrpSpPr>
          <p:cNvPr name="Group 10" id="10"/>
          <p:cNvGrpSpPr/>
          <p:nvPr/>
        </p:nvGrpSpPr>
        <p:grpSpPr>
          <a:xfrm rot="0">
            <a:off x="10656722" y="7762681"/>
            <a:ext cx="1320099" cy="1299217"/>
            <a:chOff x="0" y="0"/>
            <a:chExt cx="825864" cy="812800"/>
          </a:xfrm>
        </p:grpSpPr>
        <p:sp>
          <p:nvSpPr>
            <p:cNvPr name="Freeform 11" id="11"/>
            <p:cNvSpPr/>
            <p:nvPr/>
          </p:nvSpPr>
          <p:spPr>
            <a:xfrm flipH="false" flipV="false" rot="0">
              <a:off x="0" y="0"/>
              <a:ext cx="825864" cy="812800"/>
            </a:xfrm>
            <a:custGeom>
              <a:avLst/>
              <a:gdLst/>
              <a:ahLst/>
              <a:cxnLst/>
              <a:rect r="r" b="b" t="t" l="l"/>
              <a:pathLst>
                <a:path h="812800" w="825864">
                  <a:moveTo>
                    <a:pt x="412932" y="0"/>
                  </a:moveTo>
                  <a:cubicBezTo>
                    <a:pt x="184876" y="0"/>
                    <a:pt x="0" y="181951"/>
                    <a:pt x="0" y="406400"/>
                  </a:cubicBezTo>
                  <a:cubicBezTo>
                    <a:pt x="0" y="630849"/>
                    <a:pt x="184876" y="812800"/>
                    <a:pt x="412932" y="812800"/>
                  </a:cubicBezTo>
                  <a:cubicBezTo>
                    <a:pt x="640988" y="812800"/>
                    <a:pt x="825864" y="630849"/>
                    <a:pt x="825864" y="406400"/>
                  </a:cubicBezTo>
                  <a:cubicBezTo>
                    <a:pt x="825864" y="181951"/>
                    <a:pt x="640988" y="0"/>
                    <a:pt x="412932" y="0"/>
                  </a:cubicBezTo>
                  <a:close/>
                </a:path>
              </a:pathLst>
            </a:custGeom>
            <a:solidFill>
              <a:srgbClr val="F06F25">
                <a:alpha val="89804"/>
              </a:srgbClr>
            </a:solidFill>
          </p:spPr>
        </p:sp>
        <p:sp>
          <p:nvSpPr>
            <p:cNvPr name="TextBox 12" id="12"/>
            <p:cNvSpPr txBox="true"/>
            <p:nvPr/>
          </p:nvSpPr>
          <p:spPr>
            <a:xfrm>
              <a:off x="77425" y="9525"/>
              <a:ext cx="671014" cy="727075"/>
            </a:xfrm>
            <a:prstGeom prst="rect">
              <a:avLst/>
            </a:prstGeom>
          </p:spPr>
          <p:txBody>
            <a:bodyPr anchor="ctr" rtlCol="false" tIns="50800" lIns="50800" bIns="50800" rIns="50800"/>
            <a:lstStyle/>
            <a:p>
              <a:pPr algn="ctr">
                <a:lnSpc>
                  <a:spcPts val="3044"/>
                </a:lnSpc>
              </a:pPr>
            </a:p>
          </p:txBody>
        </p:sp>
      </p:grpSp>
      <p:sp>
        <p:nvSpPr>
          <p:cNvPr name="TextBox 13" id="13"/>
          <p:cNvSpPr txBox="true"/>
          <p:nvPr/>
        </p:nvSpPr>
        <p:spPr>
          <a:xfrm rot="0">
            <a:off x="985123" y="732949"/>
            <a:ext cx="8986015" cy="2553530"/>
          </a:xfrm>
          <a:prstGeom prst="rect">
            <a:avLst/>
          </a:prstGeom>
        </p:spPr>
        <p:txBody>
          <a:bodyPr anchor="t" rtlCol="false" tIns="0" lIns="0" bIns="0" rIns="0">
            <a:spAutoFit/>
          </a:bodyPr>
          <a:lstStyle/>
          <a:p>
            <a:pPr algn="l">
              <a:lnSpc>
                <a:spcPts val="9774"/>
              </a:lnSpc>
            </a:pPr>
            <a:r>
              <a:rPr lang="en-US" sz="8499" spc="-212" b="true">
                <a:solidFill>
                  <a:srgbClr val="18469F"/>
                </a:solidFill>
                <a:latin typeface="Poppins Ultra-Bold"/>
                <a:ea typeface="Poppins Ultra-Bold"/>
                <a:cs typeface="Poppins Ultra-Bold"/>
                <a:sym typeface="Poppins Ultra-Bold"/>
              </a:rPr>
              <a:t>Latar Belakang Project</a:t>
            </a:r>
          </a:p>
        </p:txBody>
      </p:sp>
      <p:sp>
        <p:nvSpPr>
          <p:cNvPr name="TextBox 14" id="14"/>
          <p:cNvSpPr txBox="true"/>
          <p:nvPr/>
        </p:nvSpPr>
        <p:spPr>
          <a:xfrm rot="0">
            <a:off x="985123" y="3810303"/>
            <a:ext cx="8270205" cy="2585267"/>
          </a:xfrm>
          <a:prstGeom prst="rect">
            <a:avLst/>
          </a:prstGeom>
        </p:spPr>
        <p:txBody>
          <a:bodyPr anchor="t" rtlCol="false" tIns="0" lIns="0" bIns="0" rIns="0">
            <a:spAutoFit/>
          </a:bodyPr>
          <a:lstStyle/>
          <a:p>
            <a:pPr algn="just">
              <a:lnSpc>
                <a:spcPts val="2944"/>
              </a:lnSpc>
            </a:pPr>
            <a:r>
              <a:rPr lang="en-US" sz="2103">
                <a:solidFill>
                  <a:srgbClr val="000000"/>
                </a:solidFill>
                <a:latin typeface="Canva Sans"/>
                <a:ea typeface="Canva Sans"/>
                <a:cs typeface="Canva Sans"/>
                <a:sym typeface="Canva Sans"/>
              </a:rPr>
              <a:t>Sebagai seorang Big Data Analytics Intern di Kimia Farma, akan dihadapkan dengan serangkaian tantangan yang memerlukan pemahaman mendalam tentang data dan kemampuan analisis. Salah satu proyek utama Anda adalah mengevaluasi kinerja bisnis Kimia Farma dari tahun 2020 hingga 2023. Dengan melakukan proses ini, kami harap Anda dapat memahami pekerjaan seorang Big Data Analyst di Kimia Farma.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273029" y="-2057400"/>
            <a:ext cx="2098548" cy="4114800"/>
          </a:xfrm>
          <a:custGeom>
            <a:avLst/>
            <a:gdLst/>
            <a:ahLst/>
            <a:cxnLst/>
            <a:rect r="r" b="b" t="t" l="l"/>
            <a:pathLst>
              <a:path h="4114800" w="2098548">
                <a:moveTo>
                  <a:pt x="2098548" y="0"/>
                </a:moveTo>
                <a:lnTo>
                  <a:pt x="0" y="0"/>
                </a:lnTo>
                <a:lnTo>
                  <a:pt x="0" y="4114800"/>
                </a:lnTo>
                <a:lnTo>
                  <a:pt x="2098548" y="4114800"/>
                </a:lnTo>
                <a:lnTo>
                  <a:pt x="209854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71825" y="1028700"/>
            <a:ext cx="6818416" cy="7943186"/>
          </a:xfrm>
          <a:custGeom>
            <a:avLst/>
            <a:gdLst/>
            <a:ahLst/>
            <a:cxnLst/>
            <a:rect r="r" b="b" t="t" l="l"/>
            <a:pathLst>
              <a:path h="7943186" w="6818416">
                <a:moveTo>
                  <a:pt x="0" y="0"/>
                </a:moveTo>
                <a:lnTo>
                  <a:pt x="6818416" y="0"/>
                </a:lnTo>
                <a:lnTo>
                  <a:pt x="6818416" y="7943186"/>
                </a:lnTo>
                <a:lnTo>
                  <a:pt x="0" y="7943186"/>
                </a:lnTo>
                <a:lnTo>
                  <a:pt x="0" y="0"/>
                </a:lnTo>
                <a:close/>
              </a:path>
            </a:pathLst>
          </a:custGeom>
          <a:blipFill>
            <a:blip r:embed="rId4"/>
            <a:stretch>
              <a:fillRect l="-83892" t="0" r="-69741" b="-4233"/>
            </a:stretch>
          </a:blipFill>
        </p:spPr>
      </p:sp>
      <p:sp>
        <p:nvSpPr>
          <p:cNvPr name="TextBox 4" id="4"/>
          <p:cNvSpPr txBox="true"/>
          <p:nvPr/>
        </p:nvSpPr>
        <p:spPr>
          <a:xfrm rot="0">
            <a:off x="1990736" y="3232644"/>
            <a:ext cx="7253644" cy="5793565"/>
          </a:xfrm>
          <a:prstGeom prst="rect">
            <a:avLst/>
          </a:prstGeom>
        </p:spPr>
        <p:txBody>
          <a:bodyPr anchor="t" rtlCol="false" tIns="0" lIns="0" bIns="0" rIns="0">
            <a:spAutoFit/>
          </a:bodyPr>
          <a:lstStyle/>
          <a:p>
            <a:pPr algn="l">
              <a:lnSpc>
                <a:spcPts val="3896"/>
              </a:lnSpc>
            </a:pPr>
            <a:r>
              <a:rPr lang="en-US" sz="2390">
                <a:solidFill>
                  <a:srgbClr val="000000"/>
                </a:solidFill>
                <a:latin typeface="Canva Sans"/>
                <a:ea typeface="Canva Sans"/>
                <a:cs typeface="Canva Sans"/>
                <a:sym typeface="Canva Sans"/>
              </a:rPr>
              <a:t>langkah-langkah utama untuk mengimpor dataset ke BigQuery:</a:t>
            </a:r>
          </a:p>
          <a:p>
            <a:pPr algn="l">
              <a:lnSpc>
                <a:spcPts val="3896"/>
              </a:lnSpc>
            </a:pPr>
          </a:p>
          <a:p>
            <a:pPr algn="l" marL="516084" indent="-258042" lvl="1">
              <a:lnSpc>
                <a:spcPts val="3896"/>
              </a:lnSpc>
              <a:buAutoNum type="arabicPeriod" startAt="1"/>
            </a:pPr>
            <a:r>
              <a:rPr lang="en-US" b="true" sz="2390">
                <a:solidFill>
                  <a:srgbClr val="000000"/>
                </a:solidFill>
                <a:latin typeface="Canva Sans Bold"/>
                <a:ea typeface="Canva Sans Bold"/>
                <a:cs typeface="Canva Sans Bold"/>
                <a:sym typeface="Canva Sans Bold"/>
              </a:rPr>
              <a:t>Source: </a:t>
            </a:r>
            <a:r>
              <a:rPr lang="en-US" sz="2390">
                <a:solidFill>
                  <a:srgbClr val="000000"/>
                </a:solidFill>
                <a:latin typeface="Canva Sans"/>
                <a:ea typeface="Canva Sans"/>
                <a:cs typeface="Canva Sans"/>
                <a:sym typeface="Canva Sans"/>
              </a:rPr>
              <a:t>Unggah file dataset (contoh: kf_final_transaction.csv) dengan format CSV.</a:t>
            </a:r>
          </a:p>
          <a:p>
            <a:pPr algn="l" marL="516084" indent="-258042" lvl="1">
              <a:lnSpc>
                <a:spcPts val="3896"/>
              </a:lnSpc>
              <a:buAutoNum type="arabicPeriod" startAt="1"/>
            </a:pPr>
            <a:r>
              <a:rPr lang="en-US" b="true" sz="2390">
                <a:solidFill>
                  <a:srgbClr val="000000"/>
                </a:solidFill>
                <a:latin typeface="Canva Sans Bold"/>
                <a:ea typeface="Canva Sans Bold"/>
                <a:cs typeface="Canva Sans Bold"/>
                <a:sym typeface="Canva Sans Bold"/>
              </a:rPr>
              <a:t>Destination:</a:t>
            </a:r>
            <a:r>
              <a:rPr lang="en-US" sz="2390">
                <a:solidFill>
                  <a:srgbClr val="000000"/>
                </a:solidFill>
                <a:latin typeface="Canva Sans"/>
                <a:ea typeface="Canva Sans"/>
                <a:cs typeface="Canva Sans"/>
                <a:sym typeface="Canva Sans"/>
              </a:rPr>
              <a:t> Pilih proyek, dataset, dan nama tabel tujuan (contoh: kimia_farma, tabel kf_final_transaction).</a:t>
            </a:r>
          </a:p>
          <a:p>
            <a:pPr algn="l" marL="516084" indent="-258042" lvl="1">
              <a:lnSpc>
                <a:spcPts val="3896"/>
              </a:lnSpc>
              <a:buAutoNum type="arabicPeriod" startAt="1"/>
            </a:pPr>
            <a:r>
              <a:rPr lang="en-US" b="true" sz="2390">
                <a:solidFill>
                  <a:srgbClr val="000000"/>
                </a:solidFill>
                <a:latin typeface="Canva Sans Bold"/>
                <a:ea typeface="Canva Sans Bold"/>
                <a:cs typeface="Canva Sans Bold"/>
                <a:sym typeface="Canva Sans Bold"/>
              </a:rPr>
              <a:t>Schema:</a:t>
            </a:r>
            <a:r>
              <a:rPr lang="en-US" sz="2390">
                <a:solidFill>
                  <a:srgbClr val="000000"/>
                </a:solidFill>
                <a:latin typeface="Canva Sans"/>
                <a:ea typeface="Canva Sans"/>
                <a:cs typeface="Canva Sans"/>
                <a:sym typeface="Canva Sans"/>
              </a:rPr>
              <a:t> Aktifkan Auto detect untuk mendeteksi struktur data secara otomatis.</a:t>
            </a:r>
          </a:p>
          <a:p>
            <a:pPr algn="l" marL="516084" indent="-258042" lvl="1">
              <a:lnSpc>
                <a:spcPts val="3896"/>
              </a:lnSpc>
              <a:buAutoNum type="arabicPeriod" startAt="1"/>
            </a:pPr>
            <a:r>
              <a:rPr lang="en-US" b="true" sz="2390">
                <a:solidFill>
                  <a:srgbClr val="000000"/>
                </a:solidFill>
                <a:latin typeface="Canva Sans Bold"/>
                <a:ea typeface="Canva Sans Bold"/>
                <a:cs typeface="Canva Sans Bold"/>
                <a:sym typeface="Canva Sans Bold"/>
              </a:rPr>
              <a:t>Final Step</a:t>
            </a:r>
            <a:r>
              <a:rPr lang="en-US" sz="2390">
                <a:solidFill>
                  <a:srgbClr val="000000"/>
                </a:solidFill>
                <a:latin typeface="Canva Sans"/>
                <a:ea typeface="Canva Sans"/>
                <a:cs typeface="Canva Sans"/>
                <a:sym typeface="Canva Sans"/>
              </a:rPr>
              <a:t>: Klik Create Table untuk memproses dan membuat tabel di BigQuery.</a:t>
            </a:r>
          </a:p>
        </p:txBody>
      </p:sp>
      <p:sp>
        <p:nvSpPr>
          <p:cNvPr name="TextBox 5" id="5"/>
          <p:cNvSpPr txBox="true"/>
          <p:nvPr/>
        </p:nvSpPr>
        <p:spPr>
          <a:xfrm rot="0">
            <a:off x="1990736" y="1394358"/>
            <a:ext cx="8089935" cy="1498526"/>
          </a:xfrm>
          <a:prstGeom prst="rect">
            <a:avLst/>
          </a:prstGeom>
        </p:spPr>
        <p:txBody>
          <a:bodyPr anchor="t" rtlCol="false" tIns="0" lIns="0" bIns="0" rIns="0">
            <a:spAutoFit/>
          </a:bodyPr>
          <a:lstStyle/>
          <a:p>
            <a:pPr algn="l">
              <a:lnSpc>
                <a:spcPts val="5750"/>
              </a:lnSpc>
            </a:pPr>
            <a:r>
              <a:rPr lang="en-US" sz="5000" spc="-125" b="true">
                <a:solidFill>
                  <a:srgbClr val="18469F"/>
                </a:solidFill>
                <a:latin typeface="Poppins Ultra-Bold"/>
                <a:ea typeface="Poppins Ultra-Bold"/>
                <a:cs typeface="Poppins Ultra-Bold"/>
                <a:sym typeface="Poppins Ultra-Bold"/>
              </a:rPr>
              <a:t>Importing Dataset to BigQuery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09276" y="2640200"/>
            <a:ext cx="7842532" cy="6214209"/>
          </a:xfrm>
          <a:custGeom>
            <a:avLst/>
            <a:gdLst/>
            <a:ahLst/>
            <a:cxnLst/>
            <a:rect r="r" b="b" t="t" l="l"/>
            <a:pathLst>
              <a:path h="6214209" w="7842532">
                <a:moveTo>
                  <a:pt x="0" y="0"/>
                </a:moveTo>
                <a:lnTo>
                  <a:pt x="7842532" y="0"/>
                </a:lnTo>
                <a:lnTo>
                  <a:pt x="7842532" y="6214209"/>
                </a:lnTo>
                <a:lnTo>
                  <a:pt x="0" y="6214209"/>
                </a:lnTo>
                <a:lnTo>
                  <a:pt x="0" y="0"/>
                </a:lnTo>
                <a:close/>
              </a:path>
            </a:pathLst>
          </a:custGeom>
          <a:blipFill>
            <a:blip r:embed="rId2"/>
            <a:stretch>
              <a:fillRect l="0" t="0" r="0" b="0"/>
            </a:stretch>
          </a:blipFill>
        </p:spPr>
      </p:sp>
      <p:sp>
        <p:nvSpPr>
          <p:cNvPr name="Freeform 3" id="3"/>
          <p:cNvSpPr/>
          <p:nvPr/>
        </p:nvSpPr>
        <p:spPr>
          <a:xfrm flipH="false" flipV="false" rot="-10800000">
            <a:off x="15855476" y="-2191150"/>
            <a:ext cx="4949513" cy="6699849"/>
          </a:xfrm>
          <a:custGeom>
            <a:avLst/>
            <a:gdLst/>
            <a:ahLst/>
            <a:cxnLst/>
            <a:rect r="r" b="b" t="t" l="l"/>
            <a:pathLst>
              <a:path h="6699849" w="4949513">
                <a:moveTo>
                  <a:pt x="0" y="0"/>
                </a:moveTo>
                <a:lnTo>
                  <a:pt x="4949514" y="0"/>
                </a:lnTo>
                <a:lnTo>
                  <a:pt x="4949514" y="6699849"/>
                </a:lnTo>
                <a:lnTo>
                  <a:pt x="0" y="66998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39802" y="783369"/>
            <a:ext cx="10732618" cy="1459302"/>
            <a:chOff x="0" y="0"/>
            <a:chExt cx="2906575" cy="395204"/>
          </a:xfrm>
        </p:grpSpPr>
        <p:sp>
          <p:nvSpPr>
            <p:cNvPr name="Freeform 5" id="5"/>
            <p:cNvSpPr/>
            <p:nvPr/>
          </p:nvSpPr>
          <p:spPr>
            <a:xfrm flipH="false" flipV="false" rot="0">
              <a:off x="0" y="0"/>
              <a:ext cx="2906575" cy="395204"/>
            </a:xfrm>
            <a:custGeom>
              <a:avLst/>
              <a:gdLst/>
              <a:ahLst/>
              <a:cxnLst/>
              <a:rect r="r" b="b" t="t" l="l"/>
              <a:pathLst>
                <a:path h="395204" w="2906575">
                  <a:moveTo>
                    <a:pt x="0" y="0"/>
                  </a:moveTo>
                  <a:lnTo>
                    <a:pt x="2906575" y="0"/>
                  </a:lnTo>
                  <a:lnTo>
                    <a:pt x="2906575" y="395204"/>
                  </a:lnTo>
                  <a:lnTo>
                    <a:pt x="0" y="395204"/>
                  </a:lnTo>
                  <a:close/>
                </a:path>
              </a:pathLst>
            </a:custGeom>
            <a:solidFill>
              <a:srgbClr val="51ADE5"/>
            </a:solidFill>
          </p:spPr>
        </p:sp>
        <p:sp>
          <p:nvSpPr>
            <p:cNvPr name="TextBox 6" id="6"/>
            <p:cNvSpPr txBox="true"/>
            <p:nvPr/>
          </p:nvSpPr>
          <p:spPr>
            <a:xfrm>
              <a:off x="0" y="-66675"/>
              <a:ext cx="2906575" cy="461879"/>
            </a:xfrm>
            <a:prstGeom prst="rect">
              <a:avLst/>
            </a:prstGeom>
          </p:spPr>
          <p:txBody>
            <a:bodyPr anchor="ctr" rtlCol="false" tIns="50800" lIns="50800" bIns="50800" rIns="50800"/>
            <a:lstStyle/>
            <a:p>
              <a:pPr algn="ctr">
                <a:lnSpc>
                  <a:spcPts val="3044"/>
                </a:lnSpc>
              </a:pPr>
            </a:p>
          </p:txBody>
        </p:sp>
      </p:grpSp>
      <p:sp>
        <p:nvSpPr>
          <p:cNvPr name="Freeform 7" id="7"/>
          <p:cNvSpPr/>
          <p:nvPr/>
        </p:nvSpPr>
        <p:spPr>
          <a:xfrm flipH="false" flipV="false" rot="-4223926">
            <a:off x="8907150" y="153182"/>
            <a:ext cx="1953736" cy="1751036"/>
          </a:xfrm>
          <a:custGeom>
            <a:avLst/>
            <a:gdLst/>
            <a:ahLst/>
            <a:cxnLst/>
            <a:rect r="r" b="b" t="t" l="l"/>
            <a:pathLst>
              <a:path h="1751036" w="1953736">
                <a:moveTo>
                  <a:pt x="0" y="0"/>
                </a:moveTo>
                <a:lnTo>
                  <a:pt x="1953737" y="0"/>
                </a:lnTo>
                <a:lnTo>
                  <a:pt x="1953737" y="1751036"/>
                </a:lnTo>
                <a:lnTo>
                  <a:pt x="0" y="17510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0150557" y="2274536"/>
            <a:ext cx="5385904" cy="511736"/>
          </a:xfrm>
          <a:prstGeom prst="rect">
            <a:avLst/>
          </a:prstGeom>
        </p:spPr>
        <p:txBody>
          <a:bodyPr anchor="t" rtlCol="false" tIns="0" lIns="0" bIns="0" rIns="0">
            <a:spAutoFit/>
          </a:bodyPr>
          <a:lstStyle/>
          <a:p>
            <a:pPr algn="ctr">
              <a:lnSpc>
                <a:spcPts val="4339"/>
              </a:lnSpc>
            </a:pPr>
            <a:r>
              <a:rPr lang="en-US" sz="3099" b="true">
                <a:solidFill>
                  <a:srgbClr val="000000"/>
                </a:solidFill>
                <a:latin typeface="Canva Sans Bold"/>
                <a:ea typeface="Canva Sans Bold"/>
                <a:cs typeface="Canva Sans Bold"/>
                <a:sym typeface="Canva Sans Bold"/>
              </a:rPr>
              <a:t>Entity Relationship Diagram</a:t>
            </a:r>
          </a:p>
        </p:txBody>
      </p:sp>
      <p:sp>
        <p:nvSpPr>
          <p:cNvPr name="TextBox 9" id="9"/>
          <p:cNvSpPr txBox="true"/>
          <p:nvPr/>
        </p:nvSpPr>
        <p:spPr>
          <a:xfrm rot="0">
            <a:off x="921572" y="885336"/>
            <a:ext cx="8314574" cy="1256335"/>
          </a:xfrm>
          <a:prstGeom prst="rect">
            <a:avLst/>
          </a:prstGeom>
        </p:spPr>
        <p:txBody>
          <a:bodyPr anchor="t" rtlCol="false" tIns="0" lIns="0" bIns="0" rIns="0">
            <a:spAutoFit/>
          </a:bodyPr>
          <a:lstStyle/>
          <a:p>
            <a:pPr algn="l">
              <a:lnSpc>
                <a:spcPts val="9269"/>
              </a:lnSpc>
            </a:pPr>
            <a:r>
              <a:rPr lang="en-US" sz="8060" spc="-201" b="true">
                <a:solidFill>
                  <a:srgbClr val="FFFFFF"/>
                </a:solidFill>
                <a:latin typeface="Poppins Ultra-Bold"/>
                <a:ea typeface="Poppins Ultra-Bold"/>
                <a:cs typeface="Poppins Ultra-Bold"/>
                <a:sym typeface="Poppins Ultra-Bold"/>
              </a:rPr>
              <a:t>Tabel Analisa</a:t>
            </a:r>
          </a:p>
        </p:txBody>
      </p:sp>
      <p:sp>
        <p:nvSpPr>
          <p:cNvPr name="TextBox 10" id="10"/>
          <p:cNvSpPr txBox="true"/>
          <p:nvPr/>
        </p:nvSpPr>
        <p:spPr>
          <a:xfrm rot="0">
            <a:off x="214786" y="2506592"/>
            <a:ext cx="7740134" cy="7030105"/>
          </a:xfrm>
          <a:prstGeom prst="rect">
            <a:avLst/>
          </a:prstGeom>
        </p:spPr>
        <p:txBody>
          <a:bodyPr anchor="t" rtlCol="false" tIns="0" lIns="0" bIns="0" rIns="0">
            <a:spAutoFit/>
          </a:bodyPr>
          <a:lstStyle/>
          <a:p>
            <a:pPr algn="just">
              <a:lnSpc>
                <a:spcPts val="3076"/>
              </a:lnSpc>
              <a:spcBef>
                <a:spcPct val="0"/>
              </a:spcBef>
            </a:pPr>
            <a:r>
              <a:rPr lang="en-US" b="true" sz="2197" spc="48" u="sng">
                <a:solidFill>
                  <a:srgbClr val="000000"/>
                </a:solidFill>
                <a:latin typeface="Poppins Medium"/>
                <a:ea typeface="Poppins Medium"/>
                <a:cs typeface="Poppins Medium"/>
                <a:sym typeface="Poppins Medium"/>
              </a:rPr>
              <a:t>Relasi yang Terbentuk:</a:t>
            </a:r>
          </a:p>
          <a:p>
            <a:pPr algn="just">
              <a:lnSpc>
                <a:spcPts val="3076"/>
              </a:lnSpc>
              <a:spcBef>
                <a:spcPct val="0"/>
              </a:spcBef>
            </a:pPr>
          </a:p>
          <a:p>
            <a:pPr algn="just">
              <a:lnSpc>
                <a:spcPts val="3076"/>
              </a:lnSpc>
              <a:spcBef>
                <a:spcPct val="0"/>
              </a:spcBef>
            </a:pPr>
            <a:r>
              <a:rPr lang="en-US" b="true" sz="2197" spc="48">
                <a:solidFill>
                  <a:srgbClr val="000000"/>
                </a:solidFill>
                <a:latin typeface="Poppins Bold"/>
                <a:ea typeface="Poppins Bold"/>
                <a:cs typeface="Poppins Bold"/>
                <a:sym typeface="Poppins Bold"/>
              </a:rPr>
              <a:t>kf_product ↔ kf_inventory: </a:t>
            </a:r>
          </a:p>
          <a:p>
            <a:pPr algn="just">
              <a:lnSpc>
                <a:spcPts val="3076"/>
              </a:lnSpc>
              <a:spcBef>
                <a:spcPct val="0"/>
              </a:spcBef>
            </a:pPr>
            <a:r>
              <a:rPr lang="en-US" b="true" sz="2197" spc="48">
                <a:solidFill>
                  <a:srgbClr val="000000"/>
                </a:solidFill>
                <a:latin typeface="Poppins Medium"/>
                <a:ea typeface="Poppins Medium"/>
                <a:cs typeface="Poppins Medium"/>
                <a:sym typeface="Poppins Medium"/>
              </a:rPr>
              <a:t>Hubungan one-to-many berdasarkan product_id. Satu produk dapat berada di beberapa cabang dalam tabel inventory.</a:t>
            </a:r>
          </a:p>
          <a:p>
            <a:pPr algn="just">
              <a:lnSpc>
                <a:spcPts val="3076"/>
              </a:lnSpc>
              <a:spcBef>
                <a:spcPct val="0"/>
              </a:spcBef>
            </a:pPr>
          </a:p>
          <a:p>
            <a:pPr algn="just">
              <a:lnSpc>
                <a:spcPts val="3076"/>
              </a:lnSpc>
              <a:spcBef>
                <a:spcPct val="0"/>
              </a:spcBef>
            </a:pPr>
            <a:r>
              <a:rPr lang="en-US" b="true" sz="2197" spc="48">
                <a:solidFill>
                  <a:srgbClr val="000000"/>
                </a:solidFill>
                <a:latin typeface="Poppins Bold"/>
                <a:ea typeface="Poppins Bold"/>
                <a:cs typeface="Poppins Bold"/>
                <a:sym typeface="Poppins Bold"/>
              </a:rPr>
              <a:t>kf_kantor_cabang ↔ kf_inventory: </a:t>
            </a:r>
          </a:p>
          <a:p>
            <a:pPr algn="just">
              <a:lnSpc>
                <a:spcPts val="3076"/>
              </a:lnSpc>
              <a:spcBef>
                <a:spcPct val="0"/>
              </a:spcBef>
            </a:pPr>
            <a:r>
              <a:rPr lang="en-US" b="true" sz="2197" spc="48">
                <a:solidFill>
                  <a:srgbClr val="000000"/>
                </a:solidFill>
                <a:latin typeface="Poppins Medium"/>
                <a:ea typeface="Poppins Medium"/>
                <a:cs typeface="Poppins Medium"/>
                <a:sym typeface="Poppins Medium"/>
              </a:rPr>
              <a:t>Hubungan one-to-many berdasarkan branch_id. Satu cabang memiliki beberapa stok produk.</a:t>
            </a:r>
          </a:p>
          <a:p>
            <a:pPr algn="just">
              <a:lnSpc>
                <a:spcPts val="3076"/>
              </a:lnSpc>
              <a:spcBef>
                <a:spcPct val="0"/>
              </a:spcBef>
            </a:pPr>
          </a:p>
          <a:p>
            <a:pPr algn="just">
              <a:lnSpc>
                <a:spcPts val="3076"/>
              </a:lnSpc>
              <a:spcBef>
                <a:spcPct val="0"/>
              </a:spcBef>
            </a:pPr>
            <a:r>
              <a:rPr lang="en-US" b="true" sz="2197" spc="48">
                <a:solidFill>
                  <a:srgbClr val="000000"/>
                </a:solidFill>
                <a:latin typeface="Poppins Bold"/>
                <a:ea typeface="Poppins Bold"/>
                <a:cs typeface="Poppins Bold"/>
                <a:sym typeface="Poppins Bold"/>
              </a:rPr>
              <a:t>kf_final_transaction ↔ kf_product: </a:t>
            </a:r>
          </a:p>
          <a:p>
            <a:pPr algn="just">
              <a:lnSpc>
                <a:spcPts val="3076"/>
              </a:lnSpc>
              <a:spcBef>
                <a:spcPct val="0"/>
              </a:spcBef>
            </a:pPr>
            <a:r>
              <a:rPr lang="en-US" b="true" sz="2197" spc="48">
                <a:solidFill>
                  <a:srgbClr val="000000"/>
                </a:solidFill>
                <a:latin typeface="Poppins Medium"/>
                <a:ea typeface="Poppins Medium"/>
                <a:cs typeface="Poppins Medium"/>
                <a:sym typeface="Poppins Medium"/>
              </a:rPr>
              <a:t>Hubungan many-to-one berdasarkan product_id. Setiap transaksi terkait dengan satu produk.</a:t>
            </a:r>
          </a:p>
          <a:p>
            <a:pPr algn="just">
              <a:lnSpc>
                <a:spcPts val="3076"/>
              </a:lnSpc>
              <a:spcBef>
                <a:spcPct val="0"/>
              </a:spcBef>
            </a:pPr>
          </a:p>
          <a:p>
            <a:pPr algn="just">
              <a:lnSpc>
                <a:spcPts val="3076"/>
              </a:lnSpc>
              <a:spcBef>
                <a:spcPct val="0"/>
              </a:spcBef>
            </a:pPr>
            <a:r>
              <a:rPr lang="en-US" b="true" sz="2197" spc="48">
                <a:solidFill>
                  <a:srgbClr val="000000"/>
                </a:solidFill>
                <a:latin typeface="Poppins Bold"/>
                <a:ea typeface="Poppins Bold"/>
                <a:cs typeface="Poppins Bold"/>
                <a:sym typeface="Poppins Bold"/>
              </a:rPr>
              <a:t>kf_final_transaction ↔ kf_kantor_cabang:</a:t>
            </a:r>
            <a:r>
              <a:rPr lang="en-US" b="true" sz="2197" spc="48">
                <a:solidFill>
                  <a:srgbClr val="000000"/>
                </a:solidFill>
                <a:latin typeface="Poppins Medium"/>
                <a:ea typeface="Poppins Medium"/>
                <a:cs typeface="Poppins Medium"/>
                <a:sym typeface="Poppins Medium"/>
              </a:rPr>
              <a:t> Hubungan many-to-one berdasarkan branch_id. Setiap transaksi dilakukan di satu cabang.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30414" y="272321"/>
            <a:ext cx="7935898" cy="9742359"/>
          </a:xfrm>
          <a:custGeom>
            <a:avLst/>
            <a:gdLst/>
            <a:ahLst/>
            <a:cxnLst/>
            <a:rect r="r" b="b" t="t" l="l"/>
            <a:pathLst>
              <a:path h="9742359" w="7935898">
                <a:moveTo>
                  <a:pt x="0" y="0"/>
                </a:moveTo>
                <a:lnTo>
                  <a:pt x="7935897" y="0"/>
                </a:lnTo>
                <a:lnTo>
                  <a:pt x="7935897" y="9742358"/>
                </a:lnTo>
                <a:lnTo>
                  <a:pt x="0" y="9742358"/>
                </a:lnTo>
                <a:lnTo>
                  <a:pt x="0" y="0"/>
                </a:lnTo>
                <a:close/>
              </a:path>
            </a:pathLst>
          </a:custGeom>
          <a:blipFill>
            <a:blip r:embed="rId3"/>
            <a:stretch>
              <a:fillRect l="0" t="-4034" r="0" b="-4034"/>
            </a:stretch>
          </a:blipFill>
        </p:spPr>
      </p:sp>
      <p:sp>
        <p:nvSpPr>
          <p:cNvPr name="Freeform 3" id="3"/>
          <p:cNvSpPr/>
          <p:nvPr/>
        </p:nvSpPr>
        <p:spPr>
          <a:xfrm flipH="false" flipV="true" rot="0">
            <a:off x="15521185" y="-323223"/>
            <a:ext cx="2766815" cy="1985189"/>
          </a:xfrm>
          <a:custGeom>
            <a:avLst/>
            <a:gdLst/>
            <a:ahLst/>
            <a:cxnLst/>
            <a:rect r="r" b="b" t="t" l="l"/>
            <a:pathLst>
              <a:path h="1985189" w="2766815">
                <a:moveTo>
                  <a:pt x="0" y="1985189"/>
                </a:moveTo>
                <a:lnTo>
                  <a:pt x="2766815" y="1985189"/>
                </a:lnTo>
                <a:lnTo>
                  <a:pt x="2766815" y="0"/>
                </a:lnTo>
                <a:lnTo>
                  <a:pt x="0" y="0"/>
                </a:lnTo>
                <a:lnTo>
                  <a:pt x="0" y="198518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3396" y="393880"/>
            <a:ext cx="7373598" cy="1007022"/>
          </a:xfrm>
          <a:prstGeom prst="rect">
            <a:avLst/>
          </a:prstGeom>
        </p:spPr>
        <p:txBody>
          <a:bodyPr anchor="t" rtlCol="false" tIns="0" lIns="0" bIns="0" rIns="0">
            <a:spAutoFit/>
          </a:bodyPr>
          <a:lstStyle/>
          <a:p>
            <a:pPr algn="l">
              <a:lnSpc>
                <a:spcPts val="7312"/>
              </a:lnSpc>
            </a:pPr>
            <a:r>
              <a:rPr lang="en-US" sz="6358" spc="-158" b="true">
                <a:solidFill>
                  <a:srgbClr val="18469F"/>
                </a:solidFill>
                <a:latin typeface="Poppins Ultra-Bold"/>
                <a:ea typeface="Poppins Ultra-Bold"/>
                <a:cs typeface="Poppins Ultra-Bold"/>
                <a:sym typeface="Poppins Ultra-Bold"/>
              </a:rPr>
              <a:t>Syntax BigQuery</a:t>
            </a:r>
          </a:p>
        </p:txBody>
      </p:sp>
      <p:sp>
        <p:nvSpPr>
          <p:cNvPr name="TextBox 5" id="5"/>
          <p:cNvSpPr txBox="true"/>
          <p:nvPr/>
        </p:nvSpPr>
        <p:spPr>
          <a:xfrm rot="0">
            <a:off x="420071" y="2394052"/>
            <a:ext cx="8115300" cy="6864248"/>
          </a:xfrm>
          <a:prstGeom prst="rect">
            <a:avLst/>
          </a:prstGeom>
        </p:spPr>
        <p:txBody>
          <a:bodyPr anchor="t" rtlCol="false" tIns="0" lIns="0" bIns="0" rIns="0">
            <a:spAutoFit/>
          </a:bodyPr>
          <a:lstStyle/>
          <a:p>
            <a:pPr algn="just" marL="426345" indent="-213173" lvl="1">
              <a:lnSpc>
                <a:spcPts val="2764"/>
              </a:lnSpc>
              <a:buFont typeface="Arial"/>
              <a:buChar char="•"/>
            </a:pPr>
            <a:r>
              <a:rPr lang="en-US" sz="1974" spc="43">
                <a:solidFill>
                  <a:srgbClr val="000000"/>
                </a:solidFill>
                <a:latin typeface="Poppins"/>
                <a:ea typeface="Poppins"/>
                <a:cs typeface="Poppins"/>
                <a:sym typeface="Poppins"/>
              </a:rPr>
              <a:t>rating_cabang : penilaian konsumen terhadap cabang Kimia Farma </a:t>
            </a:r>
          </a:p>
          <a:p>
            <a:pPr algn="just" marL="426345" indent="-213173" lvl="1">
              <a:lnSpc>
                <a:spcPts val="2764"/>
              </a:lnSpc>
              <a:buFont typeface="Arial"/>
              <a:buChar char="•"/>
            </a:pPr>
            <a:r>
              <a:rPr lang="en-US" sz="1974" spc="43">
                <a:solidFill>
                  <a:srgbClr val="000000"/>
                </a:solidFill>
                <a:latin typeface="Poppins"/>
                <a:ea typeface="Poppins"/>
                <a:cs typeface="Poppins"/>
                <a:sym typeface="Poppins"/>
              </a:rPr>
              <a:t>customer_name : Nama customer yang melakukan transaksi,</a:t>
            </a:r>
          </a:p>
          <a:p>
            <a:pPr algn="just" marL="426345" indent="-213173" lvl="1">
              <a:lnSpc>
                <a:spcPts val="2764"/>
              </a:lnSpc>
              <a:buFont typeface="Arial"/>
              <a:buChar char="•"/>
            </a:pPr>
            <a:r>
              <a:rPr lang="en-US" sz="1974" spc="43">
                <a:solidFill>
                  <a:srgbClr val="000000"/>
                </a:solidFill>
                <a:latin typeface="Poppins"/>
                <a:ea typeface="Poppins"/>
                <a:cs typeface="Poppins"/>
                <a:sym typeface="Poppins"/>
              </a:rPr>
              <a:t>product_id : kode product obat, </a:t>
            </a:r>
          </a:p>
          <a:p>
            <a:pPr algn="just" marL="426345" indent="-213173" lvl="1">
              <a:lnSpc>
                <a:spcPts val="2764"/>
              </a:lnSpc>
              <a:buFont typeface="Arial"/>
              <a:buChar char="•"/>
            </a:pPr>
            <a:r>
              <a:rPr lang="en-US" sz="1974" spc="43">
                <a:solidFill>
                  <a:srgbClr val="000000"/>
                </a:solidFill>
                <a:latin typeface="Poppins"/>
                <a:ea typeface="Poppins"/>
                <a:cs typeface="Poppins"/>
                <a:sym typeface="Poppins"/>
              </a:rPr>
              <a:t>product_name : nama obat, </a:t>
            </a:r>
          </a:p>
          <a:p>
            <a:pPr algn="just" marL="426345" indent="-213173" lvl="1">
              <a:lnSpc>
                <a:spcPts val="2764"/>
              </a:lnSpc>
              <a:buFont typeface="Arial"/>
              <a:buChar char="•"/>
            </a:pPr>
            <a:r>
              <a:rPr lang="en-US" sz="1974" spc="43">
                <a:solidFill>
                  <a:srgbClr val="000000"/>
                </a:solidFill>
                <a:latin typeface="Poppins"/>
                <a:ea typeface="Poppins"/>
                <a:cs typeface="Poppins"/>
                <a:sym typeface="Poppins"/>
              </a:rPr>
              <a:t>actual_price : harga obat, </a:t>
            </a:r>
          </a:p>
          <a:p>
            <a:pPr algn="just" marL="426345" indent="-213173" lvl="1">
              <a:lnSpc>
                <a:spcPts val="2764"/>
              </a:lnSpc>
              <a:buFont typeface="Arial"/>
              <a:buChar char="•"/>
            </a:pPr>
            <a:r>
              <a:rPr lang="en-US" sz="1974" spc="43">
                <a:solidFill>
                  <a:srgbClr val="000000"/>
                </a:solidFill>
                <a:latin typeface="Poppins"/>
                <a:ea typeface="Poppins"/>
                <a:cs typeface="Poppins"/>
                <a:sym typeface="Poppins"/>
              </a:rPr>
              <a:t>discount_percentage : Persentase diskon yang diberikan pada obat, </a:t>
            </a:r>
          </a:p>
          <a:p>
            <a:pPr algn="just" marL="426345" indent="-213173" lvl="1">
              <a:lnSpc>
                <a:spcPts val="2764"/>
              </a:lnSpc>
              <a:buFont typeface="Arial"/>
              <a:buChar char="•"/>
            </a:pPr>
            <a:r>
              <a:rPr lang="en-US" sz="1974" spc="43">
                <a:solidFill>
                  <a:srgbClr val="000000"/>
                </a:solidFill>
                <a:latin typeface="Poppins"/>
                <a:ea typeface="Poppins"/>
                <a:cs typeface="Poppins"/>
                <a:sym typeface="Poppins"/>
              </a:rPr>
              <a:t>persentase_gross_laba : Persentase laba yang seharusnya diterima dari obat dengan ketentuan berikut: </a:t>
            </a:r>
          </a:p>
          <a:p>
            <a:pPr algn="just" marL="852691" indent="-284230" lvl="2">
              <a:lnSpc>
                <a:spcPts val="2764"/>
              </a:lnSpc>
              <a:buFont typeface="Arial"/>
              <a:buChar char="⚬"/>
            </a:pPr>
            <a:r>
              <a:rPr lang="en-US" sz="1974" spc="43">
                <a:solidFill>
                  <a:srgbClr val="000000"/>
                </a:solidFill>
                <a:latin typeface="Poppins"/>
                <a:ea typeface="Poppins"/>
                <a:cs typeface="Poppins"/>
                <a:sym typeface="Poppins"/>
              </a:rPr>
              <a:t>Harga &lt;= Rp 50.000 -&gt; laba 10%</a:t>
            </a:r>
          </a:p>
          <a:p>
            <a:pPr algn="just" marL="852691" indent="-284230" lvl="2">
              <a:lnSpc>
                <a:spcPts val="2764"/>
              </a:lnSpc>
              <a:buFont typeface="Arial"/>
              <a:buChar char="⚬"/>
            </a:pPr>
            <a:r>
              <a:rPr lang="en-US" sz="1974" spc="43">
                <a:solidFill>
                  <a:srgbClr val="000000"/>
                </a:solidFill>
                <a:latin typeface="Poppins"/>
                <a:ea typeface="Poppins"/>
                <a:cs typeface="Poppins"/>
                <a:sym typeface="Poppins"/>
              </a:rPr>
              <a:t>Harga &gt; Rp 50.000 - 100.000 -&gt; laba 15% </a:t>
            </a:r>
          </a:p>
          <a:p>
            <a:pPr algn="just" marL="852691" indent="-284230" lvl="2">
              <a:lnSpc>
                <a:spcPts val="2764"/>
              </a:lnSpc>
              <a:buFont typeface="Arial"/>
              <a:buChar char="⚬"/>
            </a:pPr>
            <a:r>
              <a:rPr lang="en-US" sz="1974" spc="43">
                <a:solidFill>
                  <a:srgbClr val="000000"/>
                </a:solidFill>
                <a:latin typeface="Poppins"/>
                <a:ea typeface="Poppins"/>
                <a:cs typeface="Poppins"/>
                <a:sym typeface="Poppins"/>
              </a:rPr>
              <a:t>Harga &gt; Rp 100.000 - 300.000 -&gt; laba 20% </a:t>
            </a:r>
          </a:p>
          <a:p>
            <a:pPr algn="just" marL="852691" indent="-284230" lvl="2">
              <a:lnSpc>
                <a:spcPts val="2764"/>
              </a:lnSpc>
              <a:buFont typeface="Arial"/>
              <a:buChar char="⚬"/>
            </a:pPr>
            <a:r>
              <a:rPr lang="en-US" sz="1974" spc="43">
                <a:solidFill>
                  <a:srgbClr val="000000"/>
                </a:solidFill>
                <a:latin typeface="Poppins"/>
                <a:ea typeface="Poppins"/>
                <a:cs typeface="Poppins"/>
                <a:sym typeface="Poppins"/>
              </a:rPr>
              <a:t>Harga &gt; Rp 300.000 - 500.000 -&gt; laba 25% </a:t>
            </a:r>
          </a:p>
          <a:p>
            <a:pPr algn="just" marL="852691" indent="-284230" lvl="2">
              <a:lnSpc>
                <a:spcPts val="2764"/>
              </a:lnSpc>
              <a:buFont typeface="Arial"/>
              <a:buChar char="⚬"/>
            </a:pPr>
            <a:r>
              <a:rPr lang="en-US" sz="1974" spc="43">
                <a:solidFill>
                  <a:srgbClr val="000000"/>
                </a:solidFill>
                <a:latin typeface="Poppins"/>
                <a:ea typeface="Poppins"/>
                <a:cs typeface="Poppins"/>
                <a:sym typeface="Poppins"/>
              </a:rPr>
              <a:t>Harga &gt; Rp 500.000 -&gt; laba 30%, </a:t>
            </a:r>
          </a:p>
          <a:p>
            <a:pPr algn="just" marL="852691" indent="-284230" lvl="2">
              <a:lnSpc>
                <a:spcPts val="2764"/>
              </a:lnSpc>
              <a:buFont typeface="Arial"/>
              <a:buChar char="⚬"/>
            </a:pPr>
            <a:r>
              <a:rPr lang="en-US" sz="1974" spc="43">
                <a:solidFill>
                  <a:srgbClr val="000000"/>
                </a:solidFill>
                <a:latin typeface="Poppins"/>
                <a:ea typeface="Poppins"/>
                <a:cs typeface="Poppins"/>
                <a:sym typeface="Poppins"/>
              </a:rPr>
              <a:t>nett_sales : harga setelah diskon, </a:t>
            </a:r>
          </a:p>
          <a:p>
            <a:pPr algn="just" marL="426345" indent="-213173" lvl="1">
              <a:lnSpc>
                <a:spcPts val="2764"/>
              </a:lnSpc>
              <a:buFont typeface="Arial"/>
              <a:buChar char="•"/>
            </a:pPr>
            <a:r>
              <a:rPr lang="en-US" sz="1974" spc="43">
                <a:solidFill>
                  <a:srgbClr val="000000"/>
                </a:solidFill>
                <a:latin typeface="Poppins"/>
                <a:ea typeface="Poppins"/>
                <a:cs typeface="Poppins"/>
                <a:sym typeface="Poppins"/>
              </a:rPr>
              <a:t>nett_profit : keuntungan yang diperoleh Kimia Farma,</a:t>
            </a:r>
          </a:p>
          <a:p>
            <a:pPr algn="just" marL="426345" indent="-213173" lvl="1">
              <a:lnSpc>
                <a:spcPts val="2764"/>
              </a:lnSpc>
              <a:buFont typeface="Arial"/>
              <a:buChar char="•"/>
            </a:pPr>
            <a:r>
              <a:rPr lang="en-US" sz="1974" spc="43">
                <a:solidFill>
                  <a:srgbClr val="000000"/>
                </a:solidFill>
                <a:latin typeface="Poppins"/>
                <a:ea typeface="Poppins"/>
                <a:cs typeface="Poppins"/>
                <a:sym typeface="Poppins"/>
              </a:rPr>
              <a:t>rating_transaksi : penilaian konsumen terhadap transaksi yang dilakukan. </a:t>
            </a:r>
          </a:p>
        </p:txBody>
      </p:sp>
      <p:sp>
        <p:nvSpPr>
          <p:cNvPr name="TextBox 6" id="6"/>
          <p:cNvSpPr txBox="true"/>
          <p:nvPr/>
        </p:nvSpPr>
        <p:spPr>
          <a:xfrm rot="0">
            <a:off x="593396" y="1919391"/>
            <a:ext cx="1430424" cy="349176"/>
          </a:xfrm>
          <a:prstGeom prst="rect">
            <a:avLst/>
          </a:prstGeom>
        </p:spPr>
        <p:txBody>
          <a:bodyPr anchor="t" rtlCol="false" tIns="0" lIns="0" bIns="0" rIns="0">
            <a:spAutoFit/>
          </a:bodyPr>
          <a:lstStyle/>
          <a:p>
            <a:pPr algn="ctr">
              <a:lnSpc>
                <a:spcPts val="2800"/>
              </a:lnSpc>
            </a:pPr>
            <a:r>
              <a:rPr lang="en-US" sz="2000" b="true">
                <a:solidFill>
                  <a:srgbClr val="18469F"/>
                </a:solidFill>
                <a:latin typeface="Canva Sans Bold"/>
                <a:ea typeface="Canva Sans Bold"/>
                <a:cs typeface="Canva Sans Bold"/>
                <a:sym typeface="Canva Sans Bold"/>
              </a:rPr>
              <a:t>Ketentuan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24270" y="1327047"/>
            <a:ext cx="9786869" cy="8123101"/>
          </a:xfrm>
          <a:custGeom>
            <a:avLst/>
            <a:gdLst/>
            <a:ahLst/>
            <a:cxnLst/>
            <a:rect r="r" b="b" t="t" l="l"/>
            <a:pathLst>
              <a:path h="8123101" w="9786869">
                <a:moveTo>
                  <a:pt x="0" y="0"/>
                </a:moveTo>
                <a:lnTo>
                  <a:pt x="9786869" y="0"/>
                </a:lnTo>
                <a:lnTo>
                  <a:pt x="9786869" y="8123102"/>
                </a:lnTo>
                <a:lnTo>
                  <a:pt x="0" y="8123102"/>
                </a:lnTo>
                <a:lnTo>
                  <a:pt x="0" y="0"/>
                </a:lnTo>
                <a:close/>
              </a:path>
            </a:pathLst>
          </a:custGeom>
          <a:blipFill>
            <a:blip r:embed="rId3"/>
            <a:stretch>
              <a:fillRect l="0" t="0" r="0" b="0"/>
            </a:stretch>
          </a:blipFill>
          <a:ln cap="sq">
            <a:noFill/>
            <a:prstDash val="solid"/>
            <a:miter/>
          </a:ln>
        </p:spPr>
      </p:sp>
      <p:sp>
        <p:nvSpPr>
          <p:cNvPr name="TextBox 3" id="3"/>
          <p:cNvSpPr txBox="true"/>
          <p:nvPr/>
        </p:nvSpPr>
        <p:spPr>
          <a:xfrm rot="0">
            <a:off x="909361" y="423684"/>
            <a:ext cx="6946181" cy="1340087"/>
          </a:xfrm>
          <a:prstGeom prst="rect">
            <a:avLst/>
          </a:prstGeom>
        </p:spPr>
        <p:txBody>
          <a:bodyPr anchor="t" rtlCol="false" tIns="0" lIns="0" bIns="0" rIns="0">
            <a:spAutoFit/>
          </a:bodyPr>
          <a:lstStyle/>
          <a:p>
            <a:pPr algn="l">
              <a:lnSpc>
                <a:spcPts val="9817"/>
              </a:lnSpc>
            </a:pPr>
            <a:r>
              <a:rPr lang="en-US" sz="8537" spc="-213" b="true">
                <a:solidFill>
                  <a:srgbClr val="18469F"/>
                </a:solidFill>
                <a:latin typeface="Poppins Ultra-Bold"/>
                <a:ea typeface="Poppins Ultra-Bold"/>
                <a:cs typeface="Poppins Ultra-Bold"/>
                <a:sym typeface="Poppins Ultra-Bold"/>
              </a:rPr>
              <a:t>Dashboard</a:t>
            </a:r>
          </a:p>
        </p:txBody>
      </p:sp>
      <p:sp>
        <p:nvSpPr>
          <p:cNvPr name="TextBox 4" id="4"/>
          <p:cNvSpPr txBox="true"/>
          <p:nvPr/>
        </p:nvSpPr>
        <p:spPr>
          <a:xfrm rot="0">
            <a:off x="909361" y="2539778"/>
            <a:ext cx="6397961" cy="3524468"/>
          </a:xfrm>
          <a:prstGeom prst="rect">
            <a:avLst/>
          </a:prstGeom>
        </p:spPr>
        <p:txBody>
          <a:bodyPr anchor="t" rtlCol="false" tIns="0" lIns="0" bIns="0" rIns="0">
            <a:spAutoFit/>
          </a:bodyPr>
          <a:lstStyle/>
          <a:p>
            <a:pPr algn="just">
              <a:lnSpc>
                <a:spcPts val="3119"/>
              </a:lnSpc>
              <a:spcBef>
                <a:spcPct val="0"/>
              </a:spcBef>
            </a:pPr>
            <a:r>
              <a:rPr lang="en-US" sz="2228" spc="49">
                <a:solidFill>
                  <a:srgbClr val="000000"/>
                </a:solidFill>
                <a:latin typeface="Poppins"/>
                <a:ea typeface="Poppins"/>
                <a:cs typeface="Poppins"/>
                <a:sym typeface="Poppins"/>
              </a:rPr>
              <a:t>Dashboard ini memberikan gambaran performa bisnis Kimia Farma dari tahun 2020 hingga 2023. Informasi utama meliputi:</a:t>
            </a:r>
          </a:p>
          <a:p>
            <a:pPr algn="just">
              <a:lnSpc>
                <a:spcPts val="3119"/>
              </a:lnSpc>
              <a:spcBef>
                <a:spcPct val="0"/>
              </a:spcBef>
            </a:pPr>
          </a:p>
          <a:p>
            <a:pPr algn="just" marL="481078" indent="-240539" lvl="1">
              <a:lnSpc>
                <a:spcPts val="3119"/>
              </a:lnSpc>
              <a:buFont typeface="Arial"/>
              <a:buChar char="•"/>
            </a:pPr>
            <a:r>
              <a:rPr lang="en-US" sz="2228" spc="49">
                <a:solidFill>
                  <a:srgbClr val="000000"/>
                </a:solidFill>
                <a:latin typeface="Poppins"/>
                <a:ea typeface="Poppins"/>
                <a:cs typeface="Poppins"/>
                <a:sym typeface="Poppins"/>
              </a:rPr>
              <a:t>Highlight</a:t>
            </a:r>
          </a:p>
          <a:p>
            <a:pPr algn="just" marL="481078" indent="-240539" lvl="1">
              <a:lnSpc>
                <a:spcPts val="3119"/>
              </a:lnSpc>
              <a:buFont typeface="Arial"/>
              <a:buChar char="•"/>
            </a:pPr>
            <a:r>
              <a:rPr lang="en-US" sz="2228" spc="49">
                <a:solidFill>
                  <a:srgbClr val="000000"/>
                </a:solidFill>
                <a:latin typeface="Poppins"/>
                <a:ea typeface="Poppins"/>
                <a:cs typeface="Poppins"/>
                <a:sym typeface="Poppins"/>
              </a:rPr>
              <a:t>Tren Pendapatan</a:t>
            </a:r>
          </a:p>
          <a:p>
            <a:pPr algn="just" marL="481078" indent="-240539" lvl="1">
              <a:lnSpc>
                <a:spcPts val="3119"/>
              </a:lnSpc>
              <a:buFont typeface="Arial"/>
              <a:buChar char="•"/>
            </a:pPr>
            <a:r>
              <a:rPr lang="en-US" sz="2228" spc="49">
                <a:solidFill>
                  <a:srgbClr val="000000"/>
                </a:solidFill>
                <a:latin typeface="Poppins"/>
                <a:ea typeface="Poppins"/>
                <a:cs typeface="Poppins"/>
                <a:sym typeface="Poppins"/>
              </a:rPr>
              <a:t>Performa Cabang</a:t>
            </a:r>
          </a:p>
          <a:p>
            <a:pPr algn="just" marL="481078" indent="-240539" lvl="1">
              <a:lnSpc>
                <a:spcPts val="3119"/>
              </a:lnSpc>
              <a:buFont typeface="Arial"/>
              <a:buChar char="•"/>
            </a:pPr>
            <a:r>
              <a:rPr lang="en-US" sz="2228" spc="49">
                <a:solidFill>
                  <a:srgbClr val="000000"/>
                </a:solidFill>
                <a:latin typeface="Poppins"/>
                <a:ea typeface="Poppins"/>
                <a:cs typeface="Poppins"/>
                <a:sym typeface="Poppins"/>
              </a:rPr>
              <a:t>Peta Keuntungan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9947" y="6572310"/>
            <a:ext cx="8207400" cy="514645"/>
            <a:chOff x="0" y="0"/>
            <a:chExt cx="2161620" cy="135544"/>
          </a:xfrm>
        </p:grpSpPr>
        <p:sp>
          <p:nvSpPr>
            <p:cNvPr name="Freeform 3" id="3"/>
            <p:cNvSpPr/>
            <p:nvPr/>
          </p:nvSpPr>
          <p:spPr>
            <a:xfrm flipH="false" flipV="false" rot="0">
              <a:off x="0" y="0"/>
              <a:ext cx="2161620" cy="135544"/>
            </a:xfrm>
            <a:custGeom>
              <a:avLst/>
              <a:gdLst/>
              <a:ahLst/>
              <a:cxnLst/>
              <a:rect r="r" b="b" t="t" l="l"/>
              <a:pathLst>
                <a:path h="135544" w="2161620">
                  <a:moveTo>
                    <a:pt x="0" y="0"/>
                  </a:moveTo>
                  <a:lnTo>
                    <a:pt x="2161620" y="0"/>
                  </a:lnTo>
                  <a:lnTo>
                    <a:pt x="2161620" y="135544"/>
                  </a:lnTo>
                  <a:lnTo>
                    <a:pt x="0" y="135544"/>
                  </a:lnTo>
                  <a:close/>
                </a:path>
              </a:pathLst>
            </a:custGeom>
            <a:solidFill>
              <a:srgbClr val="18469F"/>
            </a:solidFill>
          </p:spPr>
        </p:sp>
        <p:sp>
          <p:nvSpPr>
            <p:cNvPr name="TextBox 4" id="4"/>
            <p:cNvSpPr txBox="true"/>
            <p:nvPr/>
          </p:nvSpPr>
          <p:spPr>
            <a:xfrm>
              <a:off x="0" y="-66675"/>
              <a:ext cx="2161620" cy="202219"/>
            </a:xfrm>
            <a:prstGeom prst="rect">
              <a:avLst/>
            </a:prstGeom>
          </p:spPr>
          <p:txBody>
            <a:bodyPr anchor="ctr" rtlCol="false" tIns="50800" lIns="50800" bIns="50800" rIns="50800"/>
            <a:lstStyle/>
            <a:p>
              <a:pPr algn="ctr">
                <a:lnSpc>
                  <a:spcPts val="3044"/>
                </a:lnSpc>
              </a:pPr>
            </a:p>
          </p:txBody>
        </p:sp>
      </p:grpSp>
      <p:grpSp>
        <p:nvGrpSpPr>
          <p:cNvPr name="Group 5" id="5"/>
          <p:cNvGrpSpPr/>
          <p:nvPr/>
        </p:nvGrpSpPr>
        <p:grpSpPr>
          <a:xfrm rot="0">
            <a:off x="8658774" y="7682806"/>
            <a:ext cx="5748353" cy="574835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ADE5">
                <a:alpha val="87843"/>
              </a:srgbClr>
            </a:solidFill>
          </p:spPr>
        </p:sp>
        <p:sp>
          <p:nvSpPr>
            <p:cNvPr name="TextBox 7" id="7"/>
            <p:cNvSpPr txBox="true"/>
            <p:nvPr/>
          </p:nvSpPr>
          <p:spPr>
            <a:xfrm>
              <a:off x="76200" y="9525"/>
              <a:ext cx="660400" cy="727075"/>
            </a:xfrm>
            <a:prstGeom prst="rect">
              <a:avLst/>
            </a:prstGeom>
          </p:spPr>
          <p:txBody>
            <a:bodyPr anchor="ctr" rtlCol="false" tIns="50800" lIns="50800" bIns="50800" rIns="50800"/>
            <a:lstStyle/>
            <a:p>
              <a:pPr algn="ctr">
                <a:lnSpc>
                  <a:spcPts val="3044"/>
                </a:lnSpc>
              </a:pPr>
            </a:p>
          </p:txBody>
        </p:sp>
      </p:grpSp>
      <p:grpSp>
        <p:nvGrpSpPr>
          <p:cNvPr name="Group 8" id="8"/>
          <p:cNvGrpSpPr/>
          <p:nvPr/>
        </p:nvGrpSpPr>
        <p:grpSpPr>
          <a:xfrm rot="0">
            <a:off x="8158136" y="7841709"/>
            <a:ext cx="1899459" cy="189945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A1A8E">
                <a:alpha val="84706"/>
              </a:srgbClr>
            </a:solidFill>
          </p:spPr>
        </p:sp>
        <p:sp>
          <p:nvSpPr>
            <p:cNvPr name="TextBox 10" id="10"/>
            <p:cNvSpPr txBox="true"/>
            <p:nvPr/>
          </p:nvSpPr>
          <p:spPr>
            <a:xfrm>
              <a:off x="76200" y="9525"/>
              <a:ext cx="660400" cy="727075"/>
            </a:xfrm>
            <a:prstGeom prst="rect">
              <a:avLst/>
            </a:prstGeom>
          </p:spPr>
          <p:txBody>
            <a:bodyPr anchor="ctr" rtlCol="false" tIns="50800" lIns="50800" bIns="50800" rIns="50800"/>
            <a:lstStyle/>
            <a:p>
              <a:pPr algn="ctr">
                <a:lnSpc>
                  <a:spcPts val="3044"/>
                </a:lnSpc>
              </a:pPr>
            </a:p>
          </p:txBody>
        </p:sp>
      </p:grpSp>
      <p:sp>
        <p:nvSpPr>
          <p:cNvPr name="Freeform 11" id="11"/>
          <p:cNvSpPr/>
          <p:nvPr/>
        </p:nvSpPr>
        <p:spPr>
          <a:xfrm flipH="false" flipV="false" rot="0">
            <a:off x="9107865" y="-2044541"/>
            <a:ext cx="4033612" cy="4031932"/>
          </a:xfrm>
          <a:custGeom>
            <a:avLst/>
            <a:gdLst/>
            <a:ahLst/>
            <a:cxnLst/>
            <a:rect r="r" b="b" t="t" l="l"/>
            <a:pathLst>
              <a:path h="4031932" w="4033612">
                <a:moveTo>
                  <a:pt x="0" y="0"/>
                </a:moveTo>
                <a:lnTo>
                  <a:pt x="4033613" y="0"/>
                </a:lnTo>
                <a:lnTo>
                  <a:pt x="4033613" y="4031932"/>
                </a:lnTo>
                <a:lnTo>
                  <a:pt x="0" y="4031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4288719" y="3325474"/>
            <a:ext cx="9638292" cy="1476375"/>
          </a:xfrm>
          <a:prstGeom prst="rect">
            <a:avLst/>
          </a:prstGeom>
        </p:spPr>
        <p:txBody>
          <a:bodyPr anchor="t" rtlCol="false" tIns="0" lIns="0" bIns="0" rIns="0">
            <a:spAutoFit/>
          </a:bodyPr>
          <a:lstStyle/>
          <a:p>
            <a:pPr algn="ctr">
              <a:lnSpc>
                <a:spcPts val="10906"/>
              </a:lnSpc>
            </a:pPr>
            <a:r>
              <a:rPr lang="en-US" sz="9088" b="true">
                <a:solidFill>
                  <a:srgbClr val="18469F"/>
                </a:solidFill>
                <a:latin typeface="Poppins Ultra-Bold"/>
                <a:ea typeface="Poppins Ultra-Bold"/>
                <a:cs typeface="Poppins Ultra-Bold"/>
                <a:sym typeface="Poppins Ultra-Bold"/>
              </a:rPr>
              <a:t>Thank You</a:t>
            </a:r>
          </a:p>
        </p:txBody>
      </p:sp>
      <p:sp>
        <p:nvSpPr>
          <p:cNvPr name="TextBox 13" id="13"/>
          <p:cNvSpPr txBox="true"/>
          <p:nvPr/>
        </p:nvSpPr>
        <p:spPr>
          <a:xfrm rot="0">
            <a:off x="1297749" y="7638120"/>
            <a:ext cx="3474539" cy="392437"/>
          </a:xfrm>
          <a:prstGeom prst="rect">
            <a:avLst/>
          </a:prstGeom>
        </p:spPr>
        <p:txBody>
          <a:bodyPr anchor="t" rtlCol="false" tIns="0" lIns="0" bIns="0" rIns="0">
            <a:spAutoFit/>
          </a:bodyPr>
          <a:lstStyle/>
          <a:p>
            <a:pPr algn="l">
              <a:lnSpc>
                <a:spcPts val="3044"/>
              </a:lnSpc>
            </a:pPr>
            <a:r>
              <a:rPr lang="en-US" sz="2174" spc="47" b="true">
                <a:solidFill>
                  <a:srgbClr val="000000"/>
                </a:solidFill>
                <a:latin typeface="Poppins Semi-Bold"/>
                <a:ea typeface="Poppins Semi-Bold"/>
                <a:cs typeface="Poppins Semi-Bold"/>
                <a:sym typeface="Poppins Semi-Bold"/>
              </a:rPr>
              <a:t>Github : </a:t>
            </a:r>
            <a:r>
              <a:rPr lang="en-US" sz="2174" spc="47" u="sng">
                <a:solidFill>
                  <a:srgbClr val="004AAD"/>
                </a:solidFill>
                <a:latin typeface="Poppins"/>
                <a:ea typeface="Poppins"/>
                <a:cs typeface="Poppins"/>
                <a:sym typeface="Poppins"/>
                <a:hlinkClick r:id="rId4" tooltip="https://github.com/ihsankurn/PBI-Kimia-Farma-Big-Data-Analytics---Kimia-Farma-Big-Data-Analytics"/>
              </a:rPr>
              <a:t>Link</a:t>
            </a:r>
          </a:p>
        </p:txBody>
      </p:sp>
      <p:sp>
        <p:nvSpPr>
          <p:cNvPr name="TextBox 14" id="14"/>
          <p:cNvSpPr txBox="true"/>
          <p:nvPr/>
        </p:nvSpPr>
        <p:spPr>
          <a:xfrm rot="0">
            <a:off x="1297749" y="8235895"/>
            <a:ext cx="3955414" cy="392437"/>
          </a:xfrm>
          <a:prstGeom prst="rect">
            <a:avLst/>
          </a:prstGeom>
        </p:spPr>
        <p:txBody>
          <a:bodyPr anchor="t" rtlCol="false" tIns="0" lIns="0" bIns="0" rIns="0">
            <a:spAutoFit/>
          </a:bodyPr>
          <a:lstStyle/>
          <a:p>
            <a:pPr algn="l">
              <a:lnSpc>
                <a:spcPts val="3044"/>
              </a:lnSpc>
            </a:pPr>
            <a:r>
              <a:rPr lang="en-US" sz="2174" spc="47" b="true">
                <a:solidFill>
                  <a:srgbClr val="000000"/>
                </a:solidFill>
                <a:latin typeface="Poppins Semi-Bold"/>
                <a:ea typeface="Poppins Semi-Bold"/>
                <a:cs typeface="Poppins Semi-Bold"/>
                <a:sym typeface="Poppins Semi-Bold"/>
              </a:rPr>
              <a:t>Video  : </a:t>
            </a:r>
            <a:r>
              <a:rPr lang="en-US" sz="2174" spc="47" u="sng">
                <a:solidFill>
                  <a:srgbClr val="004AAD"/>
                </a:solidFill>
                <a:latin typeface="Poppins"/>
                <a:ea typeface="Poppins"/>
                <a:cs typeface="Poppins"/>
                <a:sym typeface="Poppins"/>
                <a:hlinkClick r:id="rId5" tooltip="https://drive.google.com/file/d/1fP-ygHSYlHQfPodL2sxeGB2sxCjazSHw/view?usp=sharing"/>
              </a:rPr>
              <a:t>Link</a:t>
            </a:r>
          </a:p>
        </p:txBody>
      </p:sp>
      <p:sp>
        <p:nvSpPr>
          <p:cNvPr name="TextBox 15" id="15"/>
          <p:cNvSpPr txBox="true"/>
          <p:nvPr/>
        </p:nvSpPr>
        <p:spPr>
          <a:xfrm rot="0">
            <a:off x="1245455" y="6404908"/>
            <a:ext cx="4849326" cy="717142"/>
          </a:xfrm>
          <a:prstGeom prst="rect">
            <a:avLst/>
          </a:prstGeom>
        </p:spPr>
        <p:txBody>
          <a:bodyPr anchor="t" rtlCol="false" tIns="0" lIns="0" bIns="0" rIns="0">
            <a:spAutoFit/>
          </a:bodyPr>
          <a:lstStyle/>
          <a:p>
            <a:pPr algn="l">
              <a:lnSpc>
                <a:spcPts val="5624"/>
              </a:lnSpc>
            </a:pPr>
            <a:r>
              <a:rPr lang="en-US" b="true" sz="4017" spc="88">
                <a:solidFill>
                  <a:srgbClr val="FFFFFF"/>
                </a:solidFill>
                <a:latin typeface="Poppins Ultra-Bold"/>
                <a:ea typeface="Poppins Ultra-Bold"/>
                <a:cs typeface="Poppins Ultra-Bold"/>
                <a:sym typeface="Poppins Ultra-Bold"/>
              </a:rPr>
              <a:t>INFORMATION</a:t>
            </a:r>
          </a:p>
        </p:txBody>
      </p:sp>
      <p:sp>
        <p:nvSpPr>
          <p:cNvPr name="Freeform 16" id="16"/>
          <p:cNvSpPr/>
          <p:nvPr/>
        </p:nvSpPr>
        <p:spPr>
          <a:xfrm flipH="false" flipV="false" rot="0">
            <a:off x="3582146" y="1053267"/>
            <a:ext cx="2175559" cy="794000"/>
          </a:xfrm>
          <a:custGeom>
            <a:avLst/>
            <a:gdLst/>
            <a:ahLst/>
            <a:cxnLst/>
            <a:rect r="r" b="b" t="t" l="l"/>
            <a:pathLst>
              <a:path h="794000" w="2175559">
                <a:moveTo>
                  <a:pt x="0" y="0"/>
                </a:moveTo>
                <a:lnTo>
                  <a:pt x="2175559" y="0"/>
                </a:lnTo>
                <a:lnTo>
                  <a:pt x="2175559" y="794000"/>
                </a:lnTo>
                <a:lnTo>
                  <a:pt x="0" y="794000"/>
                </a:lnTo>
                <a:lnTo>
                  <a:pt x="0" y="0"/>
                </a:lnTo>
                <a:close/>
              </a:path>
            </a:pathLst>
          </a:custGeom>
          <a:blipFill>
            <a:blip r:embed="rId6"/>
            <a:stretch>
              <a:fillRect l="0" t="0" r="0" b="0"/>
            </a:stretch>
          </a:blipFill>
        </p:spPr>
      </p:sp>
      <p:sp>
        <p:nvSpPr>
          <p:cNvPr name="Freeform 17" id="17"/>
          <p:cNvSpPr/>
          <p:nvPr/>
        </p:nvSpPr>
        <p:spPr>
          <a:xfrm flipH="false" flipV="false" rot="0">
            <a:off x="1028700" y="1053267"/>
            <a:ext cx="1981772" cy="1148257"/>
          </a:xfrm>
          <a:custGeom>
            <a:avLst/>
            <a:gdLst/>
            <a:ahLst/>
            <a:cxnLst/>
            <a:rect r="r" b="b" t="t" l="l"/>
            <a:pathLst>
              <a:path h="1148257" w="1981772">
                <a:moveTo>
                  <a:pt x="0" y="0"/>
                </a:moveTo>
                <a:lnTo>
                  <a:pt x="1981772" y="0"/>
                </a:lnTo>
                <a:lnTo>
                  <a:pt x="1981772" y="1148257"/>
                </a:lnTo>
                <a:lnTo>
                  <a:pt x="0" y="1148257"/>
                </a:lnTo>
                <a:lnTo>
                  <a:pt x="0" y="0"/>
                </a:lnTo>
                <a:close/>
              </a:path>
            </a:pathLst>
          </a:custGeom>
          <a:blipFill>
            <a:blip r:embed="rId7"/>
            <a:stretch>
              <a:fillRect l="0" t="-38798" r="0" b="-33790"/>
            </a:stretch>
          </a:blipFill>
        </p:spPr>
      </p:sp>
      <p:sp>
        <p:nvSpPr>
          <p:cNvPr name="Freeform 18" id="18"/>
          <p:cNvSpPr/>
          <p:nvPr/>
        </p:nvSpPr>
        <p:spPr>
          <a:xfrm flipH="false" flipV="false" rot="0">
            <a:off x="3077147" y="1383021"/>
            <a:ext cx="370553" cy="464246"/>
          </a:xfrm>
          <a:custGeom>
            <a:avLst/>
            <a:gdLst/>
            <a:ahLst/>
            <a:cxnLst/>
            <a:rect r="r" b="b" t="t" l="l"/>
            <a:pathLst>
              <a:path h="464246" w="370553">
                <a:moveTo>
                  <a:pt x="0" y="0"/>
                </a:moveTo>
                <a:lnTo>
                  <a:pt x="370552" y="0"/>
                </a:lnTo>
                <a:lnTo>
                  <a:pt x="370552" y="464246"/>
                </a:lnTo>
                <a:lnTo>
                  <a:pt x="0" y="4642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DAGaMNTgG4M</dc:identifier>
  <dcterms:modified xsi:type="dcterms:W3CDTF">2011-08-01T06:04:30Z</dcterms:modified>
  <cp:revision>1</cp:revision>
  <dc:title>FINAL TASK PBI - IHSAN KURNIAWAN</dc:title>
</cp:coreProperties>
</file>