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25"/>
  </p:notesMasterIdLst>
  <p:sldIdLst>
    <p:sldId id="256" r:id="rId2"/>
    <p:sldId id="262" r:id="rId3"/>
    <p:sldId id="257" r:id="rId4"/>
    <p:sldId id="258" r:id="rId5"/>
    <p:sldId id="259" r:id="rId6"/>
    <p:sldId id="260" r:id="rId7"/>
    <p:sldId id="261" r:id="rId8"/>
    <p:sldId id="263" r:id="rId9"/>
    <p:sldId id="264" r:id="rId10"/>
    <p:sldId id="265" r:id="rId11"/>
    <p:sldId id="267" r:id="rId12"/>
    <p:sldId id="269" r:id="rId13"/>
    <p:sldId id="268"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85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AAB22-4CC7-43CB-901B-1AFC240B6996}" v="30" dt="2023-01-28T15:43:12.4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065" autoAdjust="0"/>
  </p:normalViewPr>
  <p:slideViewPr>
    <p:cSldViewPr snapToGrid="0">
      <p:cViewPr varScale="1">
        <p:scale>
          <a:sx n="71" d="100"/>
          <a:sy n="71" d="100"/>
        </p:scale>
        <p:origin x="3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0F427-FCF5-48EE-9F12-8749E5F8D61A}" type="datetimeFigureOut">
              <a:rPr lang="id-ID" smtClean="0"/>
              <a:t>29/01/2023</a:t>
            </a:fld>
            <a:endParaRPr lang="id-ID"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2F9C6-1B8C-4377-9BC4-6A9B8310F31F}" type="slidenum">
              <a:rPr lang="id-ID" smtClean="0"/>
              <a:t>‹#›</a:t>
            </a:fld>
            <a:endParaRPr lang="id-ID" dirty="0"/>
          </a:p>
        </p:txBody>
      </p:sp>
    </p:spTree>
    <p:extLst>
      <p:ext uri="{BB962C8B-B14F-4D97-AF65-F5344CB8AC3E}">
        <p14:creationId xmlns:p14="http://schemas.microsoft.com/office/powerpoint/2010/main" val="2468213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3DB2F9C6-1B8C-4377-9BC4-6A9B8310F31F}" type="slidenum">
              <a:rPr lang="id-ID" smtClean="0"/>
              <a:t>9</a:t>
            </a:fld>
            <a:endParaRPr lang="id-ID" dirty="0"/>
          </a:p>
        </p:txBody>
      </p:sp>
    </p:spTree>
    <p:extLst>
      <p:ext uri="{BB962C8B-B14F-4D97-AF65-F5344CB8AC3E}">
        <p14:creationId xmlns:p14="http://schemas.microsoft.com/office/powerpoint/2010/main" val="3949346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3DB2F9C6-1B8C-4377-9BC4-6A9B8310F31F}" type="slidenum">
              <a:rPr lang="id-ID" smtClean="0"/>
              <a:t>11</a:t>
            </a:fld>
            <a:endParaRPr lang="id-ID" dirty="0"/>
          </a:p>
        </p:txBody>
      </p:sp>
    </p:spTree>
    <p:extLst>
      <p:ext uri="{BB962C8B-B14F-4D97-AF65-F5344CB8AC3E}">
        <p14:creationId xmlns:p14="http://schemas.microsoft.com/office/powerpoint/2010/main" val="412263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3DB2F9C6-1B8C-4377-9BC4-6A9B8310F31F}" type="slidenum">
              <a:rPr lang="id-ID" smtClean="0"/>
              <a:t>13</a:t>
            </a:fld>
            <a:endParaRPr lang="id-ID" dirty="0"/>
          </a:p>
        </p:txBody>
      </p:sp>
    </p:spTree>
    <p:extLst>
      <p:ext uri="{BB962C8B-B14F-4D97-AF65-F5344CB8AC3E}">
        <p14:creationId xmlns:p14="http://schemas.microsoft.com/office/powerpoint/2010/main" val="2095525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AEF1-4534-37B2-FE07-E8BBCF3EB9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942E96BF-1A59-DE61-C242-BC85A6F8B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0D044BA8-9402-9B3B-F01F-42798643496F}"/>
              </a:ext>
            </a:extLst>
          </p:cNvPr>
          <p:cNvSpPr>
            <a:spLocks noGrp="1"/>
          </p:cNvSpPr>
          <p:nvPr>
            <p:ph type="dt" sz="half" idx="10"/>
          </p:nvPr>
        </p:nvSpPr>
        <p:spPr/>
        <p:txBody>
          <a:bodyPr/>
          <a:lstStyle/>
          <a:p>
            <a:fld id="{53BEF823-48A5-43FC-BE03-E79964288B41}" type="datetimeFigureOut">
              <a:rPr lang="en-US" smtClean="0"/>
              <a:t>1/29/2023</a:t>
            </a:fld>
            <a:endParaRPr lang="en-US" dirty="0"/>
          </a:p>
        </p:txBody>
      </p:sp>
      <p:sp>
        <p:nvSpPr>
          <p:cNvPr id="5" name="Footer Placeholder 4">
            <a:extLst>
              <a:ext uri="{FF2B5EF4-FFF2-40B4-BE49-F238E27FC236}">
                <a16:creationId xmlns:a16="http://schemas.microsoft.com/office/drawing/2014/main" id="{D88A578D-FF97-6265-3449-5C10E1D9ED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FA5E1C-DE8F-09E2-4044-E08D132F902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52726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5342-CD04-5719-9290-4B901F6D8227}"/>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BE3BB95C-C94D-F030-006B-EEE2B68EEE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6C3C3697-10D7-343C-4EC4-6EF2BA5B712F}"/>
              </a:ext>
            </a:extLst>
          </p:cNvPr>
          <p:cNvSpPr>
            <a:spLocks noGrp="1"/>
          </p:cNvSpPr>
          <p:nvPr>
            <p:ph type="dt" sz="half" idx="10"/>
          </p:nvPr>
        </p:nvSpPr>
        <p:spPr/>
        <p:txBody>
          <a:bodyPr/>
          <a:lstStyle/>
          <a:p>
            <a:pPr algn="r"/>
            <a:fld id="{53BEF823-48A5-43FC-BE03-E79964288B41}" type="datetimeFigureOut">
              <a:rPr lang="en-US" smtClean="0"/>
              <a:pPr algn="r"/>
              <a:t>1/29/2023</a:t>
            </a:fld>
            <a:endParaRPr lang="en-US" dirty="0"/>
          </a:p>
        </p:txBody>
      </p:sp>
      <p:sp>
        <p:nvSpPr>
          <p:cNvPr id="5" name="Footer Placeholder 4">
            <a:extLst>
              <a:ext uri="{FF2B5EF4-FFF2-40B4-BE49-F238E27FC236}">
                <a16:creationId xmlns:a16="http://schemas.microsoft.com/office/drawing/2014/main" id="{A2D96CF8-8DE9-9104-3365-63E9F48A7CF9}"/>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B2FF0D93-B0E1-A78F-F18D-AF885A01F6B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76323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B6ACCA-9068-3B6A-C4E9-0C8788A815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1718DEF5-A7A5-35F2-EC56-4CE9DB3429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989185A5-5150-F921-1DF2-919AE7F2DD8B}"/>
              </a:ext>
            </a:extLst>
          </p:cNvPr>
          <p:cNvSpPr>
            <a:spLocks noGrp="1"/>
          </p:cNvSpPr>
          <p:nvPr>
            <p:ph type="dt" sz="half" idx="10"/>
          </p:nvPr>
        </p:nvSpPr>
        <p:spPr/>
        <p:txBody>
          <a:bodyPr/>
          <a:lstStyle/>
          <a:p>
            <a:pPr algn="r"/>
            <a:fld id="{53BEF823-48A5-43FC-BE03-E79964288B41}" type="datetimeFigureOut">
              <a:rPr lang="en-US" smtClean="0"/>
              <a:pPr algn="r"/>
              <a:t>1/29/2023</a:t>
            </a:fld>
            <a:endParaRPr lang="en-US" dirty="0"/>
          </a:p>
        </p:txBody>
      </p:sp>
      <p:sp>
        <p:nvSpPr>
          <p:cNvPr id="5" name="Footer Placeholder 4">
            <a:extLst>
              <a:ext uri="{FF2B5EF4-FFF2-40B4-BE49-F238E27FC236}">
                <a16:creationId xmlns:a16="http://schemas.microsoft.com/office/drawing/2014/main" id="{F5A58CE1-18D9-DE3F-1038-BB880368B72C}"/>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5452520A-761F-E9B1-31A1-B1A2A8ED516E}"/>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4440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172DC-4DEE-25A0-94D3-BE25185F3AE0}"/>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43E8A2D5-67A7-0CE8-F2BF-B7E97D5600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F57999F6-B667-772F-DA68-A0A0E691BD22}"/>
              </a:ext>
            </a:extLst>
          </p:cNvPr>
          <p:cNvSpPr>
            <a:spLocks noGrp="1"/>
          </p:cNvSpPr>
          <p:nvPr>
            <p:ph type="dt" sz="half" idx="10"/>
          </p:nvPr>
        </p:nvSpPr>
        <p:spPr/>
        <p:txBody>
          <a:bodyPr/>
          <a:lstStyle/>
          <a:p>
            <a:pPr algn="r"/>
            <a:fld id="{53BEF823-48A5-43FC-BE03-E79964288B41}" type="datetimeFigureOut">
              <a:rPr lang="en-US" smtClean="0"/>
              <a:pPr algn="r"/>
              <a:t>1/29/2023</a:t>
            </a:fld>
            <a:endParaRPr lang="en-US" dirty="0"/>
          </a:p>
        </p:txBody>
      </p:sp>
      <p:sp>
        <p:nvSpPr>
          <p:cNvPr id="5" name="Footer Placeholder 4">
            <a:extLst>
              <a:ext uri="{FF2B5EF4-FFF2-40B4-BE49-F238E27FC236}">
                <a16:creationId xmlns:a16="http://schemas.microsoft.com/office/drawing/2014/main" id="{393EC51B-721B-A2EC-D01F-E000672BA658}"/>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6A68F0D2-2394-1F40-B452-000D3019D03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51757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5EC87-3BDB-C720-31E7-7F59E5AD51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72523D86-7505-D902-9675-9D755148D3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781523-EAD3-7833-1352-5EECF5A29EFE}"/>
              </a:ext>
            </a:extLst>
          </p:cNvPr>
          <p:cNvSpPr>
            <a:spLocks noGrp="1"/>
          </p:cNvSpPr>
          <p:nvPr>
            <p:ph type="dt" sz="half" idx="10"/>
          </p:nvPr>
        </p:nvSpPr>
        <p:spPr/>
        <p:txBody>
          <a:bodyPr/>
          <a:lstStyle/>
          <a:p>
            <a:pPr algn="r"/>
            <a:fld id="{53BEF823-48A5-43FC-BE03-E79964288B41}" type="datetimeFigureOut">
              <a:rPr lang="en-US" smtClean="0"/>
              <a:pPr algn="r"/>
              <a:t>1/29/2023</a:t>
            </a:fld>
            <a:endParaRPr lang="en-US" dirty="0"/>
          </a:p>
        </p:txBody>
      </p:sp>
      <p:sp>
        <p:nvSpPr>
          <p:cNvPr id="5" name="Footer Placeholder 4">
            <a:extLst>
              <a:ext uri="{FF2B5EF4-FFF2-40B4-BE49-F238E27FC236}">
                <a16:creationId xmlns:a16="http://schemas.microsoft.com/office/drawing/2014/main" id="{62C9A4B8-8790-6F37-2D0A-3CFBF5F2D6ED}"/>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C30E68DB-EEDE-3896-5044-6E9AF09FD817}"/>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0969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CDB1-1D68-403E-5092-B6D4EC0421B1}"/>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BF93F161-BE59-1370-07B6-0C831708B6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C65A976B-03DD-BF33-A22E-24A11D1F43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C36924E1-B24A-9D7D-B11F-5B0FC26711FF}"/>
              </a:ext>
            </a:extLst>
          </p:cNvPr>
          <p:cNvSpPr>
            <a:spLocks noGrp="1"/>
          </p:cNvSpPr>
          <p:nvPr>
            <p:ph type="dt" sz="half" idx="10"/>
          </p:nvPr>
        </p:nvSpPr>
        <p:spPr/>
        <p:txBody>
          <a:bodyPr/>
          <a:lstStyle/>
          <a:p>
            <a:pPr algn="r"/>
            <a:fld id="{53BEF823-48A5-43FC-BE03-E79964288B41}" type="datetimeFigureOut">
              <a:rPr lang="en-US" smtClean="0"/>
              <a:pPr algn="r"/>
              <a:t>1/29/2023</a:t>
            </a:fld>
            <a:endParaRPr lang="en-US" dirty="0"/>
          </a:p>
        </p:txBody>
      </p:sp>
      <p:sp>
        <p:nvSpPr>
          <p:cNvPr id="6" name="Footer Placeholder 5">
            <a:extLst>
              <a:ext uri="{FF2B5EF4-FFF2-40B4-BE49-F238E27FC236}">
                <a16:creationId xmlns:a16="http://schemas.microsoft.com/office/drawing/2014/main" id="{F709E0B6-2636-EEE3-B93C-89AC9D5ECFF7}"/>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871FEA1A-53C2-E7FE-344D-99FC55DB246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63964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7151-DE22-54D6-D758-DCBEBF2663E8}"/>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B1F80280-8357-A496-37DB-67F208847B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D4C280-8F46-687D-D622-E31ABBA13A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F07050A4-FFE0-0B44-8E66-96DDE396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7836E6-D702-231C-ABDF-D51BEA03ED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6DB5A88B-6D08-ADF1-0928-F5018A8F5EE4}"/>
              </a:ext>
            </a:extLst>
          </p:cNvPr>
          <p:cNvSpPr>
            <a:spLocks noGrp="1"/>
          </p:cNvSpPr>
          <p:nvPr>
            <p:ph type="dt" sz="half" idx="10"/>
          </p:nvPr>
        </p:nvSpPr>
        <p:spPr/>
        <p:txBody>
          <a:bodyPr/>
          <a:lstStyle/>
          <a:p>
            <a:pPr algn="r"/>
            <a:fld id="{53BEF823-48A5-43FC-BE03-E79964288B41}" type="datetimeFigureOut">
              <a:rPr lang="en-US" smtClean="0"/>
              <a:pPr algn="r"/>
              <a:t>1/29/2023</a:t>
            </a:fld>
            <a:endParaRPr lang="en-US" dirty="0"/>
          </a:p>
        </p:txBody>
      </p:sp>
      <p:sp>
        <p:nvSpPr>
          <p:cNvPr id="8" name="Footer Placeholder 7">
            <a:extLst>
              <a:ext uri="{FF2B5EF4-FFF2-40B4-BE49-F238E27FC236}">
                <a16:creationId xmlns:a16="http://schemas.microsoft.com/office/drawing/2014/main" id="{5703AE82-4F9C-F0B8-3657-7B136DA52477}"/>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487442A-2BC6-6925-C82F-1A51801168C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4093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BC70-6B84-E879-6D82-0732637DDAF7}"/>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42F764BC-5314-2141-EB78-ECF23CE628FE}"/>
              </a:ext>
            </a:extLst>
          </p:cNvPr>
          <p:cNvSpPr>
            <a:spLocks noGrp="1"/>
          </p:cNvSpPr>
          <p:nvPr>
            <p:ph type="dt" sz="half" idx="10"/>
          </p:nvPr>
        </p:nvSpPr>
        <p:spPr/>
        <p:txBody>
          <a:bodyPr/>
          <a:lstStyle/>
          <a:p>
            <a:pPr algn="r"/>
            <a:fld id="{53BEF823-48A5-43FC-BE03-E79964288B41}" type="datetimeFigureOut">
              <a:rPr lang="en-US" smtClean="0"/>
              <a:pPr algn="r"/>
              <a:t>1/29/2023</a:t>
            </a:fld>
            <a:endParaRPr lang="en-US" dirty="0"/>
          </a:p>
        </p:txBody>
      </p:sp>
      <p:sp>
        <p:nvSpPr>
          <p:cNvPr id="4" name="Footer Placeholder 3">
            <a:extLst>
              <a:ext uri="{FF2B5EF4-FFF2-40B4-BE49-F238E27FC236}">
                <a16:creationId xmlns:a16="http://schemas.microsoft.com/office/drawing/2014/main" id="{4F1D322F-6E97-7036-C8C1-F8B8DAFB7EE2}"/>
              </a:ext>
            </a:extLst>
          </p:cNvPr>
          <p:cNvSpPr>
            <a:spLocks noGrp="1"/>
          </p:cNvSpPr>
          <p:nvPr>
            <p:ph type="ftr" sz="quarter" idx="11"/>
          </p:nvPr>
        </p:nvSpPr>
        <p:spPr/>
        <p:txBody>
          <a:bodyPr/>
          <a:lstStyle/>
          <a:p>
            <a:pPr algn="l"/>
            <a:endParaRPr lang="en-US" dirty="0"/>
          </a:p>
        </p:txBody>
      </p:sp>
      <p:sp>
        <p:nvSpPr>
          <p:cNvPr id="5" name="Slide Number Placeholder 4">
            <a:extLst>
              <a:ext uri="{FF2B5EF4-FFF2-40B4-BE49-F238E27FC236}">
                <a16:creationId xmlns:a16="http://schemas.microsoft.com/office/drawing/2014/main" id="{15FB2316-EA89-4AA5-F28D-63B58B11E8B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46486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03582D-5BD3-2267-2A7F-975EEA5D66A8}"/>
              </a:ext>
            </a:extLst>
          </p:cNvPr>
          <p:cNvSpPr>
            <a:spLocks noGrp="1"/>
          </p:cNvSpPr>
          <p:nvPr>
            <p:ph type="dt" sz="half" idx="10"/>
          </p:nvPr>
        </p:nvSpPr>
        <p:spPr/>
        <p:txBody>
          <a:bodyPr/>
          <a:lstStyle/>
          <a:p>
            <a:pPr algn="r"/>
            <a:fld id="{53BEF823-48A5-43FC-BE03-E79964288B41}" type="datetimeFigureOut">
              <a:rPr lang="en-US" smtClean="0"/>
              <a:pPr algn="r"/>
              <a:t>1/29/2023</a:t>
            </a:fld>
            <a:endParaRPr lang="en-US" dirty="0"/>
          </a:p>
        </p:txBody>
      </p:sp>
      <p:sp>
        <p:nvSpPr>
          <p:cNvPr id="3" name="Footer Placeholder 2">
            <a:extLst>
              <a:ext uri="{FF2B5EF4-FFF2-40B4-BE49-F238E27FC236}">
                <a16:creationId xmlns:a16="http://schemas.microsoft.com/office/drawing/2014/main" id="{3C27CF25-1AB4-A8DF-F48E-0095D345A7EC}"/>
              </a:ext>
            </a:extLst>
          </p:cNvPr>
          <p:cNvSpPr>
            <a:spLocks noGrp="1"/>
          </p:cNvSpPr>
          <p:nvPr>
            <p:ph type="ftr" sz="quarter" idx="11"/>
          </p:nvPr>
        </p:nvSpPr>
        <p:spPr/>
        <p:txBody>
          <a:bodyPr/>
          <a:lstStyle/>
          <a:p>
            <a:pPr algn="l"/>
            <a:endParaRPr lang="en-US" dirty="0"/>
          </a:p>
        </p:txBody>
      </p:sp>
      <p:sp>
        <p:nvSpPr>
          <p:cNvPr id="4" name="Slide Number Placeholder 3">
            <a:extLst>
              <a:ext uri="{FF2B5EF4-FFF2-40B4-BE49-F238E27FC236}">
                <a16:creationId xmlns:a16="http://schemas.microsoft.com/office/drawing/2014/main" id="{AC24433D-5BEE-E50C-8118-A83FED6A3367}"/>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11394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5517-E9A5-E19B-9C84-BF7D121206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F9F9735A-BCBA-BDA9-4878-035899AD62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4B39094D-6F86-C10D-E51F-13EC4CAD74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B0ED2-0529-7BFE-EF0D-B604BE3FD3A3}"/>
              </a:ext>
            </a:extLst>
          </p:cNvPr>
          <p:cNvSpPr>
            <a:spLocks noGrp="1"/>
          </p:cNvSpPr>
          <p:nvPr>
            <p:ph type="dt" sz="half" idx="10"/>
          </p:nvPr>
        </p:nvSpPr>
        <p:spPr/>
        <p:txBody>
          <a:bodyPr/>
          <a:lstStyle/>
          <a:p>
            <a:pPr algn="r"/>
            <a:fld id="{53BEF823-48A5-43FC-BE03-E79964288B41}" type="datetimeFigureOut">
              <a:rPr lang="en-US" smtClean="0"/>
              <a:pPr algn="r"/>
              <a:t>1/29/2023</a:t>
            </a:fld>
            <a:endParaRPr lang="en-US" dirty="0"/>
          </a:p>
        </p:txBody>
      </p:sp>
      <p:sp>
        <p:nvSpPr>
          <p:cNvPr id="6" name="Footer Placeholder 5">
            <a:extLst>
              <a:ext uri="{FF2B5EF4-FFF2-40B4-BE49-F238E27FC236}">
                <a16:creationId xmlns:a16="http://schemas.microsoft.com/office/drawing/2014/main" id="{6E542C64-E658-A17A-8E33-62F0AB7E005B}"/>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96016A12-777C-F8A6-C726-5F5E6FE4F07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14937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262B-3F56-4DFD-8B39-B942CD4A07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17BDEDAF-635C-7777-C9BC-AB3AFEAC9F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dirty="0"/>
          </a:p>
        </p:txBody>
      </p:sp>
      <p:sp>
        <p:nvSpPr>
          <p:cNvPr id="4" name="Text Placeholder 3">
            <a:extLst>
              <a:ext uri="{FF2B5EF4-FFF2-40B4-BE49-F238E27FC236}">
                <a16:creationId xmlns:a16="http://schemas.microsoft.com/office/drawing/2014/main" id="{9A467EDC-A645-35BD-D733-BB1F1543C9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74E8C-2DCA-7667-D897-DCDC5B12211A}"/>
              </a:ext>
            </a:extLst>
          </p:cNvPr>
          <p:cNvSpPr>
            <a:spLocks noGrp="1"/>
          </p:cNvSpPr>
          <p:nvPr>
            <p:ph type="dt" sz="half" idx="10"/>
          </p:nvPr>
        </p:nvSpPr>
        <p:spPr/>
        <p:txBody>
          <a:bodyPr/>
          <a:lstStyle/>
          <a:p>
            <a:pPr algn="r"/>
            <a:fld id="{53BEF823-48A5-43FC-BE03-E79964288B41}" type="datetimeFigureOut">
              <a:rPr lang="en-US" smtClean="0"/>
              <a:pPr algn="r"/>
              <a:t>1/29/2023</a:t>
            </a:fld>
            <a:endParaRPr lang="en-US" dirty="0"/>
          </a:p>
        </p:txBody>
      </p:sp>
      <p:sp>
        <p:nvSpPr>
          <p:cNvPr id="6" name="Footer Placeholder 5">
            <a:extLst>
              <a:ext uri="{FF2B5EF4-FFF2-40B4-BE49-F238E27FC236}">
                <a16:creationId xmlns:a16="http://schemas.microsoft.com/office/drawing/2014/main" id="{EE622B00-28BB-336C-0467-DB110F2B1819}"/>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8478DFE0-4164-1E85-6D9C-1915C0E0B8F2}"/>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8774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D37AC8-D2AB-1E5A-6448-AFB0D7403D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B8CDC2F8-6D02-F85A-9A67-5414775A87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7201C427-E8B2-1EDE-2AD3-323F50A9D9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53BEF823-48A5-43FC-BE03-E79964288B41}" type="datetimeFigureOut">
              <a:rPr lang="en-US" smtClean="0"/>
              <a:pPr algn="r"/>
              <a:t>1/29/2023</a:t>
            </a:fld>
            <a:endParaRPr lang="en-US" dirty="0"/>
          </a:p>
        </p:txBody>
      </p:sp>
      <p:sp>
        <p:nvSpPr>
          <p:cNvPr id="5" name="Footer Placeholder 4">
            <a:extLst>
              <a:ext uri="{FF2B5EF4-FFF2-40B4-BE49-F238E27FC236}">
                <a16:creationId xmlns:a16="http://schemas.microsoft.com/office/drawing/2014/main" id="{12735402-10EF-E597-560B-2C12700090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B60A5A06-BE97-9680-F444-DBAF73DE1B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2779468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application&#10;&#10;Description automatically generated">
            <a:extLst>
              <a:ext uri="{FF2B5EF4-FFF2-40B4-BE49-F238E27FC236}">
                <a16:creationId xmlns:a16="http://schemas.microsoft.com/office/drawing/2014/main" id="{9BDF4F8A-34BD-45ED-2DB2-22FD22666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B9BB0D15-9019-DDA0-CCE6-4AC1A4DCA657}"/>
              </a:ext>
            </a:extLst>
          </p:cNvPr>
          <p:cNvSpPr txBox="1"/>
          <p:nvPr/>
        </p:nvSpPr>
        <p:spPr>
          <a:xfrm>
            <a:off x="560439" y="2182761"/>
            <a:ext cx="9212826" cy="1877437"/>
          </a:xfrm>
          <a:prstGeom prst="rect">
            <a:avLst/>
          </a:prstGeom>
          <a:noFill/>
        </p:spPr>
        <p:txBody>
          <a:bodyPr wrap="square" rtlCol="0">
            <a:spAutoFit/>
          </a:bodyPr>
          <a:lstStyle/>
          <a:p>
            <a:r>
              <a:rPr lang="en-US" sz="5400" b="1" dirty="0"/>
              <a:t>Nort</a:t>
            </a:r>
            <a:r>
              <a:rPr lang="id-ID" sz="5400" b="1" dirty="0"/>
              <a:t>h</a:t>
            </a:r>
            <a:r>
              <a:rPr lang="en-US" sz="5400" b="1" dirty="0"/>
              <a:t>wind Sales Review 1997</a:t>
            </a:r>
          </a:p>
          <a:p>
            <a:r>
              <a:rPr lang="en-US" sz="2800" b="1" dirty="0"/>
              <a:t>Data Engineering Mini Project</a:t>
            </a:r>
          </a:p>
          <a:p>
            <a:r>
              <a:rPr lang="en-US" b="1" dirty="0"/>
              <a:t>DSLS 2023</a:t>
            </a:r>
            <a:endParaRPr lang="en-US" sz="1600" b="1" dirty="0"/>
          </a:p>
          <a:p>
            <a:r>
              <a:rPr lang="en-US" sz="1600" b="1" dirty="0"/>
              <a:t>Author : Ihsan Nur Faqih</a:t>
            </a:r>
          </a:p>
        </p:txBody>
      </p:sp>
    </p:spTree>
    <p:extLst>
      <p:ext uri="{BB962C8B-B14F-4D97-AF65-F5344CB8AC3E}">
        <p14:creationId xmlns:p14="http://schemas.microsoft.com/office/powerpoint/2010/main" val="1182190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838200" y="365126"/>
            <a:ext cx="10515600" cy="667262"/>
          </a:xfrm>
        </p:spPr>
        <p:txBody>
          <a:bodyPr>
            <a:normAutofit fontScale="90000"/>
          </a:bodyPr>
          <a:lstStyle/>
          <a:p>
            <a:r>
              <a:rPr lang="en-US" b="1" dirty="0"/>
              <a:t>Contents</a:t>
            </a:r>
            <a:endParaRPr lang="id-ID" b="1" dirty="0"/>
          </a:p>
        </p:txBody>
      </p:sp>
      <p:sp>
        <p:nvSpPr>
          <p:cNvPr id="3" name="Content Placeholder 2">
            <a:extLst>
              <a:ext uri="{FF2B5EF4-FFF2-40B4-BE49-F238E27FC236}">
                <a16:creationId xmlns:a16="http://schemas.microsoft.com/office/drawing/2014/main" id="{48FF996A-F4A2-AA5C-2C18-4DCBB34C1CB9}"/>
              </a:ext>
            </a:extLst>
          </p:cNvPr>
          <p:cNvSpPr>
            <a:spLocks noGrp="1"/>
          </p:cNvSpPr>
          <p:nvPr>
            <p:ph idx="1"/>
          </p:nvPr>
        </p:nvSpPr>
        <p:spPr>
          <a:xfrm>
            <a:off x="838200" y="1825625"/>
            <a:ext cx="10515600" cy="2225265"/>
          </a:xfrm>
        </p:spPr>
        <p:txBody>
          <a:bodyPr>
            <a:normAutofit/>
          </a:bodyPr>
          <a:lstStyle/>
          <a:p>
            <a:r>
              <a:rPr lang="en-US" dirty="0"/>
              <a:t>Data Acquisition</a:t>
            </a:r>
          </a:p>
          <a:p>
            <a:r>
              <a:rPr lang="en-US" dirty="0"/>
              <a:t>Product Analysis</a:t>
            </a:r>
          </a:p>
          <a:p>
            <a:r>
              <a:rPr lang="en-US" sz="3200" b="1" dirty="0"/>
              <a:t>Customer Analysis</a:t>
            </a:r>
          </a:p>
          <a:p>
            <a:r>
              <a:rPr lang="en-US" dirty="0"/>
              <a:t>Cohort Analysis</a:t>
            </a:r>
          </a:p>
          <a:p>
            <a:endParaRPr lang="en-US" dirty="0"/>
          </a:p>
          <a:p>
            <a:endParaRPr lang="id-ID" dirty="0"/>
          </a:p>
        </p:txBody>
      </p:sp>
    </p:spTree>
    <p:extLst>
      <p:ext uri="{BB962C8B-B14F-4D97-AF65-F5344CB8AC3E}">
        <p14:creationId xmlns:p14="http://schemas.microsoft.com/office/powerpoint/2010/main" val="773926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fontScale="90000"/>
          </a:bodyPr>
          <a:lstStyle/>
          <a:p>
            <a:r>
              <a:rPr lang="en-US" sz="3200" b="1" dirty="0">
                <a:latin typeface="+mn-lt"/>
              </a:rPr>
              <a:t>Mostly Our Customer are in Hibernating &amp; At-Risk State Based on RFM Segmentation</a:t>
            </a:r>
            <a:endParaRPr lang="id-ID"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 name="Rectangle 12">
            <a:extLst>
              <a:ext uri="{FF2B5EF4-FFF2-40B4-BE49-F238E27FC236}">
                <a16:creationId xmlns:a16="http://schemas.microsoft.com/office/drawing/2014/main" id="{B2425C95-7497-FD7B-09F6-F261BEAD7DA4}"/>
              </a:ext>
            </a:extLst>
          </p:cNvPr>
          <p:cNvSpPr/>
          <p:nvPr/>
        </p:nvSpPr>
        <p:spPr>
          <a:xfrm>
            <a:off x="1862047" y="1043648"/>
            <a:ext cx="4367719" cy="406994"/>
          </a:xfrm>
          <a:prstGeom prst="rect">
            <a:avLst/>
          </a:prstGeom>
          <a:solidFill>
            <a:srgbClr val="12858C">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Customer State Distribution</a:t>
            </a:r>
            <a:endParaRPr lang="id-ID" b="1" dirty="0"/>
          </a:p>
        </p:txBody>
      </p:sp>
      <p:sp>
        <p:nvSpPr>
          <p:cNvPr id="9" name="TextBox 8">
            <a:extLst>
              <a:ext uri="{FF2B5EF4-FFF2-40B4-BE49-F238E27FC236}">
                <a16:creationId xmlns:a16="http://schemas.microsoft.com/office/drawing/2014/main" id="{1B6B5C55-A670-18E0-EF6C-1C1D4E574996}"/>
              </a:ext>
            </a:extLst>
          </p:cNvPr>
          <p:cNvSpPr txBox="1"/>
          <p:nvPr/>
        </p:nvSpPr>
        <p:spPr>
          <a:xfrm>
            <a:off x="9452919" y="6444232"/>
            <a:ext cx="2739081" cy="276999"/>
          </a:xfrm>
          <a:prstGeom prst="rect">
            <a:avLst/>
          </a:prstGeom>
          <a:noFill/>
        </p:spPr>
        <p:txBody>
          <a:bodyPr wrap="square" rtlCol="0">
            <a:spAutoFit/>
          </a:bodyPr>
          <a:lstStyle/>
          <a:p>
            <a:r>
              <a:rPr lang="en-US" sz="1200" b="1" dirty="0">
                <a:latin typeface="+mn-lt"/>
              </a:rPr>
              <a:t>*Data details please check on appendix</a:t>
            </a:r>
            <a:endParaRPr lang="id-ID" sz="1200" b="1" dirty="0"/>
          </a:p>
        </p:txBody>
      </p:sp>
      <p:pic>
        <p:nvPicPr>
          <p:cNvPr id="5" name="Picture 4" descr="Chart, treemap chart&#10;&#10;Description automatically generated">
            <a:extLst>
              <a:ext uri="{FF2B5EF4-FFF2-40B4-BE49-F238E27FC236}">
                <a16:creationId xmlns:a16="http://schemas.microsoft.com/office/drawing/2014/main" id="{284A8C99-D5F5-F871-923E-9C3673DCB05A}"/>
              </a:ext>
            </a:extLst>
          </p:cNvPr>
          <p:cNvPicPr>
            <a:picLocks noChangeAspect="1"/>
          </p:cNvPicPr>
          <p:nvPr/>
        </p:nvPicPr>
        <p:blipFill rotWithShape="1">
          <a:blip r:embed="rId3">
            <a:extLst>
              <a:ext uri="{28A0092B-C50C-407E-A947-70E740481C1C}">
                <a14:useLocalDpi xmlns:a14="http://schemas.microsoft.com/office/drawing/2010/main" val="0"/>
              </a:ext>
            </a:extLst>
          </a:blip>
          <a:srcRect l="2027" t="12818" r="1721" b="3495"/>
          <a:stretch/>
        </p:blipFill>
        <p:spPr>
          <a:xfrm>
            <a:off x="110280" y="1559735"/>
            <a:ext cx="7871255" cy="4361936"/>
          </a:xfrm>
          <a:prstGeom prst="rect">
            <a:avLst/>
          </a:prstGeom>
          <a:ln w="38100">
            <a:solidFill>
              <a:srgbClr val="12858C"/>
            </a:solidFill>
          </a:ln>
        </p:spPr>
      </p:pic>
      <p:sp>
        <p:nvSpPr>
          <p:cNvPr id="6" name="Rectangle 5">
            <a:extLst>
              <a:ext uri="{FF2B5EF4-FFF2-40B4-BE49-F238E27FC236}">
                <a16:creationId xmlns:a16="http://schemas.microsoft.com/office/drawing/2014/main" id="{BAD02BFF-9719-D6D1-90E6-EB562C3B8474}"/>
              </a:ext>
            </a:extLst>
          </p:cNvPr>
          <p:cNvSpPr/>
          <p:nvPr/>
        </p:nvSpPr>
        <p:spPr>
          <a:xfrm>
            <a:off x="344130" y="2131129"/>
            <a:ext cx="1039826" cy="315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20 customers</a:t>
            </a:r>
            <a:endParaRPr lang="id-ID" sz="1200" dirty="0">
              <a:solidFill>
                <a:schemeClr val="tx1"/>
              </a:solidFill>
            </a:endParaRPr>
          </a:p>
        </p:txBody>
      </p:sp>
      <p:sp>
        <p:nvSpPr>
          <p:cNvPr id="8" name="Rectangle 7">
            <a:extLst>
              <a:ext uri="{FF2B5EF4-FFF2-40B4-BE49-F238E27FC236}">
                <a16:creationId xmlns:a16="http://schemas.microsoft.com/office/drawing/2014/main" id="{91CCCA71-50D5-B301-C2CB-E331CDECD3FD}"/>
              </a:ext>
            </a:extLst>
          </p:cNvPr>
          <p:cNvSpPr/>
          <p:nvPr/>
        </p:nvSpPr>
        <p:spPr>
          <a:xfrm>
            <a:off x="2065838" y="2131129"/>
            <a:ext cx="1039826" cy="315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17 customers</a:t>
            </a:r>
            <a:endParaRPr lang="id-ID" sz="1200" dirty="0">
              <a:solidFill>
                <a:schemeClr val="tx1"/>
              </a:solidFill>
            </a:endParaRPr>
          </a:p>
        </p:txBody>
      </p:sp>
      <p:sp>
        <p:nvSpPr>
          <p:cNvPr id="10" name="Rectangle 9">
            <a:extLst>
              <a:ext uri="{FF2B5EF4-FFF2-40B4-BE49-F238E27FC236}">
                <a16:creationId xmlns:a16="http://schemas.microsoft.com/office/drawing/2014/main" id="{55F456D6-FE59-3967-FCD5-220D37878998}"/>
              </a:ext>
            </a:extLst>
          </p:cNvPr>
          <p:cNvSpPr/>
          <p:nvPr/>
        </p:nvSpPr>
        <p:spPr>
          <a:xfrm>
            <a:off x="2065838" y="4253608"/>
            <a:ext cx="1039826" cy="315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13 customers</a:t>
            </a:r>
            <a:endParaRPr lang="id-ID" sz="1200" dirty="0">
              <a:solidFill>
                <a:schemeClr val="tx1"/>
              </a:solidFill>
            </a:endParaRPr>
          </a:p>
        </p:txBody>
      </p:sp>
      <p:sp>
        <p:nvSpPr>
          <p:cNvPr id="12" name="Rectangle 11">
            <a:extLst>
              <a:ext uri="{FF2B5EF4-FFF2-40B4-BE49-F238E27FC236}">
                <a16:creationId xmlns:a16="http://schemas.microsoft.com/office/drawing/2014/main" id="{AF9EAD7D-9402-4A4B-69EA-1E6794409B40}"/>
              </a:ext>
            </a:extLst>
          </p:cNvPr>
          <p:cNvSpPr/>
          <p:nvPr/>
        </p:nvSpPr>
        <p:spPr>
          <a:xfrm>
            <a:off x="4652519" y="2131129"/>
            <a:ext cx="1039826" cy="315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12 customers</a:t>
            </a:r>
            <a:endParaRPr lang="id-ID" sz="1200" dirty="0">
              <a:solidFill>
                <a:schemeClr val="tx1"/>
              </a:solidFill>
            </a:endParaRPr>
          </a:p>
        </p:txBody>
      </p:sp>
      <p:sp>
        <p:nvSpPr>
          <p:cNvPr id="14" name="Rectangle 13">
            <a:extLst>
              <a:ext uri="{FF2B5EF4-FFF2-40B4-BE49-F238E27FC236}">
                <a16:creationId xmlns:a16="http://schemas.microsoft.com/office/drawing/2014/main" id="{F4B189DF-9463-6DE6-FF53-98F9A894D7A5}"/>
              </a:ext>
            </a:extLst>
          </p:cNvPr>
          <p:cNvSpPr/>
          <p:nvPr/>
        </p:nvSpPr>
        <p:spPr>
          <a:xfrm>
            <a:off x="4652519" y="4253608"/>
            <a:ext cx="1039826" cy="315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10 customers</a:t>
            </a:r>
            <a:endParaRPr lang="id-ID" sz="1200" dirty="0">
              <a:solidFill>
                <a:schemeClr val="tx1"/>
              </a:solidFill>
            </a:endParaRPr>
          </a:p>
        </p:txBody>
      </p:sp>
      <p:sp>
        <p:nvSpPr>
          <p:cNvPr id="15" name="Speech Bubble: Rectangle 14">
            <a:extLst>
              <a:ext uri="{FF2B5EF4-FFF2-40B4-BE49-F238E27FC236}">
                <a16:creationId xmlns:a16="http://schemas.microsoft.com/office/drawing/2014/main" id="{631F118C-570B-F82F-6BA6-81903BD884CB}"/>
              </a:ext>
            </a:extLst>
          </p:cNvPr>
          <p:cNvSpPr/>
          <p:nvPr/>
        </p:nvSpPr>
        <p:spPr>
          <a:xfrm>
            <a:off x="8390238" y="1559734"/>
            <a:ext cx="3691482" cy="3654817"/>
          </a:xfrm>
          <a:prstGeom prst="wedgeRectCallout">
            <a:avLst>
              <a:gd name="adj1" fmla="val -59213"/>
              <a:gd name="adj2" fmla="val 33097"/>
            </a:avLst>
          </a:prstGeom>
          <a:solidFill>
            <a:schemeClr val="bg1"/>
          </a:solidFill>
          <a:ln w="38100">
            <a:solidFill>
              <a:srgbClr val="1285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Key Takeaway(*) :</a:t>
            </a:r>
          </a:p>
          <a:p>
            <a:pPr marL="285750" indent="-285750">
              <a:buFontTx/>
              <a:buChar char="-"/>
            </a:pPr>
            <a:r>
              <a:rPr lang="en-US" sz="1600" dirty="0">
                <a:solidFill>
                  <a:schemeClr val="tx1"/>
                </a:solidFill>
              </a:rPr>
              <a:t>Mostly our customer are in hibernating &amp; at-risk state that have potential losing 33 customers and 6.000 USD average sales/year</a:t>
            </a:r>
          </a:p>
          <a:p>
            <a:pPr marL="285750" indent="-285750">
              <a:buFontTx/>
              <a:buChar char="-"/>
            </a:pPr>
            <a:r>
              <a:rPr lang="en-US" sz="1600" dirty="0">
                <a:solidFill>
                  <a:schemeClr val="tx1"/>
                </a:solidFill>
              </a:rPr>
              <a:t>Reward strategy for Loyal Customer, Potential Loyalist, and Champions are needed to increase their sales bin (potential gain 41.000 USD average sales/year)</a:t>
            </a:r>
          </a:p>
          <a:p>
            <a:pPr marL="285750" indent="-285750">
              <a:buFontTx/>
              <a:buChar char="-"/>
            </a:pPr>
            <a:r>
              <a:rPr lang="en-US" sz="1600" dirty="0">
                <a:solidFill>
                  <a:schemeClr val="tx1"/>
                </a:solidFill>
              </a:rPr>
              <a:t>There is 1 can not lost customer that have average sales 23.000 USD average sales/year must be maintained</a:t>
            </a:r>
          </a:p>
        </p:txBody>
      </p:sp>
    </p:spTree>
    <p:extLst>
      <p:ext uri="{BB962C8B-B14F-4D97-AF65-F5344CB8AC3E}">
        <p14:creationId xmlns:p14="http://schemas.microsoft.com/office/powerpoint/2010/main" val="202251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838200" y="365126"/>
            <a:ext cx="10515600" cy="667262"/>
          </a:xfrm>
        </p:spPr>
        <p:txBody>
          <a:bodyPr>
            <a:normAutofit fontScale="90000"/>
          </a:bodyPr>
          <a:lstStyle/>
          <a:p>
            <a:r>
              <a:rPr lang="en-US" b="1" dirty="0"/>
              <a:t>Contents</a:t>
            </a:r>
            <a:endParaRPr lang="id-ID" b="1" dirty="0"/>
          </a:p>
        </p:txBody>
      </p:sp>
      <p:sp>
        <p:nvSpPr>
          <p:cNvPr id="3" name="Content Placeholder 2">
            <a:extLst>
              <a:ext uri="{FF2B5EF4-FFF2-40B4-BE49-F238E27FC236}">
                <a16:creationId xmlns:a16="http://schemas.microsoft.com/office/drawing/2014/main" id="{48FF996A-F4A2-AA5C-2C18-4DCBB34C1CB9}"/>
              </a:ext>
            </a:extLst>
          </p:cNvPr>
          <p:cNvSpPr>
            <a:spLocks noGrp="1"/>
          </p:cNvSpPr>
          <p:nvPr>
            <p:ph idx="1"/>
          </p:nvPr>
        </p:nvSpPr>
        <p:spPr>
          <a:xfrm>
            <a:off x="838200" y="1825625"/>
            <a:ext cx="10515600" cy="2225265"/>
          </a:xfrm>
        </p:spPr>
        <p:txBody>
          <a:bodyPr>
            <a:normAutofit/>
          </a:bodyPr>
          <a:lstStyle/>
          <a:p>
            <a:r>
              <a:rPr lang="en-US" dirty="0"/>
              <a:t>Data Acquisition</a:t>
            </a:r>
          </a:p>
          <a:p>
            <a:r>
              <a:rPr lang="en-US" dirty="0"/>
              <a:t>Product Analysis</a:t>
            </a:r>
          </a:p>
          <a:p>
            <a:r>
              <a:rPr lang="en-US" dirty="0"/>
              <a:t>Customer Analysis</a:t>
            </a:r>
          </a:p>
          <a:p>
            <a:r>
              <a:rPr lang="en-US" sz="3200" b="1" dirty="0"/>
              <a:t>Cohort Analysis</a:t>
            </a:r>
          </a:p>
          <a:p>
            <a:endParaRPr lang="en-US" dirty="0"/>
          </a:p>
          <a:p>
            <a:endParaRPr lang="id-ID" dirty="0"/>
          </a:p>
        </p:txBody>
      </p:sp>
    </p:spTree>
    <p:extLst>
      <p:ext uri="{BB962C8B-B14F-4D97-AF65-F5344CB8AC3E}">
        <p14:creationId xmlns:p14="http://schemas.microsoft.com/office/powerpoint/2010/main" val="1360028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Sharp Drop-off Customer Retention in 2</a:t>
            </a:r>
            <a:r>
              <a:rPr lang="en-US" sz="3200" b="1" baseline="30000" dirty="0">
                <a:latin typeface="+mn-lt"/>
              </a:rPr>
              <a:t>nd</a:t>
            </a:r>
            <a:r>
              <a:rPr lang="en-US" sz="3200" b="1" dirty="0">
                <a:latin typeface="+mn-lt"/>
              </a:rPr>
              <a:t> Month</a:t>
            </a: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7" name="Picture 6">
            <a:extLst>
              <a:ext uri="{FF2B5EF4-FFF2-40B4-BE49-F238E27FC236}">
                <a16:creationId xmlns:a16="http://schemas.microsoft.com/office/drawing/2014/main" id="{8AE4446D-CE69-3FB2-94A2-FD210E5D4FEB}"/>
              </a:ext>
            </a:extLst>
          </p:cNvPr>
          <p:cNvPicPr>
            <a:picLocks noChangeAspect="1"/>
          </p:cNvPicPr>
          <p:nvPr/>
        </p:nvPicPr>
        <p:blipFill>
          <a:blip r:embed="rId3"/>
          <a:stretch>
            <a:fillRect/>
          </a:stretch>
        </p:blipFill>
        <p:spPr>
          <a:xfrm>
            <a:off x="172065" y="1111703"/>
            <a:ext cx="7465541" cy="5332529"/>
          </a:xfrm>
          <a:prstGeom prst="rect">
            <a:avLst/>
          </a:prstGeom>
        </p:spPr>
      </p:pic>
      <p:sp>
        <p:nvSpPr>
          <p:cNvPr id="3" name="Speech Bubble: Rectangle 2">
            <a:extLst>
              <a:ext uri="{FF2B5EF4-FFF2-40B4-BE49-F238E27FC236}">
                <a16:creationId xmlns:a16="http://schemas.microsoft.com/office/drawing/2014/main" id="{6F624EC1-EFC5-454E-F78B-496F6BD58DAC}"/>
              </a:ext>
            </a:extLst>
          </p:cNvPr>
          <p:cNvSpPr/>
          <p:nvPr/>
        </p:nvSpPr>
        <p:spPr>
          <a:xfrm>
            <a:off x="8178800" y="1341120"/>
            <a:ext cx="3921760" cy="4704080"/>
          </a:xfrm>
          <a:prstGeom prst="wedgeRectCallout">
            <a:avLst>
              <a:gd name="adj1" fmla="val -63052"/>
              <a:gd name="adj2" fmla="val -33572"/>
            </a:avLst>
          </a:prstGeom>
          <a:solidFill>
            <a:schemeClr val="bg1"/>
          </a:solidFill>
          <a:ln w="38100">
            <a:solidFill>
              <a:srgbClr val="1285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9850"/>
            <a:r>
              <a:rPr lang="en-US" b="1" dirty="0">
                <a:solidFill>
                  <a:schemeClr val="tx1"/>
                </a:solidFill>
              </a:rPr>
              <a:t>Key Takeaway :</a:t>
            </a:r>
          </a:p>
          <a:p>
            <a:pPr marL="355600" indent="-285750">
              <a:buFont typeface="Arial" panose="020B0604020202020204" pitchFamily="34" charset="0"/>
              <a:buChar char="•"/>
            </a:pPr>
            <a:r>
              <a:rPr lang="en-US" dirty="0">
                <a:solidFill>
                  <a:schemeClr val="tx1"/>
                </a:solidFill>
              </a:rPr>
              <a:t>From the cohort chart we can inference that there is very high fluctuation over time in customer retention</a:t>
            </a:r>
          </a:p>
          <a:p>
            <a:pPr marL="355600" indent="-285750">
              <a:buFont typeface="Arial" panose="020B0604020202020204" pitchFamily="34" charset="0"/>
              <a:buChar char="•"/>
            </a:pPr>
            <a:r>
              <a:rPr lang="en-US" dirty="0">
                <a:solidFill>
                  <a:schemeClr val="tx1"/>
                </a:solidFill>
              </a:rPr>
              <a:t>Average retention rate for every cohort are below 50%</a:t>
            </a:r>
          </a:p>
          <a:p>
            <a:pPr marL="355600" indent="-285750">
              <a:buFont typeface="Arial" panose="020B0604020202020204" pitchFamily="34" charset="0"/>
              <a:buChar char="•"/>
            </a:pPr>
            <a:r>
              <a:rPr lang="en-US" dirty="0">
                <a:solidFill>
                  <a:schemeClr val="tx1"/>
                </a:solidFill>
              </a:rPr>
              <a:t>Buyers from first cohort (1997-01) seems have better retention than another cohort, since a year from first purchase the retention rate still in 52%</a:t>
            </a:r>
          </a:p>
          <a:p>
            <a:pPr marL="355600" indent="-285750">
              <a:buFont typeface="Arial" panose="020B0604020202020204" pitchFamily="34" charset="0"/>
              <a:buChar char="•"/>
            </a:pPr>
            <a:r>
              <a:rPr lang="en-US" dirty="0">
                <a:solidFill>
                  <a:schemeClr val="tx1"/>
                </a:solidFill>
              </a:rPr>
              <a:t>Strategy for maintain retention need to be develop, since our main business is retail hence, we must make our customer to do repeat order, or periodical order.</a:t>
            </a:r>
          </a:p>
        </p:txBody>
      </p:sp>
    </p:spTree>
    <p:extLst>
      <p:ext uri="{BB962C8B-B14F-4D97-AF65-F5344CB8AC3E}">
        <p14:creationId xmlns:p14="http://schemas.microsoft.com/office/powerpoint/2010/main" val="932717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application&#10;&#10;Description automatically generated">
            <a:extLst>
              <a:ext uri="{FF2B5EF4-FFF2-40B4-BE49-F238E27FC236}">
                <a16:creationId xmlns:a16="http://schemas.microsoft.com/office/drawing/2014/main" id="{9BDF4F8A-34BD-45ED-2DB2-22FD22666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B9BB0D15-9019-DDA0-CCE6-4AC1A4DCA657}"/>
              </a:ext>
            </a:extLst>
          </p:cNvPr>
          <p:cNvSpPr txBox="1"/>
          <p:nvPr/>
        </p:nvSpPr>
        <p:spPr>
          <a:xfrm>
            <a:off x="489319" y="2967335"/>
            <a:ext cx="9212826" cy="923330"/>
          </a:xfrm>
          <a:prstGeom prst="rect">
            <a:avLst/>
          </a:prstGeom>
          <a:noFill/>
        </p:spPr>
        <p:txBody>
          <a:bodyPr wrap="square" rtlCol="0">
            <a:spAutoFit/>
          </a:bodyPr>
          <a:lstStyle/>
          <a:p>
            <a:r>
              <a:rPr lang="en-US" sz="5400" b="1" dirty="0"/>
              <a:t>APENDIX</a:t>
            </a:r>
            <a:endParaRPr lang="en-US" sz="1600" b="1" dirty="0"/>
          </a:p>
        </p:txBody>
      </p:sp>
    </p:spTree>
    <p:extLst>
      <p:ext uri="{BB962C8B-B14F-4D97-AF65-F5344CB8AC3E}">
        <p14:creationId xmlns:p14="http://schemas.microsoft.com/office/powerpoint/2010/main" val="1992971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Product Preference in Each Operation Country</a:t>
            </a:r>
            <a:r>
              <a:rPr lang="id-ID" sz="3200" b="1" dirty="0">
                <a:latin typeface="+mn-lt"/>
              </a:rPr>
              <a:t> (1)</a:t>
            </a:r>
            <a:endParaRPr lang="en-US"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87700"/>
            <a:ext cx="11321844" cy="1168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endParaRPr lang="id-ID" sz="2400" dirty="0">
              <a:latin typeface="+mn-lt"/>
            </a:endParaRPr>
          </a:p>
        </p:txBody>
      </p:sp>
      <p:pic>
        <p:nvPicPr>
          <p:cNvPr id="5" name="Picture 4">
            <a:extLst>
              <a:ext uri="{FF2B5EF4-FFF2-40B4-BE49-F238E27FC236}">
                <a16:creationId xmlns:a16="http://schemas.microsoft.com/office/drawing/2014/main" id="{A184DC94-046B-7626-09AD-676CBECB4C32}"/>
              </a:ext>
            </a:extLst>
          </p:cNvPr>
          <p:cNvPicPr>
            <a:picLocks noChangeAspect="1"/>
          </p:cNvPicPr>
          <p:nvPr/>
        </p:nvPicPr>
        <p:blipFill>
          <a:blip r:embed="rId2"/>
          <a:stretch>
            <a:fillRect/>
          </a:stretch>
        </p:blipFill>
        <p:spPr>
          <a:xfrm>
            <a:off x="268851" y="1032388"/>
            <a:ext cx="5781675" cy="4543425"/>
          </a:xfrm>
          <a:prstGeom prst="rect">
            <a:avLst/>
          </a:prstGeom>
        </p:spPr>
      </p:pic>
      <p:pic>
        <p:nvPicPr>
          <p:cNvPr id="8" name="Picture 7">
            <a:extLst>
              <a:ext uri="{FF2B5EF4-FFF2-40B4-BE49-F238E27FC236}">
                <a16:creationId xmlns:a16="http://schemas.microsoft.com/office/drawing/2014/main" id="{470D5DD7-D2DA-27B8-746A-3507AFCA9C34}"/>
              </a:ext>
            </a:extLst>
          </p:cNvPr>
          <p:cNvPicPr>
            <a:picLocks noChangeAspect="1"/>
          </p:cNvPicPr>
          <p:nvPr/>
        </p:nvPicPr>
        <p:blipFill>
          <a:blip r:embed="rId3"/>
          <a:stretch>
            <a:fillRect/>
          </a:stretch>
        </p:blipFill>
        <p:spPr>
          <a:xfrm>
            <a:off x="6141474" y="999050"/>
            <a:ext cx="5867400" cy="4610100"/>
          </a:xfrm>
          <a:prstGeom prst="rect">
            <a:avLst/>
          </a:prstGeom>
        </p:spPr>
      </p:pic>
    </p:spTree>
    <p:extLst>
      <p:ext uri="{BB962C8B-B14F-4D97-AF65-F5344CB8AC3E}">
        <p14:creationId xmlns:p14="http://schemas.microsoft.com/office/powerpoint/2010/main" val="1777253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Product Preference in Each Operation Country</a:t>
            </a:r>
            <a:r>
              <a:rPr lang="id-ID" sz="3200" b="1" dirty="0">
                <a:latin typeface="+mn-lt"/>
              </a:rPr>
              <a:t> (2)</a:t>
            </a:r>
            <a:endParaRPr lang="en-US"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87700"/>
            <a:ext cx="11321844" cy="1168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endParaRPr lang="id-ID" sz="2400" dirty="0">
              <a:latin typeface="+mn-lt"/>
            </a:endParaRPr>
          </a:p>
        </p:txBody>
      </p:sp>
      <p:pic>
        <p:nvPicPr>
          <p:cNvPr id="6" name="Picture 5">
            <a:extLst>
              <a:ext uri="{FF2B5EF4-FFF2-40B4-BE49-F238E27FC236}">
                <a16:creationId xmlns:a16="http://schemas.microsoft.com/office/drawing/2014/main" id="{08DFD26B-3AEA-67F4-7CBA-A4B15E08D455}"/>
              </a:ext>
            </a:extLst>
          </p:cNvPr>
          <p:cNvPicPr>
            <a:picLocks noChangeAspect="1"/>
          </p:cNvPicPr>
          <p:nvPr/>
        </p:nvPicPr>
        <p:blipFill>
          <a:blip r:embed="rId2"/>
          <a:stretch>
            <a:fillRect/>
          </a:stretch>
        </p:blipFill>
        <p:spPr>
          <a:xfrm>
            <a:off x="314325" y="1032388"/>
            <a:ext cx="5781675" cy="4305300"/>
          </a:xfrm>
          <a:prstGeom prst="rect">
            <a:avLst/>
          </a:prstGeom>
        </p:spPr>
      </p:pic>
      <p:pic>
        <p:nvPicPr>
          <p:cNvPr id="9" name="Picture 8">
            <a:extLst>
              <a:ext uri="{FF2B5EF4-FFF2-40B4-BE49-F238E27FC236}">
                <a16:creationId xmlns:a16="http://schemas.microsoft.com/office/drawing/2014/main" id="{90765106-8C5B-9607-9F93-C6C4CDF216EE}"/>
              </a:ext>
            </a:extLst>
          </p:cNvPr>
          <p:cNvPicPr>
            <a:picLocks noChangeAspect="1"/>
          </p:cNvPicPr>
          <p:nvPr/>
        </p:nvPicPr>
        <p:blipFill>
          <a:blip r:embed="rId3"/>
          <a:stretch>
            <a:fillRect/>
          </a:stretch>
        </p:blipFill>
        <p:spPr>
          <a:xfrm>
            <a:off x="6216753" y="1032388"/>
            <a:ext cx="5695950" cy="4362450"/>
          </a:xfrm>
          <a:prstGeom prst="rect">
            <a:avLst/>
          </a:prstGeom>
        </p:spPr>
      </p:pic>
    </p:spTree>
    <p:extLst>
      <p:ext uri="{BB962C8B-B14F-4D97-AF65-F5344CB8AC3E}">
        <p14:creationId xmlns:p14="http://schemas.microsoft.com/office/powerpoint/2010/main" val="2129306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Product Preference in Each Operation Country</a:t>
            </a:r>
            <a:r>
              <a:rPr lang="id-ID" sz="3200" b="1" dirty="0">
                <a:latin typeface="+mn-lt"/>
              </a:rPr>
              <a:t> (3)</a:t>
            </a:r>
            <a:endParaRPr lang="en-US"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87700"/>
            <a:ext cx="11321844" cy="1168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endParaRPr lang="id-ID" sz="2400" dirty="0">
              <a:latin typeface="+mn-lt"/>
            </a:endParaRPr>
          </a:p>
        </p:txBody>
      </p:sp>
      <p:pic>
        <p:nvPicPr>
          <p:cNvPr id="5" name="Picture 4">
            <a:extLst>
              <a:ext uri="{FF2B5EF4-FFF2-40B4-BE49-F238E27FC236}">
                <a16:creationId xmlns:a16="http://schemas.microsoft.com/office/drawing/2014/main" id="{7C44E406-202B-CAA8-B7F7-561BA2AE8C90}"/>
              </a:ext>
            </a:extLst>
          </p:cNvPr>
          <p:cNvPicPr>
            <a:picLocks noChangeAspect="1"/>
          </p:cNvPicPr>
          <p:nvPr/>
        </p:nvPicPr>
        <p:blipFill>
          <a:blip r:embed="rId2"/>
          <a:stretch>
            <a:fillRect/>
          </a:stretch>
        </p:blipFill>
        <p:spPr>
          <a:xfrm>
            <a:off x="344130" y="1168082"/>
            <a:ext cx="5781675" cy="4257675"/>
          </a:xfrm>
          <a:prstGeom prst="rect">
            <a:avLst/>
          </a:prstGeom>
        </p:spPr>
      </p:pic>
      <p:pic>
        <p:nvPicPr>
          <p:cNvPr id="8" name="Picture 7">
            <a:extLst>
              <a:ext uri="{FF2B5EF4-FFF2-40B4-BE49-F238E27FC236}">
                <a16:creationId xmlns:a16="http://schemas.microsoft.com/office/drawing/2014/main" id="{DA595501-F432-A7C6-B156-DDFF720626AC}"/>
              </a:ext>
            </a:extLst>
          </p:cNvPr>
          <p:cNvPicPr>
            <a:picLocks noChangeAspect="1"/>
          </p:cNvPicPr>
          <p:nvPr/>
        </p:nvPicPr>
        <p:blipFill>
          <a:blip r:embed="rId3"/>
          <a:stretch>
            <a:fillRect/>
          </a:stretch>
        </p:blipFill>
        <p:spPr>
          <a:xfrm>
            <a:off x="6216753" y="1168082"/>
            <a:ext cx="5781675" cy="4895850"/>
          </a:xfrm>
          <a:prstGeom prst="rect">
            <a:avLst/>
          </a:prstGeom>
        </p:spPr>
      </p:pic>
    </p:spTree>
    <p:extLst>
      <p:ext uri="{BB962C8B-B14F-4D97-AF65-F5344CB8AC3E}">
        <p14:creationId xmlns:p14="http://schemas.microsoft.com/office/powerpoint/2010/main" val="2297653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Product Preference in Each Operation Country</a:t>
            </a:r>
            <a:r>
              <a:rPr lang="id-ID" sz="3200" b="1" dirty="0">
                <a:latin typeface="+mn-lt"/>
              </a:rPr>
              <a:t> (4)</a:t>
            </a:r>
            <a:endParaRPr lang="en-US"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87700"/>
            <a:ext cx="11321844" cy="1168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endParaRPr lang="id-ID" sz="2400" dirty="0">
              <a:latin typeface="+mn-lt"/>
            </a:endParaRPr>
          </a:p>
        </p:txBody>
      </p:sp>
      <p:pic>
        <p:nvPicPr>
          <p:cNvPr id="6" name="Picture 5">
            <a:extLst>
              <a:ext uri="{FF2B5EF4-FFF2-40B4-BE49-F238E27FC236}">
                <a16:creationId xmlns:a16="http://schemas.microsoft.com/office/drawing/2014/main" id="{2F2B2AE6-BC2D-DB73-66CB-6AECE2D2F0CF}"/>
              </a:ext>
            </a:extLst>
          </p:cNvPr>
          <p:cNvPicPr>
            <a:picLocks noChangeAspect="1"/>
          </p:cNvPicPr>
          <p:nvPr/>
        </p:nvPicPr>
        <p:blipFill>
          <a:blip r:embed="rId2"/>
          <a:stretch>
            <a:fillRect/>
          </a:stretch>
        </p:blipFill>
        <p:spPr>
          <a:xfrm>
            <a:off x="228600" y="1168082"/>
            <a:ext cx="5867400" cy="4371975"/>
          </a:xfrm>
          <a:prstGeom prst="rect">
            <a:avLst/>
          </a:prstGeom>
        </p:spPr>
      </p:pic>
      <p:pic>
        <p:nvPicPr>
          <p:cNvPr id="9" name="Picture 8">
            <a:extLst>
              <a:ext uri="{FF2B5EF4-FFF2-40B4-BE49-F238E27FC236}">
                <a16:creationId xmlns:a16="http://schemas.microsoft.com/office/drawing/2014/main" id="{05179F74-4C3A-A913-1728-74C6CD611A88}"/>
              </a:ext>
            </a:extLst>
          </p:cNvPr>
          <p:cNvPicPr>
            <a:picLocks noChangeAspect="1"/>
          </p:cNvPicPr>
          <p:nvPr/>
        </p:nvPicPr>
        <p:blipFill>
          <a:blip r:embed="rId3"/>
          <a:stretch>
            <a:fillRect/>
          </a:stretch>
        </p:blipFill>
        <p:spPr>
          <a:xfrm>
            <a:off x="6186948" y="1168082"/>
            <a:ext cx="5781675" cy="4895850"/>
          </a:xfrm>
          <a:prstGeom prst="rect">
            <a:avLst/>
          </a:prstGeom>
        </p:spPr>
      </p:pic>
    </p:spTree>
    <p:extLst>
      <p:ext uri="{BB962C8B-B14F-4D97-AF65-F5344CB8AC3E}">
        <p14:creationId xmlns:p14="http://schemas.microsoft.com/office/powerpoint/2010/main" val="781552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Product Preference in Each Operation Country</a:t>
            </a:r>
            <a:r>
              <a:rPr lang="id-ID" sz="3200" b="1" dirty="0">
                <a:latin typeface="+mn-lt"/>
              </a:rPr>
              <a:t> (5)</a:t>
            </a:r>
            <a:endParaRPr lang="en-US"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87700"/>
            <a:ext cx="11321844" cy="1168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endParaRPr lang="id-ID" sz="2400" dirty="0">
              <a:latin typeface="+mn-lt"/>
            </a:endParaRPr>
          </a:p>
        </p:txBody>
      </p:sp>
      <p:pic>
        <p:nvPicPr>
          <p:cNvPr id="5" name="Picture 4">
            <a:extLst>
              <a:ext uri="{FF2B5EF4-FFF2-40B4-BE49-F238E27FC236}">
                <a16:creationId xmlns:a16="http://schemas.microsoft.com/office/drawing/2014/main" id="{842C9FC4-E31B-9255-A351-845B65EF4C99}"/>
              </a:ext>
            </a:extLst>
          </p:cNvPr>
          <p:cNvPicPr>
            <a:picLocks noChangeAspect="1"/>
          </p:cNvPicPr>
          <p:nvPr/>
        </p:nvPicPr>
        <p:blipFill>
          <a:blip r:embed="rId2"/>
          <a:stretch>
            <a:fillRect/>
          </a:stretch>
        </p:blipFill>
        <p:spPr>
          <a:xfrm>
            <a:off x="172065" y="1168082"/>
            <a:ext cx="5695950" cy="5057775"/>
          </a:xfrm>
          <a:prstGeom prst="rect">
            <a:avLst/>
          </a:prstGeom>
        </p:spPr>
      </p:pic>
      <p:pic>
        <p:nvPicPr>
          <p:cNvPr id="8" name="Picture 7">
            <a:extLst>
              <a:ext uri="{FF2B5EF4-FFF2-40B4-BE49-F238E27FC236}">
                <a16:creationId xmlns:a16="http://schemas.microsoft.com/office/drawing/2014/main" id="{A42838C5-D680-D20A-8E1E-6EB225582558}"/>
              </a:ext>
            </a:extLst>
          </p:cNvPr>
          <p:cNvPicPr>
            <a:picLocks noChangeAspect="1"/>
          </p:cNvPicPr>
          <p:nvPr/>
        </p:nvPicPr>
        <p:blipFill>
          <a:blip r:embed="rId3"/>
          <a:stretch>
            <a:fillRect/>
          </a:stretch>
        </p:blipFill>
        <p:spPr>
          <a:xfrm>
            <a:off x="6131028" y="1168082"/>
            <a:ext cx="5781675" cy="4276725"/>
          </a:xfrm>
          <a:prstGeom prst="rect">
            <a:avLst/>
          </a:prstGeom>
        </p:spPr>
      </p:pic>
    </p:spTree>
    <p:extLst>
      <p:ext uri="{BB962C8B-B14F-4D97-AF65-F5344CB8AC3E}">
        <p14:creationId xmlns:p14="http://schemas.microsoft.com/office/powerpoint/2010/main" val="2266732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Executive Summary</a:t>
            </a:r>
            <a:endParaRPr lang="id-ID"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 name="Rectangle 9">
            <a:extLst>
              <a:ext uri="{FF2B5EF4-FFF2-40B4-BE49-F238E27FC236}">
                <a16:creationId xmlns:a16="http://schemas.microsoft.com/office/drawing/2014/main" id="{B649CDA4-2792-1DC8-B3E2-748C7977A181}"/>
              </a:ext>
            </a:extLst>
          </p:cNvPr>
          <p:cNvSpPr/>
          <p:nvPr/>
        </p:nvSpPr>
        <p:spPr>
          <a:xfrm>
            <a:off x="634702" y="1097281"/>
            <a:ext cx="2420470" cy="1699708"/>
          </a:xfrm>
          <a:prstGeom prst="rect">
            <a:avLst/>
          </a:prstGeom>
          <a:solidFill>
            <a:srgbClr val="12858C">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Product Perspective</a:t>
            </a:r>
          </a:p>
        </p:txBody>
      </p:sp>
      <p:sp>
        <p:nvSpPr>
          <p:cNvPr id="11" name="Rectangle 10">
            <a:extLst>
              <a:ext uri="{FF2B5EF4-FFF2-40B4-BE49-F238E27FC236}">
                <a16:creationId xmlns:a16="http://schemas.microsoft.com/office/drawing/2014/main" id="{BDE9F282-4A91-023C-103B-CA7FBBBB106F}"/>
              </a:ext>
            </a:extLst>
          </p:cNvPr>
          <p:cNvSpPr/>
          <p:nvPr/>
        </p:nvSpPr>
        <p:spPr>
          <a:xfrm>
            <a:off x="634701" y="2796989"/>
            <a:ext cx="2420470" cy="1699708"/>
          </a:xfrm>
          <a:prstGeom prst="rect">
            <a:avLst/>
          </a:prstGeom>
          <a:solidFill>
            <a:srgbClr val="12858C">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Customer Perspective</a:t>
            </a:r>
          </a:p>
        </p:txBody>
      </p:sp>
      <p:sp>
        <p:nvSpPr>
          <p:cNvPr id="12" name="Rectangle 11">
            <a:extLst>
              <a:ext uri="{FF2B5EF4-FFF2-40B4-BE49-F238E27FC236}">
                <a16:creationId xmlns:a16="http://schemas.microsoft.com/office/drawing/2014/main" id="{ABF3002D-B3F2-1CBB-4132-20B0BF372B0E}"/>
              </a:ext>
            </a:extLst>
          </p:cNvPr>
          <p:cNvSpPr/>
          <p:nvPr/>
        </p:nvSpPr>
        <p:spPr>
          <a:xfrm>
            <a:off x="634702" y="4496697"/>
            <a:ext cx="2420470" cy="1699708"/>
          </a:xfrm>
          <a:prstGeom prst="rect">
            <a:avLst/>
          </a:prstGeom>
          <a:solidFill>
            <a:srgbClr val="12858C">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Customer Retention</a:t>
            </a:r>
          </a:p>
        </p:txBody>
      </p:sp>
      <p:sp>
        <p:nvSpPr>
          <p:cNvPr id="13" name="Rectangle 12">
            <a:extLst>
              <a:ext uri="{FF2B5EF4-FFF2-40B4-BE49-F238E27FC236}">
                <a16:creationId xmlns:a16="http://schemas.microsoft.com/office/drawing/2014/main" id="{03C3BBA1-D002-813E-3046-E2D6141EFCA7}"/>
              </a:ext>
            </a:extLst>
          </p:cNvPr>
          <p:cNvSpPr/>
          <p:nvPr/>
        </p:nvSpPr>
        <p:spPr>
          <a:xfrm>
            <a:off x="3055171" y="1097282"/>
            <a:ext cx="7971417" cy="16997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b="1" dirty="0">
                <a:solidFill>
                  <a:schemeClr val="tx1"/>
                </a:solidFill>
              </a:rPr>
              <a:t>Sales performance in 1997 is stagnant and driven by several event (Christmas &amp; New Year)</a:t>
            </a:r>
          </a:p>
          <a:p>
            <a:pPr marL="285750" indent="-285750">
              <a:buFont typeface="Arial" panose="020B0604020202020204" pitchFamily="34" charset="0"/>
              <a:buChar char="•"/>
            </a:pPr>
            <a:r>
              <a:rPr lang="en-US" sz="1600" b="1" dirty="0">
                <a:solidFill>
                  <a:schemeClr val="tx1"/>
                </a:solidFill>
              </a:rPr>
              <a:t>Bucket size of each customer varied and have range from 500-600 USD/transaction</a:t>
            </a:r>
          </a:p>
          <a:p>
            <a:pPr marL="285750" indent="-285750">
              <a:buFont typeface="Arial" panose="020B0604020202020204" pitchFamily="34" charset="0"/>
              <a:buChar char="•"/>
            </a:pPr>
            <a:r>
              <a:rPr lang="en-US" sz="1600" b="1" dirty="0">
                <a:solidFill>
                  <a:schemeClr val="tx1"/>
                </a:solidFill>
              </a:rPr>
              <a:t>Sales revenue mainly driven by Dairy Products, Beverages, Convection, and Meat/Poultry</a:t>
            </a:r>
          </a:p>
          <a:p>
            <a:pPr marL="285750" indent="-285750">
              <a:buFont typeface="Arial" panose="020B0604020202020204" pitchFamily="34" charset="0"/>
              <a:buChar char="•"/>
            </a:pPr>
            <a:r>
              <a:rPr lang="en-US" sz="1600" b="1" dirty="0">
                <a:solidFill>
                  <a:schemeClr val="tx1"/>
                </a:solidFill>
              </a:rPr>
              <a:t>Product bundling might be good solution to increase bucket size and overall revenue</a:t>
            </a:r>
          </a:p>
        </p:txBody>
      </p:sp>
      <p:sp>
        <p:nvSpPr>
          <p:cNvPr id="14" name="Rectangle 13">
            <a:extLst>
              <a:ext uri="{FF2B5EF4-FFF2-40B4-BE49-F238E27FC236}">
                <a16:creationId xmlns:a16="http://schemas.microsoft.com/office/drawing/2014/main" id="{401E9111-A54C-63DA-DEB7-9A2E89CBDBE3}"/>
              </a:ext>
            </a:extLst>
          </p:cNvPr>
          <p:cNvSpPr/>
          <p:nvPr/>
        </p:nvSpPr>
        <p:spPr>
          <a:xfrm>
            <a:off x="3055171" y="2796989"/>
            <a:ext cx="7971417" cy="16997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b="1" dirty="0">
                <a:solidFill>
                  <a:schemeClr val="tx1"/>
                </a:solidFill>
              </a:rPr>
              <a:t>Mostly our customer are in hibernating &amp; at-risk state that have potential losing 33 customers and 6.000 USD average sales/year</a:t>
            </a:r>
          </a:p>
          <a:p>
            <a:pPr marL="285750" indent="-285750">
              <a:buFont typeface="Arial" panose="020B0604020202020204" pitchFamily="34" charset="0"/>
              <a:buChar char="•"/>
            </a:pPr>
            <a:r>
              <a:rPr lang="en-US" sz="1600" b="1" dirty="0">
                <a:solidFill>
                  <a:schemeClr val="tx1"/>
                </a:solidFill>
              </a:rPr>
              <a:t>Reward strategy for Loyal Customer, Potential Loyalist, and Champions are needed to increase their sales bin (potential gain 41.000 USD average sales/year)</a:t>
            </a:r>
          </a:p>
          <a:p>
            <a:pPr marL="285750" indent="-285750">
              <a:buFont typeface="Arial" panose="020B0604020202020204" pitchFamily="34" charset="0"/>
              <a:buChar char="•"/>
            </a:pPr>
            <a:r>
              <a:rPr lang="en-US" sz="1600" b="1" dirty="0">
                <a:solidFill>
                  <a:schemeClr val="tx1"/>
                </a:solidFill>
              </a:rPr>
              <a:t>There is a customer that segmented as  “can not lost” that have 23.000 USD average sales/year must be maintained</a:t>
            </a:r>
          </a:p>
        </p:txBody>
      </p:sp>
      <p:sp>
        <p:nvSpPr>
          <p:cNvPr id="15" name="Rectangle 14">
            <a:extLst>
              <a:ext uri="{FF2B5EF4-FFF2-40B4-BE49-F238E27FC236}">
                <a16:creationId xmlns:a16="http://schemas.microsoft.com/office/drawing/2014/main" id="{D759FF57-2477-8549-6341-C37E72DB8954}"/>
              </a:ext>
            </a:extLst>
          </p:cNvPr>
          <p:cNvSpPr/>
          <p:nvPr/>
        </p:nvSpPr>
        <p:spPr>
          <a:xfrm>
            <a:off x="3055171" y="4496697"/>
            <a:ext cx="7971417" cy="16997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285750">
              <a:buFont typeface="Arial" panose="020B0604020202020204" pitchFamily="34" charset="0"/>
              <a:buChar char="•"/>
            </a:pPr>
            <a:r>
              <a:rPr lang="en-US" sz="1600" b="1" dirty="0">
                <a:solidFill>
                  <a:schemeClr val="tx1"/>
                </a:solidFill>
              </a:rPr>
              <a:t>From the cohort chart we can inference that there is very high fluctuation over time in customer retention</a:t>
            </a:r>
          </a:p>
          <a:p>
            <a:pPr marL="355600" indent="-285750">
              <a:buFont typeface="Arial" panose="020B0604020202020204" pitchFamily="34" charset="0"/>
              <a:buChar char="•"/>
            </a:pPr>
            <a:r>
              <a:rPr lang="en-US" sz="1600" b="1" dirty="0">
                <a:solidFill>
                  <a:schemeClr val="tx1"/>
                </a:solidFill>
              </a:rPr>
              <a:t>Average retention rate for every cohort are below 50%</a:t>
            </a:r>
          </a:p>
          <a:p>
            <a:pPr marL="355600" indent="-285750">
              <a:buFont typeface="Arial" panose="020B0604020202020204" pitchFamily="34" charset="0"/>
              <a:buChar char="•"/>
            </a:pPr>
            <a:r>
              <a:rPr lang="en-US" sz="1600" b="1" dirty="0">
                <a:solidFill>
                  <a:schemeClr val="tx1"/>
                </a:solidFill>
              </a:rPr>
              <a:t>Buyers from first cohort (1997-01) seems have better retention than another cohort, since a year from first purchase the retention rate still in 52%</a:t>
            </a:r>
          </a:p>
          <a:p>
            <a:pPr marL="355600" indent="-285750">
              <a:buFont typeface="Arial" panose="020B0604020202020204" pitchFamily="34" charset="0"/>
              <a:buChar char="•"/>
            </a:pPr>
            <a:r>
              <a:rPr lang="en-US" sz="1600" b="1" dirty="0">
                <a:solidFill>
                  <a:schemeClr val="tx1"/>
                </a:solidFill>
              </a:rPr>
              <a:t>Strategy for maintain retention need to be develop, since our main business is retail hence, we must make our customer to do repeat order, or periodical order.</a:t>
            </a:r>
          </a:p>
        </p:txBody>
      </p:sp>
    </p:spTree>
    <p:extLst>
      <p:ext uri="{BB962C8B-B14F-4D97-AF65-F5344CB8AC3E}">
        <p14:creationId xmlns:p14="http://schemas.microsoft.com/office/powerpoint/2010/main" val="3107311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Product Preference in Each Operation Country</a:t>
            </a:r>
            <a:r>
              <a:rPr lang="id-ID" sz="3200" b="1" dirty="0">
                <a:latin typeface="+mn-lt"/>
              </a:rPr>
              <a:t> (6)</a:t>
            </a:r>
            <a:endParaRPr lang="en-US"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87700"/>
            <a:ext cx="11321844" cy="1168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endParaRPr lang="id-ID" sz="2400" dirty="0">
              <a:latin typeface="+mn-lt"/>
            </a:endParaRPr>
          </a:p>
        </p:txBody>
      </p:sp>
      <p:pic>
        <p:nvPicPr>
          <p:cNvPr id="6" name="Picture 5">
            <a:extLst>
              <a:ext uri="{FF2B5EF4-FFF2-40B4-BE49-F238E27FC236}">
                <a16:creationId xmlns:a16="http://schemas.microsoft.com/office/drawing/2014/main" id="{5EA783D3-E088-E562-71E9-8C6D9E60B345}"/>
              </a:ext>
            </a:extLst>
          </p:cNvPr>
          <p:cNvPicPr>
            <a:picLocks noChangeAspect="1"/>
          </p:cNvPicPr>
          <p:nvPr/>
        </p:nvPicPr>
        <p:blipFill>
          <a:blip r:embed="rId2"/>
          <a:stretch>
            <a:fillRect/>
          </a:stretch>
        </p:blipFill>
        <p:spPr>
          <a:xfrm>
            <a:off x="172065" y="1168082"/>
            <a:ext cx="5781675" cy="4857750"/>
          </a:xfrm>
          <a:prstGeom prst="rect">
            <a:avLst/>
          </a:prstGeom>
        </p:spPr>
      </p:pic>
      <p:pic>
        <p:nvPicPr>
          <p:cNvPr id="9" name="Picture 8">
            <a:extLst>
              <a:ext uri="{FF2B5EF4-FFF2-40B4-BE49-F238E27FC236}">
                <a16:creationId xmlns:a16="http://schemas.microsoft.com/office/drawing/2014/main" id="{412F90CD-7A97-A12A-6A84-0D9BFE4FFB95}"/>
              </a:ext>
            </a:extLst>
          </p:cNvPr>
          <p:cNvPicPr>
            <a:picLocks noChangeAspect="1"/>
          </p:cNvPicPr>
          <p:nvPr/>
        </p:nvPicPr>
        <p:blipFill>
          <a:blip r:embed="rId3"/>
          <a:stretch>
            <a:fillRect/>
          </a:stretch>
        </p:blipFill>
        <p:spPr>
          <a:xfrm>
            <a:off x="6152535" y="1168082"/>
            <a:ext cx="5867400" cy="4371975"/>
          </a:xfrm>
          <a:prstGeom prst="rect">
            <a:avLst/>
          </a:prstGeom>
        </p:spPr>
      </p:pic>
    </p:spTree>
    <p:extLst>
      <p:ext uri="{BB962C8B-B14F-4D97-AF65-F5344CB8AC3E}">
        <p14:creationId xmlns:p14="http://schemas.microsoft.com/office/powerpoint/2010/main" val="337169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Product Preference in Each Operation Country</a:t>
            </a:r>
            <a:r>
              <a:rPr lang="id-ID" sz="3200" b="1" dirty="0">
                <a:latin typeface="+mn-lt"/>
              </a:rPr>
              <a:t> (7)</a:t>
            </a:r>
            <a:endParaRPr lang="en-US"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87700"/>
            <a:ext cx="11321844" cy="1168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endParaRPr lang="id-ID" sz="2400" dirty="0">
              <a:latin typeface="+mn-lt"/>
            </a:endParaRPr>
          </a:p>
        </p:txBody>
      </p:sp>
      <p:pic>
        <p:nvPicPr>
          <p:cNvPr id="5" name="Picture 4">
            <a:extLst>
              <a:ext uri="{FF2B5EF4-FFF2-40B4-BE49-F238E27FC236}">
                <a16:creationId xmlns:a16="http://schemas.microsoft.com/office/drawing/2014/main" id="{689C696A-0646-D2CF-8A6C-47C6A6BBC303}"/>
              </a:ext>
            </a:extLst>
          </p:cNvPr>
          <p:cNvPicPr>
            <a:picLocks noChangeAspect="1"/>
          </p:cNvPicPr>
          <p:nvPr/>
        </p:nvPicPr>
        <p:blipFill>
          <a:blip r:embed="rId2"/>
          <a:stretch>
            <a:fillRect/>
          </a:stretch>
        </p:blipFill>
        <p:spPr>
          <a:xfrm>
            <a:off x="435078" y="1098250"/>
            <a:ext cx="5781675" cy="4972050"/>
          </a:xfrm>
          <a:prstGeom prst="rect">
            <a:avLst/>
          </a:prstGeom>
        </p:spPr>
      </p:pic>
      <p:pic>
        <p:nvPicPr>
          <p:cNvPr id="8" name="Picture 7">
            <a:extLst>
              <a:ext uri="{FF2B5EF4-FFF2-40B4-BE49-F238E27FC236}">
                <a16:creationId xmlns:a16="http://schemas.microsoft.com/office/drawing/2014/main" id="{6A58E30E-E927-2549-AB40-ACC7A14EFD5D}"/>
              </a:ext>
            </a:extLst>
          </p:cNvPr>
          <p:cNvPicPr>
            <a:picLocks noChangeAspect="1"/>
          </p:cNvPicPr>
          <p:nvPr/>
        </p:nvPicPr>
        <p:blipFill>
          <a:blip r:embed="rId3"/>
          <a:stretch>
            <a:fillRect/>
          </a:stretch>
        </p:blipFill>
        <p:spPr>
          <a:xfrm>
            <a:off x="6272879" y="1098250"/>
            <a:ext cx="5781675" cy="4762500"/>
          </a:xfrm>
          <a:prstGeom prst="rect">
            <a:avLst/>
          </a:prstGeom>
        </p:spPr>
      </p:pic>
    </p:spTree>
    <p:extLst>
      <p:ext uri="{BB962C8B-B14F-4D97-AF65-F5344CB8AC3E}">
        <p14:creationId xmlns:p14="http://schemas.microsoft.com/office/powerpoint/2010/main" val="2101863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Product Preference in Each Operation Country</a:t>
            </a:r>
            <a:r>
              <a:rPr lang="id-ID" sz="3200" b="1" dirty="0">
                <a:latin typeface="+mn-lt"/>
              </a:rPr>
              <a:t> (8)</a:t>
            </a:r>
            <a:endParaRPr lang="en-US"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87700"/>
            <a:ext cx="11321844" cy="1168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endParaRPr lang="id-ID" sz="2400" dirty="0">
              <a:latin typeface="+mn-lt"/>
            </a:endParaRPr>
          </a:p>
        </p:txBody>
      </p:sp>
      <p:pic>
        <p:nvPicPr>
          <p:cNvPr id="6" name="Picture 5">
            <a:extLst>
              <a:ext uri="{FF2B5EF4-FFF2-40B4-BE49-F238E27FC236}">
                <a16:creationId xmlns:a16="http://schemas.microsoft.com/office/drawing/2014/main" id="{751657E1-2E71-9E46-7B66-BA3932A2394D}"/>
              </a:ext>
            </a:extLst>
          </p:cNvPr>
          <p:cNvPicPr>
            <a:picLocks noChangeAspect="1"/>
          </p:cNvPicPr>
          <p:nvPr/>
        </p:nvPicPr>
        <p:blipFill>
          <a:blip r:embed="rId2"/>
          <a:stretch>
            <a:fillRect/>
          </a:stretch>
        </p:blipFill>
        <p:spPr>
          <a:xfrm>
            <a:off x="344130" y="1158799"/>
            <a:ext cx="5695950" cy="4048125"/>
          </a:xfrm>
          <a:prstGeom prst="rect">
            <a:avLst/>
          </a:prstGeom>
        </p:spPr>
      </p:pic>
      <p:pic>
        <p:nvPicPr>
          <p:cNvPr id="9" name="Picture 8">
            <a:extLst>
              <a:ext uri="{FF2B5EF4-FFF2-40B4-BE49-F238E27FC236}">
                <a16:creationId xmlns:a16="http://schemas.microsoft.com/office/drawing/2014/main" id="{95192111-283B-BA16-6DBD-41E7303C63E8}"/>
              </a:ext>
            </a:extLst>
          </p:cNvPr>
          <p:cNvPicPr>
            <a:picLocks noChangeAspect="1"/>
          </p:cNvPicPr>
          <p:nvPr/>
        </p:nvPicPr>
        <p:blipFill>
          <a:blip r:embed="rId3"/>
          <a:stretch>
            <a:fillRect/>
          </a:stretch>
        </p:blipFill>
        <p:spPr>
          <a:xfrm>
            <a:off x="6393839" y="1241602"/>
            <a:ext cx="5695950" cy="4105275"/>
          </a:xfrm>
          <a:prstGeom prst="rect">
            <a:avLst/>
          </a:prstGeom>
        </p:spPr>
      </p:pic>
    </p:spTree>
    <p:extLst>
      <p:ext uri="{BB962C8B-B14F-4D97-AF65-F5344CB8AC3E}">
        <p14:creationId xmlns:p14="http://schemas.microsoft.com/office/powerpoint/2010/main" val="3047828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A</a:t>
            </a:r>
            <a:r>
              <a:rPr lang="id-ID" sz="3200" b="1" dirty="0" err="1">
                <a:latin typeface="+mn-lt"/>
              </a:rPr>
              <a:t>verage</a:t>
            </a:r>
            <a:r>
              <a:rPr lang="id-ID" sz="3200" b="1" dirty="0">
                <a:latin typeface="+mn-lt"/>
              </a:rPr>
              <a:t> </a:t>
            </a:r>
            <a:r>
              <a:rPr lang="id-ID" sz="3200" b="1" dirty="0" err="1">
                <a:latin typeface="+mn-lt"/>
              </a:rPr>
              <a:t>Sales</a:t>
            </a:r>
            <a:r>
              <a:rPr lang="id-ID" sz="3200" b="1" dirty="0">
                <a:latin typeface="+mn-lt"/>
              </a:rPr>
              <a:t> </a:t>
            </a:r>
            <a:r>
              <a:rPr lang="id-ID" sz="3200" b="1" dirty="0" err="1">
                <a:latin typeface="+mn-lt"/>
              </a:rPr>
              <a:t>from</a:t>
            </a:r>
            <a:r>
              <a:rPr lang="id-ID" sz="3200" b="1" dirty="0">
                <a:latin typeface="+mn-lt"/>
              </a:rPr>
              <a:t> </a:t>
            </a:r>
            <a:r>
              <a:rPr lang="id-ID" sz="3200" b="1" dirty="0" err="1">
                <a:latin typeface="+mn-lt"/>
              </a:rPr>
              <a:t>Each</a:t>
            </a:r>
            <a:r>
              <a:rPr lang="id-ID" sz="3200" b="1" dirty="0">
                <a:latin typeface="+mn-lt"/>
              </a:rPr>
              <a:t> </a:t>
            </a:r>
            <a:r>
              <a:rPr lang="id-ID" sz="3200" b="1" dirty="0" err="1">
                <a:latin typeface="+mn-lt"/>
              </a:rPr>
              <a:t>Segment</a:t>
            </a:r>
            <a:endParaRPr lang="en-US"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87700"/>
            <a:ext cx="11321844" cy="1168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endParaRPr lang="id-ID" sz="2400" dirty="0">
              <a:latin typeface="+mn-lt"/>
            </a:endParaRPr>
          </a:p>
        </p:txBody>
      </p:sp>
      <p:pic>
        <p:nvPicPr>
          <p:cNvPr id="8" name="Picture 7">
            <a:extLst>
              <a:ext uri="{FF2B5EF4-FFF2-40B4-BE49-F238E27FC236}">
                <a16:creationId xmlns:a16="http://schemas.microsoft.com/office/drawing/2014/main" id="{CE41A479-07AF-E78A-2ECD-3DBEB9216DC6}"/>
              </a:ext>
            </a:extLst>
          </p:cNvPr>
          <p:cNvPicPr>
            <a:picLocks noChangeAspect="1"/>
          </p:cNvPicPr>
          <p:nvPr/>
        </p:nvPicPr>
        <p:blipFill>
          <a:blip r:embed="rId2"/>
          <a:stretch>
            <a:fillRect/>
          </a:stretch>
        </p:blipFill>
        <p:spPr>
          <a:xfrm>
            <a:off x="2417604" y="1052390"/>
            <a:ext cx="7356793" cy="5647299"/>
          </a:xfrm>
          <a:prstGeom prst="rect">
            <a:avLst/>
          </a:prstGeom>
        </p:spPr>
      </p:pic>
    </p:spTree>
    <p:extLst>
      <p:ext uri="{BB962C8B-B14F-4D97-AF65-F5344CB8AC3E}">
        <p14:creationId xmlns:p14="http://schemas.microsoft.com/office/powerpoint/2010/main" val="802656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838200" y="365126"/>
            <a:ext cx="10515600" cy="667262"/>
          </a:xfrm>
        </p:spPr>
        <p:txBody>
          <a:bodyPr>
            <a:normAutofit fontScale="90000"/>
          </a:bodyPr>
          <a:lstStyle/>
          <a:p>
            <a:r>
              <a:rPr lang="en-US" b="1" dirty="0">
                <a:latin typeface="+mn-lt"/>
              </a:rPr>
              <a:t>Contents</a:t>
            </a:r>
            <a:endParaRPr lang="id-ID" b="1" dirty="0">
              <a:latin typeface="+mn-lt"/>
            </a:endParaRPr>
          </a:p>
        </p:txBody>
      </p:sp>
      <p:sp>
        <p:nvSpPr>
          <p:cNvPr id="3" name="Content Placeholder 2">
            <a:extLst>
              <a:ext uri="{FF2B5EF4-FFF2-40B4-BE49-F238E27FC236}">
                <a16:creationId xmlns:a16="http://schemas.microsoft.com/office/drawing/2014/main" id="{48FF996A-F4A2-AA5C-2C18-4DCBB34C1CB9}"/>
              </a:ext>
            </a:extLst>
          </p:cNvPr>
          <p:cNvSpPr>
            <a:spLocks noGrp="1"/>
          </p:cNvSpPr>
          <p:nvPr>
            <p:ph idx="1"/>
          </p:nvPr>
        </p:nvSpPr>
        <p:spPr>
          <a:xfrm>
            <a:off x="838200" y="1825625"/>
            <a:ext cx="10515600" cy="2225265"/>
          </a:xfrm>
        </p:spPr>
        <p:txBody>
          <a:bodyPr>
            <a:normAutofit/>
          </a:bodyPr>
          <a:lstStyle/>
          <a:p>
            <a:r>
              <a:rPr lang="en-US" sz="3200" b="1" dirty="0"/>
              <a:t>Data Acquisition</a:t>
            </a:r>
          </a:p>
          <a:p>
            <a:r>
              <a:rPr lang="en-US" dirty="0"/>
              <a:t>Product Analysis</a:t>
            </a:r>
          </a:p>
          <a:p>
            <a:r>
              <a:rPr lang="en-US" dirty="0"/>
              <a:t>Customer Analysis</a:t>
            </a:r>
          </a:p>
          <a:p>
            <a:r>
              <a:rPr lang="en-US" dirty="0"/>
              <a:t>Cohort Analysis</a:t>
            </a:r>
          </a:p>
          <a:p>
            <a:endParaRPr lang="en-US" dirty="0"/>
          </a:p>
          <a:p>
            <a:endParaRPr lang="id-ID" dirty="0"/>
          </a:p>
        </p:txBody>
      </p:sp>
    </p:spTree>
    <p:extLst>
      <p:ext uri="{BB962C8B-B14F-4D97-AF65-F5344CB8AC3E}">
        <p14:creationId xmlns:p14="http://schemas.microsoft.com/office/powerpoint/2010/main" val="1207776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Data Acquisition</a:t>
            </a:r>
            <a:endParaRPr lang="id-ID" sz="3200" b="1" dirty="0">
              <a:latin typeface="+mn-lt"/>
            </a:endParaRPr>
          </a:p>
        </p:txBody>
      </p:sp>
      <p:sp>
        <p:nvSpPr>
          <p:cNvPr id="3" name="Content Placeholder 2">
            <a:extLst>
              <a:ext uri="{FF2B5EF4-FFF2-40B4-BE49-F238E27FC236}">
                <a16:creationId xmlns:a16="http://schemas.microsoft.com/office/drawing/2014/main" id="{48FF996A-F4A2-AA5C-2C18-4DCBB34C1CB9}"/>
              </a:ext>
            </a:extLst>
          </p:cNvPr>
          <p:cNvSpPr>
            <a:spLocks noGrp="1"/>
          </p:cNvSpPr>
          <p:nvPr>
            <p:ph idx="1"/>
          </p:nvPr>
        </p:nvSpPr>
        <p:spPr>
          <a:xfrm>
            <a:off x="344130" y="1052052"/>
            <a:ext cx="11700386" cy="5329083"/>
          </a:xfrm>
        </p:spPr>
        <p:txBody>
          <a:bodyPr/>
          <a:lstStyle/>
          <a:p>
            <a:r>
              <a:rPr lang="en-US" dirty="0"/>
              <a:t>Generating </a:t>
            </a:r>
            <a:r>
              <a:rPr lang="en-US" b="1" dirty="0"/>
              <a:t>OrderFact</a:t>
            </a:r>
            <a:r>
              <a:rPr lang="en-US" dirty="0"/>
              <a:t> (will be used for Product Analysis) </a:t>
            </a:r>
            <a:endParaRPr lang="id-ID" dirty="0"/>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descr="Diagram, schematic">
            <a:extLst>
              <a:ext uri="{FF2B5EF4-FFF2-40B4-BE49-F238E27FC236}">
                <a16:creationId xmlns:a16="http://schemas.microsoft.com/office/drawing/2014/main" id="{206AA5E1-EEB1-A668-73F3-838390BCC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30" y="1470603"/>
            <a:ext cx="8780205" cy="4414003"/>
          </a:xfrm>
          <a:prstGeom prst="rect">
            <a:avLst/>
          </a:prstGeom>
          <a:ln>
            <a:solidFill>
              <a:schemeClr val="tx1"/>
            </a:solidFill>
          </a:ln>
        </p:spPr>
      </p:pic>
      <p:sp>
        <p:nvSpPr>
          <p:cNvPr id="7" name="Speech Bubble: Rectangle 6">
            <a:extLst>
              <a:ext uri="{FF2B5EF4-FFF2-40B4-BE49-F238E27FC236}">
                <a16:creationId xmlns:a16="http://schemas.microsoft.com/office/drawing/2014/main" id="{5F5F13C9-89A0-4C93-56CE-8EE5345B84CD}"/>
              </a:ext>
            </a:extLst>
          </p:cNvPr>
          <p:cNvSpPr/>
          <p:nvPr/>
        </p:nvSpPr>
        <p:spPr>
          <a:xfrm>
            <a:off x="9350476" y="1470602"/>
            <a:ext cx="2576053" cy="2649113"/>
          </a:xfrm>
          <a:prstGeom prst="wedgeRectCallout">
            <a:avLst>
              <a:gd name="adj1" fmla="val -58543"/>
              <a:gd name="adj2" fmla="val 245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OrderFact :</a:t>
            </a:r>
          </a:p>
          <a:p>
            <a:endParaRPr lang="en-US" sz="1600" b="1" dirty="0">
              <a:solidFill>
                <a:schemeClr val="tx1"/>
              </a:solidFill>
            </a:endParaRPr>
          </a:p>
          <a:p>
            <a:r>
              <a:rPr lang="en-US" sz="1600" b="1" dirty="0">
                <a:solidFill>
                  <a:schemeClr val="tx1"/>
                </a:solidFill>
              </a:rPr>
              <a:t>A view table in Northwind DB that can be used by data analyst to analyze product sold over times (including category, price, quantity, discount applied), from which supplier, how the freight are made, etc.</a:t>
            </a:r>
          </a:p>
        </p:txBody>
      </p:sp>
    </p:spTree>
    <p:extLst>
      <p:ext uri="{BB962C8B-B14F-4D97-AF65-F5344CB8AC3E}">
        <p14:creationId xmlns:p14="http://schemas.microsoft.com/office/powerpoint/2010/main" val="339725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Data Acquisition</a:t>
            </a:r>
            <a:endParaRPr lang="id-ID" sz="3200" b="1" dirty="0">
              <a:latin typeface="+mn-lt"/>
            </a:endParaRPr>
          </a:p>
        </p:txBody>
      </p:sp>
      <p:sp>
        <p:nvSpPr>
          <p:cNvPr id="3" name="Content Placeholder 2">
            <a:extLst>
              <a:ext uri="{FF2B5EF4-FFF2-40B4-BE49-F238E27FC236}">
                <a16:creationId xmlns:a16="http://schemas.microsoft.com/office/drawing/2014/main" id="{48FF996A-F4A2-AA5C-2C18-4DCBB34C1CB9}"/>
              </a:ext>
            </a:extLst>
          </p:cNvPr>
          <p:cNvSpPr>
            <a:spLocks noGrp="1"/>
          </p:cNvSpPr>
          <p:nvPr>
            <p:ph idx="1"/>
          </p:nvPr>
        </p:nvSpPr>
        <p:spPr>
          <a:xfrm>
            <a:off x="344130" y="1052052"/>
            <a:ext cx="11700386" cy="5329083"/>
          </a:xfrm>
        </p:spPr>
        <p:txBody>
          <a:bodyPr/>
          <a:lstStyle/>
          <a:p>
            <a:r>
              <a:rPr lang="en-US" dirty="0"/>
              <a:t>Generating </a:t>
            </a:r>
            <a:r>
              <a:rPr lang="en-US" b="1" dirty="0"/>
              <a:t>CustomerFact</a:t>
            </a:r>
            <a:r>
              <a:rPr lang="en-US" dirty="0"/>
              <a:t> (will be used for Customer &amp; Cohort </a:t>
            </a:r>
            <a:r>
              <a:rPr lang="id-ID" dirty="0"/>
              <a:t>Analysis</a:t>
            </a:r>
            <a:r>
              <a:rPr lang="en-US" dirty="0"/>
              <a:t>) </a:t>
            </a:r>
            <a:endParaRPr lang="id-ID" dirty="0"/>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Speech Bubble: Rectangle 6">
            <a:extLst>
              <a:ext uri="{FF2B5EF4-FFF2-40B4-BE49-F238E27FC236}">
                <a16:creationId xmlns:a16="http://schemas.microsoft.com/office/drawing/2014/main" id="{5F5F13C9-89A0-4C93-56CE-8EE5345B84CD}"/>
              </a:ext>
            </a:extLst>
          </p:cNvPr>
          <p:cNvSpPr/>
          <p:nvPr/>
        </p:nvSpPr>
        <p:spPr>
          <a:xfrm>
            <a:off x="9350476" y="1470602"/>
            <a:ext cx="2576053" cy="2649113"/>
          </a:xfrm>
          <a:prstGeom prst="wedgeRectCallout">
            <a:avLst>
              <a:gd name="adj1" fmla="val -58543"/>
              <a:gd name="adj2" fmla="val 245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OrderFact :</a:t>
            </a:r>
          </a:p>
          <a:p>
            <a:endParaRPr lang="en-US" sz="1600" b="1" dirty="0">
              <a:solidFill>
                <a:schemeClr val="tx1"/>
              </a:solidFill>
            </a:endParaRPr>
          </a:p>
          <a:p>
            <a:r>
              <a:rPr lang="en-US" sz="1600" b="1" dirty="0">
                <a:solidFill>
                  <a:schemeClr val="tx1"/>
                </a:solidFill>
              </a:rPr>
              <a:t>A</a:t>
            </a:r>
            <a:r>
              <a:rPr lang="id-ID" sz="1600" b="1" dirty="0">
                <a:solidFill>
                  <a:schemeClr val="tx1"/>
                </a:solidFill>
              </a:rPr>
              <a:t> </a:t>
            </a:r>
            <a:r>
              <a:rPr lang="en-US" sz="1600" b="1" dirty="0">
                <a:solidFill>
                  <a:schemeClr val="tx1"/>
                </a:solidFill>
              </a:rPr>
              <a:t>view table in Northwind DB that can be used by data analyst to analyze customers demographic (how much money they spent, when they bought from us, price they got, quantity, product they bought, etc.)</a:t>
            </a:r>
          </a:p>
        </p:txBody>
      </p:sp>
      <p:pic>
        <p:nvPicPr>
          <p:cNvPr id="8" name="Picture 7" descr="Diagram&#10;&#10;Description automatically generated">
            <a:extLst>
              <a:ext uri="{FF2B5EF4-FFF2-40B4-BE49-F238E27FC236}">
                <a16:creationId xmlns:a16="http://schemas.microsoft.com/office/drawing/2014/main" id="{1BF7BBD1-1DFC-2A5E-B182-0A108BA45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30" y="1470602"/>
            <a:ext cx="8750710" cy="3636214"/>
          </a:xfrm>
          <a:prstGeom prst="rect">
            <a:avLst/>
          </a:prstGeom>
          <a:ln>
            <a:solidFill>
              <a:schemeClr val="tx1"/>
            </a:solidFill>
          </a:ln>
        </p:spPr>
      </p:pic>
    </p:spTree>
    <p:extLst>
      <p:ext uri="{BB962C8B-B14F-4D97-AF65-F5344CB8AC3E}">
        <p14:creationId xmlns:p14="http://schemas.microsoft.com/office/powerpoint/2010/main" val="377304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838200" y="365126"/>
            <a:ext cx="10515600" cy="667262"/>
          </a:xfrm>
        </p:spPr>
        <p:txBody>
          <a:bodyPr>
            <a:normAutofit fontScale="90000"/>
          </a:bodyPr>
          <a:lstStyle/>
          <a:p>
            <a:r>
              <a:rPr lang="en-US" b="1" dirty="0"/>
              <a:t>Contents</a:t>
            </a:r>
            <a:endParaRPr lang="id-ID" b="1" dirty="0"/>
          </a:p>
        </p:txBody>
      </p:sp>
      <p:sp>
        <p:nvSpPr>
          <p:cNvPr id="3" name="Content Placeholder 2">
            <a:extLst>
              <a:ext uri="{FF2B5EF4-FFF2-40B4-BE49-F238E27FC236}">
                <a16:creationId xmlns:a16="http://schemas.microsoft.com/office/drawing/2014/main" id="{48FF996A-F4A2-AA5C-2C18-4DCBB34C1CB9}"/>
              </a:ext>
            </a:extLst>
          </p:cNvPr>
          <p:cNvSpPr>
            <a:spLocks noGrp="1"/>
          </p:cNvSpPr>
          <p:nvPr>
            <p:ph idx="1"/>
          </p:nvPr>
        </p:nvSpPr>
        <p:spPr>
          <a:xfrm>
            <a:off x="838200" y="1825625"/>
            <a:ext cx="10515600" cy="2225265"/>
          </a:xfrm>
        </p:spPr>
        <p:txBody>
          <a:bodyPr>
            <a:normAutofit/>
          </a:bodyPr>
          <a:lstStyle/>
          <a:p>
            <a:r>
              <a:rPr lang="en-US" dirty="0"/>
              <a:t>Data Acquisition</a:t>
            </a:r>
          </a:p>
          <a:p>
            <a:r>
              <a:rPr lang="en-US" sz="3200" b="1" dirty="0"/>
              <a:t>Product Analysis</a:t>
            </a:r>
          </a:p>
          <a:p>
            <a:r>
              <a:rPr lang="en-US" dirty="0"/>
              <a:t>Customer Analysis</a:t>
            </a:r>
          </a:p>
          <a:p>
            <a:r>
              <a:rPr lang="en-US" dirty="0"/>
              <a:t>Cohort Analysis</a:t>
            </a:r>
          </a:p>
          <a:p>
            <a:endParaRPr lang="en-US" dirty="0"/>
          </a:p>
          <a:p>
            <a:endParaRPr lang="id-ID" dirty="0"/>
          </a:p>
        </p:txBody>
      </p:sp>
    </p:spTree>
    <p:extLst>
      <p:ext uri="{BB962C8B-B14F-4D97-AF65-F5344CB8AC3E}">
        <p14:creationId xmlns:p14="http://schemas.microsoft.com/office/powerpoint/2010/main" val="1060245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Northwind sales revenue is stagnant in 1997</a:t>
            </a:r>
            <a:endParaRPr lang="id-ID"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a:extLst>
              <a:ext uri="{FF2B5EF4-FFF2-40B4-BE49-F238E27FC236}">
                <a16:creationId xmlns:a16="http://schemas.microsoft.com/office/drawing/2014/main" id="{DEC4F0BF-0614-B95A-BEC0-E0F1453FD9EC}"/>
              </a:ext>
            </a:extLst>
          </p:cNvPr>
          <p:cNvPicPr>
            <a:picLocks noChangeAspect="1"/>
          </p:cNvPicPr>
          <p:nvPr/>
        </p:nvPicPr>
        <p:blipFill>
          <a:blip r:embed="rId2"/>
          <a:stretch>
            <a:fillRect/>
          </a:stretch>
        </p:blipFill>
        <p:spPr>
          <a:xfrm>
            <a:off x="435078" y="2470093"/>
            <a:ext cx="5293259" cy="4076626"/>
          </a:xfrm>
          <a:prstGeom prst="rect">
            <a:avLst/>
          </a:prstGeom>
          <a:ln w="38100">
            <a:solidFill>
              <a:srgbClr val="12858C"/>
            </a:solidFill>
          </a:ln>
        </p:spPr>
      </p:pic>
      <p:pic>
        <p:nvPicPr>
          <p:cNvPr id="10" name="Picture 9">
            <a:extLst>
              <a:ext uri="{FF2B5EF4-FFF2-40B4-BE49-F238E27FC236}">
                <a16:creationId xmlns:a16="http://schemas.microsoft.com/office/drawing/2014/main" id="{8017805F-A1C0-4721-A682-0F9855C54782}"/>
              </a:ext>
            </a:extLst>
          </p:cNvPr>
          <p:cNvPicPr>
            <a:picLocks noChangeAspect="1"/>
          </p:cNvPicPr>
          <p:nvPr/>
        </p:nvPicPr>
        <p:blipFill>
          <a:blip r:embed="rId3"/>
          <a:stretch>
            <a:fillRect/>
          </a:stretch>
        </p:blipFill>
        <p:spPr>
          <a:xfrm>
            <a:off x="6375297" y="2470093"/>
            <a:ext cx="5129830" cy="4076626"/>
          </a:xfrm>
          <a:prstGeom prst="rect">
            <a:avLst/>
          </a:prstGeom>
          <a:ln w="38100">
            <a:solidFill>
              <a:srgbClr val="12858C"/>
            </a:solidFill>
          </a:ln>
        </p:spPr>
      </p:pic>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87700"/>
            <a:ext cx="11321844" cy="1168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latin typeface="+mn-lt"/>
              </a:rPr>
              <a:t>Peak sales performance have been driven by some event (Christmas &amp; New Year)</a:t>
            </a:r>
          </a:p>
          <a:p>
            <a:pPr marL="342900" indent="-342900">
              <a:buFont typeface="Arial" panose="020B0604020202020204" pitchFamily="34" charset="0"/>
              <a:buChar char="•"/>
            </a:pPr>
            <a:r>
              <a:rPr lang="en-US" sz="2400" dirty="0">
                <a:latin typeface="+mn-lt"/>
              </a:rPr>
              <a:t>Even though sales performance is increasing, bin size of transaction is stagnant (500 – 600 USD/transaction) </a:t>
            </a:r>
            <a:endParaRPr lang="id-ID" sz="2400" dirty="0">
              <a:latin typeface="+mn-lt"/>
            </a:endParaRPr>
          </a:p>
        </p:txBody>
      </p:sp>
      <p:sp>
        <p:nvSpPr>
          <p:cNvPr id="16" name="Rectangle 15">
            <a:extLst>
              <a:ext uri="{FF2B5EF4-FFF2-40B4-BE49-F238E27FC236}">
                <a16:creationId xmlns:a16="http://schemas.microsoft.com/office/drawing/2014/main" id="{6CEF6E58-73AC-1500-FBA0-C077E36EBE86}"/>
              </a:ext>
            </a:extLst>
          </p:cNvPr>
          <p:cNvSpPr/>
          <p:nvPr/>
        </p:nvSpPr>
        <p:spPr>
          <a:xfrm>
            <a:off x="897847" y="1956619"/>
            <a:ext cx="4367719" cy="406994"/>
          </a:xfrm>
          <a:prstGeom prst="rect">
            <a:avLst/>
          </a:prstGeom>
          <a:solidFill>
            <a:srgbClr val="12858C">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Monthly Sales Revenue (in USD)</a:t>
            </a:r>
            <a:endParaRPr lang="id-ID" b="1" dirty="0"/>
          </a:p>
        </p:txBody>
      </p:sp>
      <p:sp>
        <p:nvSpPr>
          <p:cNvPr id="17" name="Rectangle 16">
            <a:extLst>
              <a:ext uri="{FF2B5EF4-FFF2-40B4-BE49-F238E27FC236}">
                <a16:creationId xmlns:a16="http://schemas.microsoft.com/office/drawing/2014/main" id="{36496EF9-FFCF-1537-F9EF-050EBAA28A87}"/>
              </a:ext>
            </a:extLst>
          </p:cNvPr>
          <p:cNvSpPr/>
          <p:nvPr/>
        </p:nvSpPr>
        <p:spPr>
          <a:xfrm>
            <a:off x="6756352" y="1956619"/>
            <a:ext cx="4367719" cy="406994"/>
          </a:xfrm>
          <a:prstGeom prst="rect">
            <a:avLst/>
          </a:prstGeom>
          <a:solidFill>
            <a:srgbClr val="12858C">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Monthly Bin Size Transaction (in USD)</a:t>
            </a:r>
            <a:endParaRPr lang="id-ID" b="1" dirty="0"/>
          </a:p>
        </p:txBody>
      </p:sp>
      <p:sp>
        <p:nvSpPr>
          <p:cNvPr id="19" name="Speech Bubble: Rectangle 18">
            <a:extLst>
              <a:ext uri="{FF2B5EF4-FFF2-40B4-BE49-F238E27FC236}">
                <a16:creationId xmlns:a16="http://schemas.microsoft.com/office/drawing/2014/main" id="{B28AD23B-C08E-C398-9F5E-158EFC459C80}"/>
              </a:ext>
            </a:extLst>
          </p:cNvPr>
          <p:cNvSpPr/>
          <p:nvPr/>
        </p:nvSpPr>
        <p:spPr>
          <a:xfrm>
            <a:off x="3972231" y="2628544"/>
            <a:ext cx="1396181" cy="406479"/>
          </a:xfrm>
          <a:prstGeom prst="wedgeRectCallout">
            <a:avLst>
              <a:gd name="adj1" fmla="val 59328"/>
              <a:gd name="adj2" fmla="val -28223"/>
            </a:avLst>
          </a:prstGeom>
          <a:solidFill>
            <a:srgbClr val="12858C">
              <a:alpha val="9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Peak sales in 1997</a:t>
            </a:r>
            <a:endParaRPr lang="id-ID" sz="1400" dirty="0"/>
          </a:p>
        </p:txBody>
      </p:sp>
    </p:spTree>
    <p:extLst>
      <p:ext uri="{BB962C8B-B14F-4D97-AF65-F5344CB8AC3E}">
        <p14:creationId xmlns:p14="http://schemas.microsoft.com/office/powerpoint/2010/main" val="118289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Dairy Product, Beverages, Convections are top 3 sales in 1997</a:t>
            </a:r>
            <a:endParaRPr lang="id-ID"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68238"/>
            <a:ext cx="11321844" cy="77877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latin typeface="+mn-lt"/>
              </a:rPr>
              <a:t>Sales revenue mainly driven by Dairy Products, Beverages, Convection, and Meat/Poultry</a:t>
            </a:r>
          </a:p>
          <a:p>
            <a:pPr marL="342900" indent="-342900">
              <a:buFont typeface="Arial" panose="020B0604020202020204" pitchFamily="34" charset="0"/>
              <a:buChar char="•"/>
            </a:pPr>
            <a:r>
              <a:rPr lang="en-US" sz="2400" dirty="0">
                <a:latin typeface="+mn-lt"/>
              </a:rPr>
              <a:t>Grains/Cereals, Condiments, and Procedure are top bottom product</a:t>
            </a:r>
          </a:p>
        </p:txBody>
      </p:sp>
      <p:pic>
        <p:nvPicPr>
          <p:cNvPr id="12" name="Picture 11">
            <a:extLst>
              <a:ext uri="{FF2B5EF4-FFF2-40B4-BE49-F238E27FC236}">
                <a16:creationId xmlns:a16="http://schemas.microsoft.com/office/drawing/2014/main" id="{1F688B02-194B-CDCF-47B0-858E0368F93C}"/>
              </a:ext>
            </a:extLst>
          </p:cNvPr>
          <p:cNvPicPr>
            <a:picLocks noChangeAspect="1"/>
          </p:cNvPicPr>
          <p:nvPr/>
        </p:nvPicPr>
        <p:blipFill>
          <a:blip r:embed="rId2"/>
          <a:stretch>
            <a:fillRect/>
          </a:stretch>
        </p:blipFill>
        <p:spPr>
          <a:xfrm>
            <a:off x="3174974" y="2120629"/>
            <a:ext cx="5842052" cy="4653725"/>
          </a:xfrm>
          <a:prstGeom prst="rect">
            <a:avLst/>
          </a:prstGeom>
          <a:ln w="38100">
            <a:solidFill>
              <a:srgbClr val="12858C"/>
            </a:solidFill>
          </a:ln>
        </p:spPr>
      </p:pic>
      <p:sp>
        <p:nvSpPr>
          <p:cNvPr id="13" name="Rectangle 12">
            <a:extLst>
              <a:ext uri="{FF2B5EF4-FFF2-40B4-BE49-F238E27FC236}">
                <a16:creationId xmlns:a16="http://schemas.microsoft.com/office/drawing/2014/main" id="{B2425C95-7497-FD7B-09F6-F261BEAD7DA4}"/>
              </a:ext>
            </a:extLst>
          </p:cNvPr>
          <p:cNvSpPr/>
          <p:nvPr/>
        </p:nvSpPr>
        <p:spPr>
          <a:xfrm>
            <a:off x="3866666" y="1630323"/>
            <a:ext cx="4367719" cy="406994"/>
          </a:xfrm>
          <a:prstGeom prst="rect">
            <a:avLst/>
          </a:prstGeom>
          <a:solidFill>
            <a:srgbClr val="12858C">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Total Revenue by Product Category</a:t>
            </a:r>
            <a:endParaRPr lang="id-ID" b="1" dirty="0"/>
          </a:p>
        </p:txBody>
      </p:sp>
    </p:spTree>
    <p:extLst>
      <p:ext uri="{BB962C8B-B14F-4D97-AF65-F5344CB8AC3E}">
        <p14:creationId xmlns:p14="http://schemas.microsoft.com/office/powerpoint/2010/main" val="110436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Product Bundling Could be A Solution for Stagnant Sales</a:t>
            </a:r>
            <a:endParaRPr lang="id-ID"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68238"/>
            <a:ext cx="11321844" cy="77877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latin typeface="+mn-lt"/>
              </a:rPr>
              <a:t>Create bundling product combination between top 5 products sales and bottom 5 product sales could be a solution to increase sales revenue by increasing bin size of customer (*)</a:t>
            </a:r>
          </a:p>
        </p:txBody>
      </p:sp>
      <p:sp>
        <p:nvSpPr>
          <p:cNvPr id="13" name="Rectangle 12">
            <a:extLst>
              <a:ext uri="{FF2B5EF4-FFF2-40B4-BE49-F238E27FC236}">
                <a16:creationId xmlns:a16="http://schemas.microsoft.com/office/drawing/2014/main" id="{B2425C95-7497-FD7B-09F6-F261BEAD7DA4}"/>
              </a:ext>
            </a:extLst>
          </p:cNvPr>
          <p:cNvSpPr/>
          <p:nvPr/>
        </p:nvSpPr>
        <p:spPr>
          <a:xfrm>
            <a:off x="3866666" y="1630323"/>
            <a:ext cx="4367719" cy="406994"/>
          </a:xfrm>
          <a:prstGeom prst="rect">
            <a:avLst/>
          </a:prstGeom>
          <a:solidFill>
            <a:srgbClr val="12858C">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Top &amp; Bottom 5 Sales by Product Name</a:t>
            </a:r>
            <a:endParaRPr lang="id-ID" b="1" dirty="0"/>
          </a:p>
        </p:txBody>
      </p:sp>
      <p:pic>
        <p:nvPicPr>
          <p:cNvPr id="7" name="Picture 6">
            <a:extLst>
              <a:ext uri="{FF2B5EF4-FFF2-40B4-BE49-F238E27FC236}">
                <a16:creationId xmlns:a16="http://schemas.microsoft.com/office/drawing/2014/main" id="{89339BAE-FAD7-B1C1-B976-1D946603F934}"/>
              </a:ext>
            </a:extLst>
          </p:cNvPr>
          <p:cNvPicPr>
            <a:picLocks noChangeAspect="1"/>
          </p:cNvPicPr>
          <p:nvPr/>
        </p:nvPicPr>
        <p:blipFill>
          <a:blip r:embed="rId3"/>
          <a:stretch>
            <a:fillRect/>
          </a:stretch>
        </p:blipFill>
        <p:spPr>
          <a:xfrm>
            <a:off x="2333625" y="2120630"/>
            <a:ext cx="7524750" cy="4323602"/>
          </a:xfrm>
          <a:prstGeom prst="rect">
            <a:avLst/>
          </a:prstGeom>
          <a:ln w="38100">
            <a:solidFill>
              <a:srgbClr val="12858C"/>
            </a:solidFill>
          </a:ln>
        </p:spPr>
      </p:pic>
      <p:sp>
        <p:nvSpPr>
          <p:cNvPr id="9" name="TextBox 8">
            <a:extLst>
              <a:ext uri="{FF2B5EF4-FFF2-40B4-BE49-F238E27FC236}">
                <a16:creationId xmlns:a16="http://schemas.microsoft.com/office/drawing/2014/main" id="{1B6B5C55-A670-18E0-EF6C-1C1D4E574996}"/>
              </a:ext>
            </a:extLst>
          </p:cNvPr>
          <p:cNvSpPr txBox="1"/>
          <p:nvPr/>
        </p:nvSpPr>
        <p:spPr>
          <a:xfrm>
            <a:off x="8234385" y="6444232"/>
            <a:ext cx="4111834" cy="646331"/>
          </a:xfrm>
          <a:prstGeom prst="rect">
            <a:avLst/>
          </a:prstGeom>
          <a:noFill/>
        </p:spPr>
        <p:txBody>
          <a:bodyPr wrap="square" rtlCol="0">
            <a:spAutoFit/>
          </a:bodyPr>
          <a:lstStyle/>
          <a:p>
            <a:r>
              <a:rPr lang="en-US" sz="1200" b="1" dirty="0">
                <a:latin typeface="+mn-lt"/>
              </a:rPr>
              <a:t>*Every country has different product preference please check appendix for top and bottom sales for every country</a:t>
            </a:r>
            <a:endParaRPr lang="id-ID" sz="1200" b="1" dirty="0"/>
          </a:p>
          <a:p>
            <a:endParaRPr lang="id-ID" sz="1200" b="1" dirty="0"/>
          </a:p>
        </p:txBody>
      </p:sp>
    </p:spTree>
    <p:extLst>
      <p:ext uri="{BB962C8B-B14F-4D97-AF65-F5344CB8AC3E}">
        <p14:creationId xmlns:p14="http://schemas.microsoft.com/office/powerpoint/2010/main" val="453890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TotalTime>
  <Words>852</Words>
  <Application>Microsoft Office PowerPoint</Application>
  <PresentationFormat>Widescreen</PresentationFormat>
  <Paragraphs>94</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Executive Summary</vt:lpstr>
      <vt:lpstr>Contents</vt:lpstr>
      <vt:lpstr>Data Acquisition</vt:lpstr>
      <vt:lpstr>Data Acquisition</vt:lpstr>
      <vt:lpstr>Contents</vt:lpstr>
      <vt:lpstr>Northwind sales revenue is stagnant in 1997</vt:lpstr>
      <vt:lpstr>Dairy Product, Beverages, Convections are top 3 sales in 1997</vt:lpstr>
      <vt:lpstr>Product Bundling Could be A Solution for Stagnant Sales</vt:lpstr>
      <vt:lpstr>Contents</vt:lpstr>
      <vt:lpstr>Mostly Our Customer are in Hibernating &amp; At-Risk State Based on RFM Segmentation</vt:lpstr>
      <vt:lpstr>Contents</vt:lpstr>
      <vt:lpstr>Sharp Drop-off Customer Retention in 2nd Month</vt:lpstr>
      <vt:lpstr>PowerPoint Presentation</vt:lpstr>
      <vt:lpstr>Product Preference in Each Operation Country (1)</vt:lpstr>
      <vt:lpstr>Product Preference in Each Operation Country (2)</vt:lpstr>
      <vt:lpstr>Product Preference in Each Operation Country (3)</vt:lpstr>
      <vt:lpstr>Product Preference in Each Operation Country (4)</vt:lpstr>
      <vt:lpstr>Product Preference in Each Operation Country (5)</vt:lpstr>
      <vt:lpstr>Product Preference in Each Operation Country (6)</vt:lpstr>
      <vt:lpstr>Product Preference in Each Operation Country (7)</vt:lpstr>
      <vt:lpstr>Product Preference in Each Operation Country (8)</vt:lpstr>
      <vt:lpstr>Average Sales from Each Segment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faqihin</dc:creator>
  <cp:lastModifiedBy>faqihin</cp:lastModifiedBy>
  <cp:revision>8</cp:revision>
  <dcterms:created xsi:type="dcterms:W3CDTF">2023-01-28T11:00:07Z</dcterms:created>
  <dcterms:modified xsi:type="dcterms:W3CDTF">2023-01-29T09:13:06Z</dcterms:modified>
</cp:coreProperties>
</file>