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5" r:id="rId3"/>
    <p:sldId id="266" r:id="rId4"/>
    <p:sldId id="267" r:id="rId5"/>
    <p:sldId id="268" r:id="rId6"/>
    <p:sldId id="269" r:id="rId7"/>
    <p:sldId id="270" r:id="rId8"/>
    <p:sldId id="271" r:id="rId9"/>
    <p:sldId id="272" r:id="rId10"/>
    <p:sldId id="273" r:id="rId11"/>
    <p:sldId id="274"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Mohon Diperiksa Per Penandaan Week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face43a39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face43a39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face43a39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face43a39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ace43a39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ace43a39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face43a39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face43a3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face43a39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face43a39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face43a39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face43a39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face43a39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face43a39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face43a39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face43a39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ace43a39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ace43a39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face43a39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face43a39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re.ac.uk/download/pdf/199435647.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sciencedirect.com/science/article/abs/pii/S0301420721005298" TargetMode="External"/><Relationship Id="rId5" Type="http://schemas.openxmlformats.org/officeDocument/2006/relationships/hyperlink" Target="https://iopscience.iop.org/article/10.1088/1742-6596/1979/1/012068/pdf" TargetMode="External"/><Relationship Id="rId4" Type="http://schemas.openxmlformats.org/officeDocument/2006/relationships/hyperlink" Target="https://jme.shahroodut.ac.ir/article_2381_fffca974d2fabf3f253054308e360d9a.pd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Weekly Report Final Project</a:t>
            </a:r>
            <a:endParaRPr/>
          </a:p>
        </p:txBody>
      </p:sp>
      <p:sp>
        <p:nvSpPr>
          <p:cNvPr id="278" name="Google Shape;278;p13"/>
          <p:cNvSpPr txBox="1">
            <a:spLocks noGrp="1"/>
          </p:cNvSpPr>
          <p:nvPr>
            <p:ph type="subTitle" idx="1"/>
          </p:nvPr>
        </p:nvSpPr>
        <p:spPr>
          <a:xfrm>
            <a:off x="824000" y="3596300"/>
            <a:ext cx="75189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Kelompok 6</a:t>
            </a:r>
            <a:endParaRPr/>
          </a:p>
          <a:p>
            <a:pPr marL="0" lvl="0" indent="0" algn="l" rtl="0">
              <a:spcBef>
                <a:spcPts val="0"/>
              </a:spcBef>
              <a:spcAft>
                <a:spcPts val="0"/>
              </a:spcAft>
              <a:buNone/>
            </a:pPr>
            <a:r>
              <a:rPr lang="en"/>
              <a:t>Studi Kasus : Fuel Ratio (FR) dan Fuel Consumption (FC)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Referensi Paper</a:t>
            </a:r>
            <a:endParaRPr/>
          </a:p>
          <a:p>
            <a:pPr marL="0" lvl="0" indent="0" algn="l" rtl="0">
              <a:spcBef>
                <a:spcPts val="0"/>
              </a:spcBef>
              <a:spcAft>
                <a:spcPts val="0"/>
              </a:spcAft>
              <a:buNone/>
            </a:pPr>
            <a:endParaRPr/>
          </a:p>
        </p:txBody>
      </p:sp>
      <p:sp>
        <p:nvSpPr>
          <p:cNvPr id="378" name="Google Shape;378;p30"/>
          <p:cNvSpPr txBox="1">
            <a:spLocks noGrp="1"/>
          </p:cNvSpPr>
          <p:nvPr>
            <p:ph type="body" idx="1"/>
          </p:nvPr>
        </p:nvSpPr>
        <p:spPr>
          <a:xfrm>
            <a:off x="1303800" y="1990050"/>
            <a:ext cx="7030500" cy="2888700"/>
          </a:xfrm>
          <a:prstGeom prst="rect">
            <a:avLst/>
          </a:prstGeom>
        </p:spPr>
        <p:txBody>
          <a:bodyPr spcFirstLastPara="1" wrap="square" lIns="91425" tIns="91425" rIns="91425" bIns="91425" anchor="t" anchorCtr="0">
            <a:noAutofit/>
          </a:bodyPr>
          <a:lstStyle/>
          <a:p>
            <a:pPr marL="457200" lvl="0" indent="-311150" algn="l" rtl="0">
              <a:lnSpc>
                <a:spcPct val="105000"/>
              </a:lnSpc>
              <a:spcBef>
                <a:spcPts val="0"/>
              </a:spcBef>
              <a:spcAft>
                <a:spcPts val="0"/>
              </a:spcAft>
              <a:buSzPts val="1300"/>
              <a:buFont typeface="Maven Pro"/>
              <a:buAutoNum type="arabicPeriod"/>
            </a:pPr>
            <a:r>
              <a:rPr lang="en" sz="1400">
                <a:latin typeface="Maven Pro"/>
                <a:ea typeface="Maven Pro"/>
                <a:cs typeface="Maven Pro"/>
                <a:sym typeface="Maven Pro"/>
              </a:rPr>
              <a:t>A Machine Learning Model for Average Fuel Consumption in Heavy Vehicles (</a:t>
            </a:r>
            <a:r>
              <a:rPr lang="en" sz="1200" u="sng">
                <a:solidFill>
                  <a:schemeClr val="hlink"/>
                </a:solidFill>
                <a:latin typeface="Maven Pro"/>
                <a:ea typeface="Maven Pro"/>
                <a:cs typeface="Maven Pro"/>
                <a:sym typeface="Maven Pro"/>
                <a:hlinkClick r:id="rId3"/>
              </a:rPr>
              <a:t>199435647.pdf (core.ac.uk)</a:t>
            </a:r>
            <a:r>
              <a:rPr lang="en" sz="1400">
                <a:latin typeface="Maven Pro"/>
                <a:ea typeface="Maven Pro"/>
                <a:cs typeface="Maven Pro"/>
                <a:sym typeface="Maven Pro"/>
              </a:rPr>
              <a:t>)</a:t>
            </a:r>
            <a:endParaRPr sz="1400">
              <a:latin typeface="Maven Pro"/>
              <a:ea typeface="Maven Pro"/>
              <a:cs typeface="Maven Pro"/>
              <a:sym typeface="Maven Pro"/>
            </a:endParaRPr>
          </a:p>
          <a:p>
            <a:pPr marL="457200" lvl="0" indent="-311150" algn="l" rtl="0">
              <a:lnSpc>
                <a:spcPct val="105000"/>
              </a:lnSpc>
              <a:spcBef>
                <a:spcPts val="0"/>
              </a:spcBef>
              <a:spcAft>
                <a:spcPts val="0"/>
              </a:spcAft>
              <a:buSzPts val="1300"/>
              <a:buFont typeface="Maven Pro"/>
              <a:buAutoNum type="arabicPeriod"/>
            </a:pPr>
            <a:r>
              <a:rPr lang="en" sz="1400">
                <a:latin typeface="Maven Pro"/>
                <a:ea typeface="Maven Pro"/>
                <a:cs typeface="Maven Pro"/>
                <a:sym typeface="Maven Pro"/>
              </a:rPr>
              <a:t>Application of Machine Learning Techniques to Predict Haul Truck Fuel Consumption in Open-Pit Mines(</a:t>
            </a:r>
            <a:r>
              <a:rPr lang="en" sz="1200" u="sng">
                <a:solidFill>
                  <a:schemeClr val="hlink"/>
                </a:solidFill>
                <a:latin typeface="Maven Pro"/>
                <a:ea typeface="Maven Pro"/>
                <a:cs typeface="Maven Pro"/>
                <a:sym typeface="Maven Pro"/>
                <a:hlinkClick r:id="rId4"/>
              </a:rPr>
              <a:t>article_2381_fffca974d2fabf3f253054308e360d9a.pdf (shahroodut.ac.ir)</a:t>
            </a:r>
            <a:r>
              <a:rPr lang="en" sz="1400">
                <a:latin typeface="Maven Pro"/>
                <a:ea typeface="Maven Pro"/>
                <a:cs typeface="Maven Pro"/>
                <a:sym typeface="Maven Pro"/>
              </a:rPr>
              <a:t>)</a:t>
            </a:r>
            <a:endParaRPr sz="1400">
              <a:latin typeface="Maven Pro"/>
              <a:ea typeface="Maven Pro"/>
              <a:cs typeface="Maven Pro"/>
              <a:sym typeface="Maven Pro"/>
            </a:endParaRPr>
          </a:p>
          <a:p>
            <a:pPr marL="457200" lvl="0" indent="-311150" algn="l" rtl="0">
              <a:lnSpc>
                <a:spcPct val="105000"/>
              </a:lnSpc>
              <a:spcBef>
                <a:spcPts val="0"/>
              </a:spcBef>
              <a:spcAft>
                <a:spcPts val="0"/>
              </a:spcAft>
              <a:buSzPts val="1300"/>
              <a:buFont typeface="Maven Pro"/>
              <a:buAutoNum type="arabicPeriod"/>
            </a:pPr>
            <a:r>
              <a:rPr lang="en" sz="1400">
                <a:latin typeface="Maven Pro"/>
                <a:ea typeface="Maven Pro"/>
                <a:cs typeface="Maven Pro"/>
                <a:sym typeface="Maven Pro"/>
              </a:rPr>
              <a:t>An Enhanced Fuel Consumption Machine Learning Model Used in Vehicles (</a:t>
            </a:r>
            <a:r>
              <a:rPr lang="en" sz="1200" u="sng">
                <a:solidFill>
                  <a:schemeClr val="hlink"/>
                </a:solidFill>
                <a:latin typeface="Maven Pro"/>
                <a:ea typeface="Maven Pro"/>
                <a:cs typeface="Maven Pro"/>
                <a:sym typeface="Maven Pro"/>
                <a:hlinkClick r:id="rId5"/>
              </a:rPr>
              <a:t>JPCSJ19791068.pdf (iop.org)</a:t>
            </a:r>
            <a:r>
              <a:rPr lang="en" sz="1400">
                <a:latin typeface="Maven Pro"/>
                <a:ea typeface="Maven Pro"/>
                <a:cs typeface="Maven Pro"/>
                <a:sym typeface="Maven Pro"/>
              </a:rPr>
              <a:t>)</a:t>
            </a:r>
            <a:endParaRPr sz="1400">
              <a:latin typeface="Maven Pro"/>
              <a:ea typeface="Maven Pro"/>
              <a:cs typeface="Maven Pro"/>
              <a:sym typeface="Maven Pro"/>
            </a:endParaRPr>
          </a:p>
          <a:p>
            <a:pPr marL="457200" lvl="0" indent="-311150" algn="l" rtl="0">
              <a:lnSpc>
                <a:spcPct val="105000"/>
              </a:lnSpc>
              <a:spcBef>
                <a:spcPts val="0"/>
              </a:spcBef>
              <a:spcAft>
                <a:spcPts val="0"/>
              </a:spcAft>
              <a:buSzPts val="1300"/>
              <a:buFont typeface="Maven Pro"/>
              <a:buAutoNum type="arabicPeriod"/>
            </a:pPr>
            <a:r>
              <a:rPr lang="en" sz="1400">
                <a:latin typeface="Maven Pro"/>
                <a:ea typeface="Maven Pro"/>
                <a:cs typeface="Maven Pro"/>
                <a:sym typeface="Maven Pro"/>
              </a:rPr>
              <a:t>Optimization of haulage-truck system performance for ore production in open-pit mines using big data and machine learning-based methods (</a:t>
            </a:r>
            <a:r>
              <a:rPr lang="en" sz="1200" u="sng">
                <a:solidFill>
                  <a:schemeClr val="hlink"/>
                </a:solidFill>
                <a:latin typeface="Maven Pro"/>
                <a:ea typeface="Maven Pro"/>
                <a:cs typeface="Maven Pro"/>
                <a:sym typeface="Maven Pro"/>
                <a:hlinkClick r:id="rId6"/>
              </a:rPr>
              <a:t>Optimization of haulage-truck system performance for ore production in open-pit mines using big data and machine learning-based methods - ScienceDirect</a:t>
            </a:r>
            <a:r>
              <a:rPr lang="en" sz="1400">
                <a:latin typeface="Maven Pro"/>
                <a:ea typeface="Maven Pro"/>
                <a:cs typeface="Maven Pro"/>
                <a:sym typeface="Maven Pro"/>
              </a:rPr>
              <a:t>)</a:t>
            </a:r>
            <a:endParaRPr sz="1400">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Memiliki Progress Modeling/Dashboard/ETA</a:t>
            </a:r>
            <a:endParaRPr/>
          </a:p>
          <a:p>
            <a:pPr marL="0" lvl="0" indent="0" algn="l" rtl="0">
              <a:spcBef>
                <a:spcPts val="0"/>
              </a:spcBef>
              <a:spcAft>
                <a:spcPts val="0"/>
              </a:spcAft>
              <a:buNone/>
            </a:pPr>
            <a:endParaRPr/>
          </a:p>
        </p:txBody>
      </p:sp>
      <p:sp>
        <p:nvSpPr>
          <p:cNvPr id="384" name="Google Shape;384;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t>Saat ini progress terakhir adalah memahami data dan memikirkan mengubah datanya sesuai dengan format long.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WEEK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 Mentoring Week 2</a:t>
            </a:r>
            <a:endParaRPr/>
          </a:p>
        </p:txBody>
      </p:sp>
      <p:sp>
        <p:nvSpPr>
          <p:cNvPr id="336" name="Google Shape;336;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latin typeface="Maven Pro"/>
                <a:ea typeface="Maven Pro"/>
                <a:cs typeface="Maven Pro"/>
                <a:sym typeface="Maven Pro"/>
              </a:rPr>
              <a:t>a. Merencanakan workflow penyelesaian masalah menggunakan CRISP-DM</a:t>
            </a:r>
            <a:endParaRPr sz="1500">
              <a:solidFill>
                <a:srgbClr val="000000"/>
              </a:solidFill>
              <a:latin typeface="Maven Pro"/>
              <a:ea typeface="Maven Pro"/>
              <a:cs typeface="Maven Pro"/>
              <a:sym typeface="Maven Pro"/>
            </a:endParaRPr>
          </a:p>
          <a:p>
            <a:pPr marL="0" lvl="0" indent="0" algn="l" rtl="0">
              <a:spcBef>
                <a:spcPts val="0"/>
              </a:spcBef>
              <a:spcAft>
                <a:spcPts val="0"/>
              </a:spcAft>
              <a:buNone/>
            </a:pPr>
            <a:r>
              <a:rPr lang="en" sz="1500">
                <a:solidFill>
                  <a:srgbClr val="000000"/>
                </a:solidFill>
                <a:latin typeface="Maven Pro"/>
                <a:ea typeface="Maven Pro"/>
                <a:cs typeface="Maven Pro"/>
                <a:sym typeface="Maven Pro"/>
              </a:rPr>
              <a:t>b. Menemukan referensi/paper sebagai bahan rujukan	</a:t>
            </a:r>
            <a:endParaRPr sz="1500">
              <a:solidFill>
                <a:srgbClr val="000000"/>
              </a:solidFill>
              <a:latin typeface="Maven Pro"/>
              <a:ea typeface="Maven Pro"/>
              <a:cs typeface="Maven Pro"/>
              <a:sym typeface="Maven Pro"/>
            </a:endParaRPr>
          </a:p>
          <a:p>
            <a:pPr marL="0" lvl="0" indent="0" algn="l" rtl="0">
              <a:spcBef>
                <a:spcPts val="0"/>
              </a:spcBef>
              <a:spcAft>
                <a:spcPts val="0"/>
              </a:spcAft>
              <a:buNone/>
            </a:pPr>
            <a:r>
              <a:rPr lang="en" sz="1500">
                <a:solidFill>
                  <a:srgbClr val="000000"/>
                </a:solidFill>
                <a:latin typeface="Maven Pro"/>
                <a:ea typeface="Maven Pro"/>
                <a:cs typeface="Maven Pro"/>
                <a:sym typeface="Maven Pro"/>
              </a:rPr>
              <a:t>c. Memiliki progress modelling/dashboard/ETL/EDA </a:t>
            </a:r>
            <a:endParaRPr sz="2300">
              <a:solidFill>
                <a:srgbClr val="000000"/>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p:txBody>
      </p:sp>
      <p:sp>
        <p:nvSpPr>
          <p:cNvPr id="342" name="Google Shape;342;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Business Understanding</a:t>
            </a:r>
            <a:endParaRPr sz="1500" b="1"/>
          </a:p>
          <a:p>
            <a:pPr marL="457200" lvl="0" indent="-311150" algn="l" rtl="0">
              <a:spcBef>
                <a:spcPts val="1200"/>
              </a:spcBef>
              <a:spcAft>
                <a:spcPts val="0"/>
              </a:spcAft>
              <a:buSzPts val="1300"/>
              <a:buAutoNum type="arabicPeriod"/>
            </a:pPr>
            <a:r>
              <a:rPr lang="en"/>
              <a:t>Terdapat perbedaan gap antara agregasi fuel consumption (FC) dan fuel ratio (FR) pada data SAP sehingga mengakibatkan monitoring tidak daily</a:t>
            </a:r>
            <a:endParaRPr/>
          </a:p>
          <a:p>
            <a:pPr marL="457200" lvl="0" indent="-311150" algn="l" rtl="0">
              <a:spcBef>
                <a:spcPts val="0"/>
              </a:spcBef>
              <a:spcAft>
                <a:spcPts val="0"/>
              </a:spcAft>
              <a:buSzPts val="1300"/>
              <a:buAutoNum type="arabicPeriod"/>
            </a:pPr>
            <a:r>
              <a:rPr lang="en"/>
              <a:t>Monitoring hanya dapat dilakukan weekly dan berakibat pada terlambatnya pengambilan keputusan Problem Identification Corrective Action (PICA)</a:t>
            </a:r>
            <a:endParaRPr/>
          </a:p>
          <a:p>
            <a:pPr marL="457200" lvl="0" indent="-311150" algn="l" rtl="0">
              <a:spcBef>
                <a:spcPts val="0"/>
              </a:spcBef>
              <a:spcAft>
                <a:spcPts val="0"/>
              </a:spcAft>
              <a:buSzPts val="1300"/>
              <a:buAutoNum type="arabicPeriod"/>
            </a:pPr>
            <a:r>
              <a:rPr lang="en"/>
              <a:t>Diperlukan tools untuk dapat memonitor FC dan FR secara daily baik itu dalam bentuk dashboard ataupun model 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p:txBody>
      </p:sp>
      <p:sp>
        <p:nvSpPr>
          <p:cNvPr id="348" name="Google Shape;348;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Data Understanding</a:t>
            </a:r>
            <a:endParaRPr sz="1500" b="1"/>
          </a:p>
          <a:p>
            <a:pPr marL="457200" lvl="0" indent="-311150" algn="l" rtl="0">
              <a:spcBef>
                <a:spcPts val="1200"/>
              </a:spcBef>
              <a:spcAft>
                <a:spcPts val="0"/>
              </a:spcAft>
              <a:buSzPts val="1300"/>
              <a:buAutoNum type="arabicPeriod"/>
            </a:pPr>
            <a:r>
              <a:rPr lang="en"/>
              <a:t>Data yang akan digunakan adalah data internal perusahaan dengan detail sebagai berikut :</a:t>
            </a:r>
            <a:endParaRPr/>
          </a:p>
          <a:p>
            <a:pPr marL="914400" lvl="1" indent="-298450" algn="l" rtl="0">
              <a:spcBef>
                <a:spcPts val="0"/>
              </a:spcBef>
              <a:spcAft>
                <a:spcPts val="0"/>
              </a:spcAft>
              <a:buSzPts val="1100"/>
              <a:buAutoNum type="alphaLcPeriod"/>
            </a:pPr>
            <a:r>
              <a:rPr lang="en"/>
              <a:t>Data Produksi</a:t>
            </a:r>
            <a:endParaRPr/>
          </a:p>
          <a:p>
            <a:pPr marL="914400" lvl="1" indent="-298450" algn="l" rtl="0">
              <a:spcBef>
                <a:spcPts val="0"/>
              </a:spcBef>
              <a:spcAft>
                <a:spcPts val="0"/>
              </a:spcAft>
              <a:buSzPts val="1100"/>
              <a:buAutoNum type="alphaLcPeriod"/>
            </a:pPr>
            <a:r>
              <a:rPr lang="en"/>
              <a:t>Data Ritase</a:t>
            </a:r>
            <a:endParaRPr/>
          </a:p>
          <a:p>
            <a:pPr marL="914400" lvl="1" indent="-298450" algn="l" rtl="0">
              <a:spcBef>
                <a:spcPts val="0"/>
              </a:spcBef>
              <a:spcAft>
                <a:spcPts val="0"/>
              </a:spcAft>
              <a:buSzPts val="1100"/>
              <a:buAutoNum type="alphaLcPeriod"/>
            </a:pPr>
            <a:r>
              <a:rPr lang="en"/>
              <a:t>Data Pengisian Fuel</a:t>
            </a:r>
            <a:endParaRPr/>
          </a:p>
          <a:p>
            <a:pPr marL="914400" lvl="1" indent="-298450" algn="l" rtl="0">
              <a:spcBef>
                <a:spcPts val="0"/>
              </a:spcBef>
              <a:spcAft>
                <a:spcPts val="0"/>
              </a:spcAft>
              <a:buSzPts val="1100"/>
              <a:buAutoNum type="alphaLcPeriod"/>
            </a:pPr>
            <a:r>
              <a:rPr lang="en"/>
              <a:t>Data Penggunaan Fuel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a:p>
            <a:pPr marL="0" lvl="0" indent="0" algn="l" rtl="0">
              <a:spcBef>
                <a:spcPts val="0"/>
              </a:spcBef>
              <a:spcAft>
                <a:spcPts val="0"/>
              </a:spcAft>
              <a:buNone/>
            </a:pPr>
            <a:endParaRPr/>
          </a:p>
        </p:txBody>
      </p:sp>
      <p:sp>
        <p:nvSpPr>
          <p:cNvPr id="354" name="Google Shape;354;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500" b="1"/>
              <a:t>Data Preparation</a:t>
            </a:r>
            <a:endParaRPr sz="1500" b="1"/>
          </a:p>
          <a:p>
            <a:pPr marL="0" lvl="0" indent="0" algn="l" rtl="0">
              <a:spcBef>
                <a:spcPts val="1200"/>
              </a:spcBef>
              <a:spcAft>
                <a:spcPts val="0"/>
              </a:spcAft>
              <a:buNone/>
            </a:pPr>
            <a:r>
              <a:rPr lang="en"/>
              <a:t>Berdasarkan data yang tersedia terdapat 2 format yaitu wide dan long, dan data masih scatter tidak memiliki format yang jelas. Langkah yang akan dilakukan :</a:t>
            </a:r>
            <a:endParaRPr/>
          </a:p>
          <a:p>
            <a:pPr marL="457200" lvl="0" indent="-304958" algn="l" rtl="0">
              <a:spcBef>
                <a:spcPts val="1200"/>
              </a:spcBef>
              <a:spcAft>
                <a:spcPts val="0"/>
              </a:spcAft>
              <a:buSzPct val="100000"/>
              <a:buAutoNum type="arabicPeriod"/>
            </a:pPr>
            <a:r>
              <a:rPr lang="en"/>
              <a:t>Standarisasi format data</a:t>
            </a:r>
            <a:endParaRPr/>
          </a:p>
          <a:p>
            <a:pPr marL="457200" lvl="0" indent="-304958" algn="l" rtl="0">
              <a:spcBef>
                <a:spcPts val="0"/>
              </a:spcBef>
              <a:spcAft>
                <a:spcPts val="0"/>
              </a:spcAft>
              <a:buSzPct val="100000"/>
              <a:buAutoNum type="arabicPeriod"/>
            </a:pPr>
            <a:r>
              <a:rPr lang="en"/>
              <a:t>Mengubah semua format data menjadi long dan menjadikan tanggal sebagai index</a:t>
            </a:r>
            <a:endParaRPr/>
          </a:p>
          <a:p>
            <a:pPr marL="457200" lvl="0" indent="-304958" algn="l" rtl="0">
              <a:spcBef>
                <a:spcPts val="0"/>
              </a:spcBef>
              <a:spcAft>
                <a:spcPts val="0"/>
              </a:spcAft>
              <a:buSzPct val="100000"/>
              <a:buAutoNum type="arabicPeriod"/>
            </a:pPr>
            <a:r>
              <a:rPr lang="en"/>
              <a:t>Melakukan join data dari 4 data yang tersedia</a:t>
            </a:r>
            <a:endParaRPr/>
          </a:p>
          <a:p>
            <a:pPr marL="457200" lvl="0" indent="-304958" algn="l" rtl="0">
              <a:spcBef>
                <a:spcPts val="0"/>
              </a:spcBef>
              <a:spcAft>
                <a:spcPts val="0"/>
              </a:spcAft>
              <a:buSzPct val="100000"/>
              <a:buAutoNum type="arabicPeriod"/>
            </a:pPr>
            <a:r>
              <a:rPr lang="en"/>
              <a:t>Melakukan cek sanitasi data (cek null value, konsistensi tipe data, transformasi feature)</a:t>
            </a:r>
            <a:endParaRPr/>
          </a:p>
          <a:p>
            <a:pPr marL="457200" lvl="0" indent="-304958" algn="l" rtl="0">
              <a:spcBef>
                <a:spcPts val="0"/>
              </a:spcBef>
              <a:spcAft>
                <a:spcPts val="0"/>
              </a:spcAft>
              <a:buSzPct val="100000"/>
              <a:buAutoNum type="arabicPeriod"/>
            </a:pPr>
            <a:r>
              <a:rPr lang="en"/>
              <a:t>EDA</a:t>
            </a:r>
            <a:endParaRPr/>
          </a:p>
          <a:p>
            <a:pPr marL="457200" lvl="0" indent="-304958" algn="l" rtl="0">
              <a:spcBef>
                <a:spcPts val="0"/>
              </a:spcBef>
              <a:spcAft>
                <a:spcPts val="0"/>
              </a:spcAft>
              <a:buSzPct val="100000"/>
              <a:buAutoNum type="arabicPeriod"/>
            </a:pPr>
            <a:r>
              <a:rPr lang="en"/>
              <a:t>Feature engineering</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a:p>
            <a:pPr marL="0" lvl="0" indent="0" algn="l" rtl="0">
              <a:spcBef>
                <a:spcPts val="0"/>
              </a:spcBef>
              <a:spcAft>
                <a:spcPts val="0"/>
              </a:spcAft>
              <a:buNone/>
            </a:pPr>
            <a:endParaRPr/>
          </a:p>
        </p:txBody>
      </p:sp>
      <p:sp>
        <p:nvSpPr>
          <p:cNvPr id="360" name="Google Shape;360;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Data Modeling</a:t>
            </a:r>
            <a:endParaRPr sz="1500" b="1"/>
          </a:p>
          <a:p>
            <a:pPr marL="0" lvl="0" indent="0" algn="l" rtl="0">
              <a:spcBef>
                <a:spcPts val="1200"/>
              </a:spcBef>
              <a:spcAft>
                <a:spcPts val="0"/>
              </a:spcAft>
              <a:buNone/>
            </a:pPr>
            <a:r>
              <a:rPr lang="en"/>
              <a:t>Pada tahap ini akan dilakukan pemilihan model dengan performa terbaik (Linear Regression, Logistic Regression, Tree Model, XGBoost, etc.) untuk prediksi dan optimasi fuel consumption pada alat berat di tambang, selain itu akan dilakukan assessment apakah diperlukan modelling atau tidak mengingat permasalahan utamanya adalah pada daily monitoring. </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a:p>
            <a:pPr marL="0" lvl="0" indent="0" algn="l" rtl="0">
              <a:spcBef>
                <a:spcPts val="0"/>
              </a:spcBef>
              <a:spcAft>
                <a:spcPts val="0"/>
              </a:spcAft>
              <a:buNone/>
            </a:pPr>
            <a:endParaRPr/>
          </a:p>
        </p:txBody>
      </p:sp>
      <p:sp>
        <p:nvSpPr>
          <p:cNvPr id="366" name="Google Shape;366;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Evaluation</a:t>
            </a:r>
            <a:endParaRPr sz="1500" b="1"/>
          </a:p>
          <a:p>
            <a:pPr marL="0" lvl="0" indent="0" algn="l" rtl="0">
              <a:spcBef>
                <a:spcPts val="1200"/>
              </a:spcBef>
              <a:spcAft>
                <a:spcPts val="0"/>
              </a:spcAft>
              <a:buNone/>
            </a:pPr>
            <a:r>
              <a:rPr lang="en"/>
              <a:t>Evaluasi akan dilakukan menggunakan 3 parameter, yaitu R</a:t>
            </a:r>
            <a:r>
              <a:rPr lang="en" baseline="30000"/>
              <a:t>2</a:t>
            </a:r>
            <a:r>
              <a:rPr lang="en"/>
              <a:t>, Mean Average Error, dan Mean Squared Error </a:t>
            </a:r>
            <a:endParaRPr sz="1400"/>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Mentoring Week 2</a:t>
            </a:r>
            <a:endParaRPr/>
          </a:p>
          <a:p>
            <a:pPr marL="0" lvl="0" indent="0" algn="l" rtl="0">
              <a:spcBef>
                <a:spcPts val="0"/>
              </a:spcBef>
              <a:spcAft>
                <a:spcPts val="0"/>
              </a:spcAft>
              <a:buNone/>
            </a:pPr>
            <a:r>
              <a:rPr lang="en"/>
              <a:t>Rencana Penyelesaian Masalah CRISP-DM</a:t>
            </a:r>
            <a:endParaRPr/>
          </a:p>
          <a:p>
            <a:pPr marL="0" lvl="0" indent="0" algn="l" rtl="0">
              <a:spcBef>
                <a:spcPts val="0"/>
              </a:spcBef>
              <a:spcAft>
                <a:spcPts val="0"/>
              </a:spcAft>
              <a:buNone/>
            </a:pPr>
            <a:endParaRPr/>
          </a:p>
        </p:txBody>
      </p:sp>
      <p:sp>
        <p:nvSpPr>
          <p:cNvPr id="372" name="Google Shape;372;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Deployment</a:t>
            </a:r>
            <a:endParaRPr sz="1500" b="1"/>
          </a:p>
          <a:p>
            <a:pPr marL="0" lvl="0" indent="0" algn="l" rtl="0">
              <a:spcBef>
                <a:spcPts val="1200"/>
              </a:spcBef>
              <a:spcAft>
                <a:spcPts val="0"/>
              </a:spcAft>
              <a:buNone/>
            </a:pPr>
            <a:r>
              <a:rPr lang="en"/>
              <a:t>Model yang telah selesai evaluasi akan di deploy dalam bentuk dashboard monitoring, sebagai tambahan deployment bisa saja tanpa model jika dalam diskusi lebih lanjut dengan client disepakati bahwa bukan model yang dibutuhkan melainkan monitoring tools untuk FC dan FR</a:t>
            </a:r>
            <a:endParaRPr sz="1400"/>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Nunito</vt:lpstr>
      <vt:lpstr>Maven Pro</vt:lpstr>
      <vt:lpstr>Arial</vt:lpstr>
      <vt:lpstr>Momentum</vt:lpstr>
      <vt:lpstr>Weekly Report Final Project</vt:lpstr>
      <vt:lpstr>WEEK 2</vt:lpstr>
      <vt:lpstr>Goal Mentoring Week 2</vt:lpstr>
      <vt:lpstr>Result Mentoring Week 2 Rencana Penyelesaian Masalah CRISP-DM</vt:lpstr>
      <vt:lpstr>Result Mentoring Week 2 Rencana Penyelesaian Masalah CRISP-DM</vt:lpstr>
      <vt:lpstr>Result Mentoring Week 2 Rencana Penyelesaian Masalah CRISP-DM </vt:lpstr>
      <vt:lpstr>Result Mentoring Week 2 Rencana Penyelesaian Masalah CRISP-DM </vt:lpstr>
      <vt:lpstr>Result Mentoring Week 2 Rencana Penyelesaian Masalah CRISP-DM </vt:lpstr>
      <vt:lpstr>Result Mentoring Week 2 Rencana Penyelesaian Masalah CRISP-DM </vt:lpstr>
      <vt:lpstr>Result Mentoring Week 2 Referensi Paper </vt:lpstr>
      <vt:lpstr>Result Mentoring Week 2 Memiliki Progress Modeling/Dashboard/ETA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Final Project</dc:title>
  <cp:lastModifiedBy>faqihin</cp:lastModifiedBy>
  <cp:revision>1</cp:revision>
  <dcterms:modified xsi:type="dcterms:W3CDTF">2023-01-22T14:00:49Z</dcterms:modified>
</cp:coreProperties>
</file>