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7"/>
  </p:notesMasterIdLst>
  <p:sldIdLst>
    <p:sldId id="256" r:id="rId2"/>
    <p:sldId id="257" r:id="rId3"/>
    <p:sldId id="258" r:id="rId4"/>
    <p:sldId id="285" r:id="rId5"/>
    <p:sldId id="297" r:id="rId6"/>
    <p:sldId id="280" r:id="rId7"/>
    <p:sldId id="281" r:id="rId8"/>
    <p:sldId id="298" r:id="rId9"/>
    <p:sldId id="299" r:id="rId10"/>
    <p:sldId id="300" r:id="rId11"/>
    <p:sldId id="302" r:id="rId12"/>
    <p:sldId id="304" r:id="rId13"/>
    <p:sldId id="303" r:id="rId14"/>
    <p:sldId id="306" r:id="rId15"/>
    <p:sldId id="307" r:id="rId16"/>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85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AAB22-4CC7-43CB-901B-1AFC240B6996}" v="30" dt="2023-01-28T15:43:12.4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97" autoAdjust="0"/>
    <p:restoredTop sz="90065" autoAdjust="0"/>
  </p:normalViewPr>
  <p:slideViewPr>
    <p:cSldViewPr snapToGrid="0">
      <p:cViewPr varScale="1">
        <p:scale>
          <a:sx n="71" d="100"/>
          <a:sy n="71" d="100"/>
        </p:scale>
        <p:origin x="12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0F427-FCF5-48EE-9F12-8749E5F8D61A}" type="datetimeFigureOut">
              <a:rPr lang="id-ID" smtClean="0"/>
              <a:t>26/02/2023</a:t>
            </a:fld>
            <a:endParaRPr lang="id-ID"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2F9C6-1B8C-4377-9BC4-6A9B8310F31F}" type="slidenum">
              <a:rPr lang="id-ID" smtClean="0"/>
              <a:t>‹#›</a:t>
            </a:fld>
            <a:endParaRPr lang="id-ID" dirty="0"/>
          </a:p>
        </p:txBody>
      </p:sp>
    </p:spTree>
    <p:extLst>
      <p:ext uri="{BB962C8B-B14F-4D97-AF65-F5344CB8AC3E}">
        <p14:creationId xmlns:p14="http://schemas.microsoft.com/office/powerpoint/2010/main" val="2468213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BAEF1-4534-37B2-FE07-E8BBCF3EB9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942E96BF-1A59-DE61-C242-BC85A6F8B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0D044BA8-9402-9B3B-F01F-42798643496F}"/>
              </a:ext>
            </a:extLst>
          </p:cNvPr>
          <p:cNvSpPr>
            <a:spLocks noGrp="1"/>
          </p:cNvSpPr>
          <p:nvPr>
            <p:ph type="dt" sz="half" idx="10"/>
          </p:nvPr>
        </p:nvSpPr>
        <p:spPr/>
        <p:txBody>
          <a:bodyPr/>
          <a:lstStyle/>
          <a:p>
            <a:fld id="{53BEF823-48A5-43FC-BE03-E79964288B41}" type="datetimeFigureOut">
              <a:rPr lang="en-US" smtClean="0"/>
              <a:t>2/26/2023</a:t>
            </a:fld>
            <a:endParaRPr lang="en-US" dirty="0"/>
          </a:p>
        </p:txBody>
      </p:sp>
      <p:sp>
        <p:nvSpPr>
          <p:cNvPr id="5" name="Footer Placeholder 4">
            <a:extLst>
              <a:ext uri="{FF2B5EF4-FFF2-40B4-BE49-F238E27FC236}">
                <a16:creationId xmlns:a16="http://schemas.microsoft.com/office/drawing/2014/main" id="{D88A578D-FF97-6265-3449-5C10E1D9ED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FA5E1C-DE8F-09E2-4044-E08D132F902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52726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5342-CD04-5719-9290-4B901F6D8227}"/>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BE3BB95C-C94D-F030-006B-EEE2B68EEE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6C3C3697-10D7-343C-4EC4-6EF2BA5B712F}"/>
              </a:ext>
            </a:extLst>
          </p:cNvPr>
          <p:cNvSpPr>
            <a:spLocks noGrp="1"/>
          </p:cNvSpPr>
          <p:nvPr>
            <p:ph type="dt" sz="half" idx="10"/>
          </p:nvPr>
        </p:nvSpPr>
        <p:spPr/>
        <p:txBody>
          <a:bodyPr/>
          <a:lstStyle/>
          <a:p>
            <a:pPr algn="r"/>
            <a:fld id="{53BEF823-48A5-43FC-BE03-E79964288B41}" type="datetimeFigureOut">
              <a:rPr lang="en-US" smtClean="0"/>
              <a:pPr algn="r"/>
              <a:t>2/26/2023</a:t>
            </a:fld>
            <a:endParaRPr lang="en-US" dirty="0"/>
          </a:p>
        </p:txBody>
      </p:sp>
      <p:sp>
        <p:nvSpPr>
          <p:cNvPr id="5" name="Footer Placeholder 4">
            <a:extLst>
              <a:ext uri="{FF2B5EF4-FFF2-40B4-BE49-F238E27FC236}">
                <a16:creationId xmlns:a16="http://schemas.microsoft.com/office/drawing/2014/main" id="{A2D96CF8-8DE9-9104-3365-63E9F48A7CF9}"/>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B2FF0D93-B0E1-A78F-F18D-AF885A01F6B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76323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B6ACCA-9068-3B6A-C4E9-0C8788A815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1718DEF5-A7A5-35F2-EC56-4CE9DB3429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989185A5-5150-F921-1DF2-919AE7F2DD8B}"/>
              </a:ext>
            </a:extLst>
          </p:cNvPr>
          <p:cNvSpPr>
            <a:spLocks noGrp="1"/>
          </p:cNvSpPr>
          <p:nvPr>
            <p:ph type="dt" sz="half" idx="10"/>
          </p:nvPr>
        </p:nvSpPr>
        <p:spPr/>
        <p:txBody>
          <a:bodyPr/>
          <a:lstStyle/>
          <a:p>
            <a:pPr algn="r"/>
            <a:fld id="{53BEF823-48A5-43FC-BE03-E79964288B41}" type="datetimeFigureOut">
              <a:rPr lang="en-US" smtClean="0"/>
              <a:pPr algn="r"/>
              <a:t>2/26/2023</a:t>
            </a:fld>
            <a:endParaRPr lang="en-US" dirty="0"/>
          </a:p>
        </p:txBody>
      </p:sp>
      <p:sp>
        <p:nvSpPr>
          <p:cNvPr id="5" name="Footer Placeholder 4">
            <a:extLst>
              <a:ext uri="{FF2B5EF4-FFF2-40B4-BE49-F238E27FC236}">
                <a16:creationId xmlns:a16="http://schemas.microsoft.com/office/drawing/2014/main" id="{F5A58CE1-18D9-DE3F-1038-BB880368B72C}"/>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5452520A-761F-E9B1-31A1-B1A2A8ED516E}"/>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4440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172DC-4DEE-25A0-94D3-BE25185F3AE0}"/>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43E8A2D5-67A7-0CE8-F2BF-B7E97D5600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F57999F6-B667-772F-DA68-A0A0E691BD22}"/>
              </a:ext>
            </a:extLst>
          </p:cNvPr>
          <p:cNvSpPr>
            <a:spLocks noGrp="1"/>
          </p:cNvSpPr>
          <p:nvPr>
            <p:ph type="dt" sz="half" idx="10"/>
          </p:nvPr>
        </p:nvSpPr>
        <p:spPr/>
        <p:txBody>
          <a:bodyPr/>
          <a:lstStyle/>
          <a:p>
            <a:pPr algn="r"/>
            <a:fld id="{53BEF823-48A5-43FC-BE03-E79964288B41}" type="datetimeFigureOut">
              <a:rPr lang="en-US" smtClean="0"/>
              <a:pPr algn="r"/>
              <a:t>2/26/2023</a:t>
            </a:fld>
            <a:endParaRPr lang="en-US" dirty="0"/>
          </a:p>
        </p:txBody>
      </p:sp>
      <p:sp>
        <p:nvSpPr>
          <p:cNvPr id="5" name="Footer Placeholder 4">
            <a:extLst>
              <a:ext uri="{FF2B5EF4-FFF2-40B4-BE49-F238E27FC236}">
                <a16:creationId xmlns:a16="http://schemas.microsoft.com/office/drawing/2014/main" id="{393EC51B-721B-A2EC-D01F-E000672BA658}"/>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6A68F0D2-2394-1F40-B452-000D3019D03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51757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5EC87-3BDB-C720-31E7-7F59E5AD51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72523D86-7505-D902-9675-9D755148D3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781523-EAD3-7833-1352-5EECF5A29EFE}"/>
              </a:ext>
            </a:extLst>
          </p:cNvPr>
          <p:cNvSpPr>
            <a:spLocks noGrp="1"/>
          </p:cNvSpPr>
          <p:nvPr>
            <p:ph type="dt" sz="half" idx="10"/>
          </p:nvPr>
        </p:nvSpPr>
        <p:spPr/>
        <p:txBody>
          <a:bodyPr/>
          <a:lstStyle/>
          <a:p>
            <a:pPr algn="r"/>
            <a:fld id="{53BEF823-48A5-43FC-BE03-E79964288B41}" type="datetimeFigureOut">
              <a:rPr lang="en-US" smtClean="0"/>
              <a:pPr algn="r"/>
              <a:t>2/26/2023</a:t>
            </a:fld>
            <a:endParaRPr lang="en-US" dirty="0"/>
          </a:p>
        </p:txBody>
      </p:sp>
      <p:sp>
        <p:nvSpPr>
          <p:cNvPr id="5" name="Footer Placeholder 4">
            <a:extLst>
              <a:ext uri="{FF2B5EF4-FFF2-40B4-BE49-F238E27FC236}">
                <a16:creationId xmlns:a16="http://schemas.microsoft.com/office/drawing/2014/main" id="{62C9A4B8-8790-6F37-2D0A-3CFBF5F2D6ED}"/>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C30E68DB-EEDE-3896-5044-6E9AF09FD817}"/>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0969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CDB1-1D68-403E-5092-B6D4EC0421B1}"/>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BF93F161-BE59-1370-07B6-0C831708B6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C65A976B-03DD-BF33-A22E-24A11D1F43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C36924E1-B24A-9D7D-B11F-5B0FC26711FF}"/>
              </a:ext>
            </a:extLst>
          </p:cNvPr>
          <p:cNvSpPr>
            <a:spLocks noGrp="1"/>
          </p:cNvSpPr>
          <p:nvPr>
            <p:ph type="dt" sz="half" idx="10"/>
          </p:nvPr>
        </p:nvSpPr>
        <p:spPr/>
        <p:txBody>
          <a:bodyPr/>
          <a:lstStyle/>
          <a:p>
            <a:pPr algn="r"/>
            <a:fld id="{53BEF823-48A5-43FC-BE03-E79964288B41}" type="datetimeFigureOut">
              <a:rPr lang="en-US" smtClean="0"/>
              <a:pPr algn="r"/>
              <a:t>2/26/2023</a:t>
            </a:fld>
            <a:endParaRPr lang="en-US" dirty="0"/>
          </a:p>
        </p:txBody>
      </p:sp>
      <p:sp>
        <p:nvSpPr>
          <p:cNvPr id="6" name="Footer Placeholder 5">
            <a:extLst>
              <a:ext uri="{FF2B5EF4-FFF2-40B4-BE49-F238E27FC236}">
                <a16:creationId xmlns:a16="http://schemas.microsoft.com/office/drawing/2014/main" id="{F709E0B6-2636-EEE3-B93C-89AC9D5ECFF7}"/>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871FEA1A-53C2-E7FE-344D-99FC55DB246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63964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7151-DE22-54D6-D758-DCBEBF2663E8}"/>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B1F80280-8357-A496-37DB-67F208847B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D4C280-8F46-687D-D622-E31ABBA13A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F07050A4-FFE0-0B44-8E66-96DDE396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7836E6-D702-231C-ABDF-D51BEA03ED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6DB5A88B-6D08-ADF1-0928-F5018A8F5EE4}"/>
              </a:ext>
            </a:extLst>
          </p:cNvPr>
          <p:cNvSpPr>
            <a:spLocks noGrp="1"/>
          </p:cNvSpPr>
          <p:nvPr>
            <p:ph type="dt" sz="half" idx="10"/>
          </p:nvPr>
        </p:nvSpPr>
        <p:spPr/>
        <p:txBody>
          <a:bodyPr/>
          <a:lstStyle/>
          <a:p>
            <a:pPr algn="r"/>
            <a:fld id="{53BEF823-48A5-43FC-BE03-E79964288B41}" type="datetimeFigureOut">
              <a:rPr lang="en-US" smtClean="0"/>
              <a:pPr algn="r"/>
              <a:t>2/26/2023</a:t>
            </a:fld>
            <a:endParaRPr lang="en-US" dirty="0"/>
          </a:p>
        </p:txBody>
      </p:sp>
      <p:sp>
        <p:nvSpPr>
          <p:cNvPr id="8" name="Footer Placeholder 7">
            <a:extLst>
              <a:ext uri="{FF2B5EF4-FFF2-40B4-BE49-F238E27FC236}">
                <a16:creationId xmlns:a16="http://schemas.microsoft.com/office/drawing/2014/main" id="{5703AE82-4F9C-F0B8-3657-7B136DA52477}"/>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487442A-2BC6-6925-C82F-1A51801168C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4093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7BC70-6B84-E879-6D82-0732637DDAF7}"/>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42F764BC-5314-2141-EB78-ECF23CE628FE}"/>
              </a:ext>
            </a:extLst>
          </p:cNvPr>
          <p:cNvSpPr>
            <a:spLocks noGrp="1"/>
          </p:cNvSpPr>
          <p:nvPr>
            <p:ph type="dt" sz="half" idx="10"/>
          </p:nvPr>
        </p:nvSpPr>
        <p:spPr/>
        <p:txBody>
          <a:bodyPr/>
          <a:lstStyle/>
          <a:p>
            <a:pPr algn="r"/>
            <a:fld id="{53BEF823-48A5-43FC-BE03-E79964288B41}" type="datetimeFigureOut">
              <a:rPr lang="en-US" smtClean="0"/>
              <a:pPr algn="r"/>
              <a:t>2/26/2023</a:t>
            </a:fld>
            <a:endParaRPr lang="en-US" dirty="0"/>
          </a:p>
        </p:txBody>
      </p:sp>
      <p:sp>
        <p:nvSpPr>
          <p:cNvPr id="4" name="Footer Placeholder 3">
            <a:extLst>
              <a:ext uri="{FF2B5EF4-FFF2-40B4-BE49-F238E27FC236}">
                <a16:creationId xmlns:a16="http://schemas.microsoft.com/office/drawing/2014/main" id="{4F1D322F-6E97-7036-C8C1-F8B8DAFB7EE2}"/>
              </a:ext>
            </a:extLst>
          </p:cNvPr>
          <p:cNvSpPr>
            <a:spLocks noGrp="1"/>
          </p:cNvSpPr>
          <p:nvPr>
            <p:ph type="ftr" sz="quarter" idx="11"/>
          </p:nvPr>
        </p:nvSpPr>
        <p:spPr/>
        <p:txBody>
          <a:bodyPr/>
          <a:lstStyle/>
          <a:p>
            <a:pPr algn="l"/>
            <a:endParaRPr lang="en-US" dirty="0"/>
          </a:p>
        </p:txBody>
      </p:sp>
      <p:sp>
        <p:nvSpPr>
          <p:cNvPr id="5" name="Slide Number Placeholder 4">
            <a:extLst>
              <a:ext uri="{FF2B5EF4-FFF2-40B4-BE49-F238E27FC236}">
                <a16:creationId xmlns:a16="http://schemas.microsoft.com/office/drawing/2014/main" id="{15FB2316-EA89-4AA5-F28D-63B58B11E8B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46486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03582D-5BD3-2267-2A7F-975EEA5D66A8}"/>
              </a:ext>
            </a:extLst>
          </p:cNvPr>
          <p:cNvSpPr>
            <a:spLocks noGrp="1"/>
          </p:cNvSpPr>
          <p:nvPr>
            <p:ph type="dt" sz="half" idx="10"/>
          </p:nvPr>
        </p:nvSpPr>
        <p:spPr/>
        <p:txBody>
          <a:bodyPr/>
          <a:lstStyle/>
          <a:p>
            <a:pPr algn="r"/>
            <a:fld id="{53BEF823-48A5-43FC-BE03-E79964288B41}" type="datetimeFigureOut">
              <a:rPr lang="en-US" smtClean="0"/>
              <a:pPr algn="r"/>
              <a:t>2/26/2023</a:t>
            </a:fld>
            <a:endParaRPr lang="en-US" dirty="0"/>
          </a:p>
        </p:txBody>
      </p:sp>
      <p:sp>
        <p:nvSpPr>
          <p:cNvPr id="3" name="Footer Placeholder 2">
            <a:extLst>
              <a:ext uri="{FF2B5EF4-FFF2-40B4-BE49-F238E27FC236}">
                <a16:creationId xmlns:a16="http://schemas.microsoft.com/office/drawing/2014/main" id="{3C27CF25-1AB4-A8DF-F48E-0095D345A7EC}"/>
              </a:ext>
            </a:extLst>
          </p:cNvPr>
          <p:cNvSpPr>
            <a:spLocks noGrp="1"/>
          </p:cNvSpPr>
          <p:nvPr>
            <p:ph type="ftr" sz="quarter" idx="11"/>
          </p:nvPr>
        </p:nvSpPr>
        <p:spPr/>
        <p:txBody>
          <a:bodyPr/>
          <a:lstStyle/>
          <a:p>
            <a:pPr algn="l"/>
            <a:endParaRPr lang="en-US" dirty="0"/>
          </a:p>
        </p:txBody>
      </p:sp>
      <p:sp>
        <p:nvSpPr>
          <p:cNvPr id="4" name="Slide Number Placeholder 3">
            <a:extLst>
              <a:ext uri="{FF2B5EF4-FFF2-40B4-BE49-F238E27FC236}">
                <a16:creationId xmlns:a16="http://schemas.microsoft.com/office/drawing/2014/main" id="{AC24433D-5BEE-E50C-8118-A83FED6A3367}"/>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11394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5517-E9A5-E19B-9C84-BF7D121206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F9F9735A-BCBA-BDA9-4878-035899AD62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4B39094D-6F86-C10D-E51F-13EC4CAD74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B0ED2-0529-7BFE-EF0D-B604BE3FD3A3}"/>
              </a:ext>
            </a:extLst>
          </p:cNvPr>
          <p:cNvSpPr>
            <a:spLocks noGrp="1"/>
          </p:cNvSpPr>
          <p:nvPr>
            <p:ph type="dt" sz="half" idx="10"/>
          </p:nvPr>
        </p:nvSpPr>
        <p:spPr/>
        <p:txBody>
          <a:bodyPr/>
          <a:lstStyle/>
          <a:p>
            <a:pPr algn="r"/>
            <a:fld id="{53BEF823-48A5-43FC-BE03-E79964288B41}" type="datetimeFigureOut">
              <a:rPr lang="en-US" smtClean="0"/>
              <a:pPr algn="r"/>
              <a:t>2/26/2023</a:t>
            </a:fld>
            <a:endParaRPr lang="en-US" dirty="0"/>
          </a:p>
        </p:txBody>
      </p:sp>
      <p:sp>
        <p:nvSpPr>
          <p:cNvPr id="6" name="Footer Placeholder 5">
            <a:extLst>
              <a:ext uri="{FF2B5EF4-FFF2-40B4-BE49-F238E27FC236}">
                <a16:creationId xmlns:a16="http://schemas.microsoft.com/office/drawing/2014/main" id="{6E542C64-E658-A17A-8E33-62F0AB7E005B}"/>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96016A12-777C-F8A6-C726-5F5E6FE4F07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14937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262B-3F56-4DFD-8B39-B942CD4A07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17BDEDAF-635C-7777-C9BC-AB3AFEAC9F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dirty="0"/>
          </a:p>
        </p:txBody>
      </p:sp>
      <p:sp>
        <p:nvSpPr>
          <p:cNvPr id="4" name="Text Placeholder 3">
            <a:extLst>
              <a:ext uri="{FF2B5EF4-FFF2-40B4-BE49-F238E27FC236}">
                <a16:creationId xmlns:a16="http://schemas.microsoft.com/office/drawing/2014/main" id="{9A467EDC-A645-35BD-D733-BB1F1543C9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74E8C-2DCA-7667-D897-DCDC5B12211A}"/>
              </a:ext>
            </a:extLst>
          </p:cNvPr>
          <p:cNvSpPr>
            <a:spLocks noGrp="1"/>
          </p:cNvSpPr>
          <p:nvPr>
            <p:ph type="dt" sz="half" idx="10"/>
          </p:nvPr>
        </p:nvSpPr>
        <p:spPr/>
        <p:txBody>
          <a:bodyPr/>
          <a:lstStyle/>
          <a:p>
            <a:pPr algn="r"/>
            <a:fld id="{53BEF823-48A5-43FC-BE03-E79964288B41}" type="datetimeFigureOut">
              <a:rPr lang="en-US" smtClean="0"/>
              <a:pPr algn="r"/>
              <a:t>2/26/2023</a:t>
            </a:fld>
            <a:endParaRPr lang="en-US" dirty="0"/>
          </a:p>
        </p:txBody>
      </p:sp>
      <p:sp>
        <p:nvSpPr>
          <p:cNvPr id="6" name="Footer Placeholder 5">
            <a:extLst>
              <a:ext uri="{FF2B5EF4-FFF2-40B4-BE49-F238E27FC236}">
                <a16:creationId xmlns:a16="http://schemas.microsoft.com/office/drawing/2014/main" id="{EE622B00-28BB-336C-0467-DB110F2B1819}"/>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8478DFE0-4164-1E85-6D9C-1915C0E0B8F2}"/>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8774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D37AC8-D2AB-1E5A-6448-AFB0D7403D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B8CDC2F8-6D02-F85A-9A67-5414775A87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7201C427-E8B2-1EDE-2AD3-323F50A9D9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53BEF823-48A5-43FC-BE03-E79964288B41}" type="datetimeFigureOut">
              <a:rPr lang="en-US" smtClean="0"/>
              <a:pPr algn="r"/>
              <a:t>2/26/2023</a:t>
            </a:fld>
            <a:endParaRPr lang="en-US" dirty="0"/>
          </a:p>
        </p:txBody>
      </p:sp>
      <p:sp>
        <p:nvSpPr>
          <p:cNvPr id="5" name="Footer Placeholder 4">
            <a:extLst>
              <a:ext uri="{FF2B5EF4-FFF2-40B4-BE49-F238E27FC236}">
                <a16:creationId xmlns:a16="http://schemas.microsoft.com/office/drawing/2014/main" id="{12735402-10EF-E597-560B-2C12700090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B60A5A06-BE97-9680-F444-DBAF73DE1B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2779468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application&#10;&#10;Description automatically generated">
            <a:extLst>
              <a:ext uri="{FF2B5EF4-FFF2-40B4-BE49-F238E27FC236}">
                <a16:creationId xmlns:a16="http://schemas.microsoft.com/office/drawing/2014/main" id="{9BDF4F8A-34BD-45ED-2DB2-22FD22666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B9BB0D15-9019-DDA0-CCE6-4AC1A4DCA657}"/>
              </a:ext>
            </a:extLst>
          </p:cNvPr>
          <p:cNvSpPr txBox="1"/>
          <p:nvPr/>
        </p:nvSpPr>
        <p:spPr>
          <a:xfrm>
            <a:off x="560439" y="2182761"/>
            <a:ext cx="10380088" cy="2708434"/>
          </a:xfrm>
          <a:prstGeom prst="rect">
            <a:avLst/>
          </a:prstGeom>
          <a:noFill/>
        </p:spPr>
        <p:txBody>
          <a:bodyPr wrap="square" rtlCol="0">
            <a:spAutoFit/>
          </a:bodyPr>
          <a:lstStyle/>
          <a:p>
            <a:r>
              <a:rPr lang="en-US" sz="5400" b="1" dirty="0"/>
              <a:t>Bogor Traffic Monitoring Dashboard</a:t>
            </a:r>
          </a:p>
          <a:p>
            <a:r>
              <a:rPr lang="en-US" sz="2800" b="1" dirty="0"/>
              <a:t>Data Analyst Mini Project</a:t>
            </a:r>
          </a:p>
          <a:p>
            <a:r>
              <a:rPr lang="en-US" b="1" dirty="0"/>
              <a:t>DSLS 2023</a:t>
            </a:r>
            <a:endParaRPr lang="en-US" sz="1600" b="1" dirty="0"/>
          </a:p>
          <a:p>
            <a:r>
              <a:rPr lang="en-US" sz="1600" b="1" dirty="0"/>
              <a:t>Author : Ihsan Nur Faqih</a:t>
            </a:r>
          </a:p>
        </p:txBody>
      </p:sp>
    </p:spTree>
    <p:extLst>
      <p:ext uri="{BB962C8B-B14F-4D97-AF65-F5344CB8AC3E}">
        <p14:creationId xmlns:p14="http://schemas.microsoft.com/office/powerpoint/2010/main" val="1182190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Dashboard Feature &amp; Use Case</a:t>
            </a:r>
            <a:endParaRPr lang="id-ID"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TextBox 7">
            <a:extLst>
              <a:ext uri="{FF2B5EF4-FFF2-40B4-BE49-F238E27FC236}">
                <a16:creationId xmlns:a16="http://schemas.microsoft.com/office/drawing/2014/main" id="{0361CDA9-8816-7F5B-A345-D6959C09094C}"/>
              </a:ext>
            </a:extLst>
          </p:cNvPr>
          <p:cNvSpPr txBox="1"/>
          <p:nvPr/>
        </p:nvSpPr>
        <p:spPr>
          <a:xfrm>
            <a:off x="451821" y="904568"/>
            <a:ext cx="4916245" cy="523220"/>
          </a:xfrm>
          <a:prstGeom prst="rect">
            <a:avLst/>
          </a:prstGeom>
          <a:noFill/>
        </p:spPr>
        <p:txBody>
          <a:bodyPr wrap="square" rtlCol="0">
            <a:spAutoFit/>
          </a:bodyPr>
          <a:lstStyle/>
          <a:p>
            <a:r>
              <a:rPr lang="en-US" sz="2800" b="1" dirty="0"/>
              <a:t>Part 2</a:t>
            </a:r>
            <a:endParaRPr lang="id-ID" sz="2800" b="1" dirty="0"/>
          </a:p>
        </p:txBody>
      </p:sp>
      <p:pic>
        <p:nvPicPr>
          <p:cNvPr id="6" name="Picture 5">
            <a:extLst>
              <a:ext uri="{FF2B5EF4-FFF2-40B4-BE49-F238E27FC236}">
                <a16:creationId xmlns:a16="http://schemas.microsoft.com/office/drawing/2014/main" id="{6CEDAC34-167B-9C20-E07F-8418355BA10D}"/>
              </a:ext>
            </a:extLst>
          </p:cNvPr>
          <p:cNvPicPr>
            <a:picLocks noChangeAspect="1"/>
          </p:cNvPicPr>
          <p:nvPr/>
        </p:nvPicPr>
        <p:blipFill>
          <a:blip r:embed="rId2"/>
          <a:stretch>
            <a:fillRect/>
          </a:stretch>
        </p:blipFill>
        <p:spPr>
          <a:xfrm>
            <a:off x="1513765" y="1427788"/>
            <a:ext cx="8626588" cy="5380186"/>
          </a:xfrm>
          <a:prstGeom prst="rect">
            <a:avLst/>
          </a:prstGeom>
        </p:spPr>
      </p:pic>
      <p:sp>
        <p:nvSpPr>
          <p:cNvPr id="7" name="Rectangle 6">
            <a:extLst>
              <a:ext uri="{FF2B5EF4-FFF2-40B4-BE49-F238E27FC236}">
                <a16:creationId xmlns:a16="http://schemas.microsoft.com/office/drawing/2014/main" id="{C7889D9D-B585-5C32-1A41-22C3909FCDF5}"/>
              </a:ext>
            </a:extLst>
          </p:cNvPr>
          <p:cNvSpPr/>
          <p:nvPr/>
        </p:nvSpPr>
        <p:spPr>
          <a:xfrm>
            <a:off x="1624405" y="1449304"/>
            <a:ext cx="4252857" cy="229435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endParaRPr>
          </a:p>
        </p:txBody>
      </p:sp>
      <p:sp>
        <p:nvSpPr>
          <p:cNvPr id="9" name="TextBox 8">
            <a:extLst>
              <a:ext uri="{FF2B5EF4-FFF2-40B4-BE49-F238E27FC236}">
                <a16:creationId xmlns:a16="http://schemas.microsoft.com/office/drawing/2014/main" id="{20B64ABA-DB41-3245-E9D4-5BB63AC23244}"/>
              </a:ext>
            </a:extLst>
          </p:cNvPr>
          <p:cNvSpPr txBox="1"/>
          <p:nvPr/>
        </p:nvSpPr>
        <p:spPr>
          <a:xfrm>
            <a:off x="1667436" y="1449304"/>
            <a:ext cx="537883" cy="707886"/>
          </a:xfrm>
          <a:prstGeom prst="rect">
            <a:avLst/>
          </a:prstGeom>
          <a:noFill/>
          <a:ln>
            <a:noFill/>
          </a:ln>
        </p:spPr>
        <p:txBody>
          <a:bodyPr wrap="square" rtlCol="0">
            <a:spAutoFit/>
          </a:bodyPr>
          <a:lstStyle/>
          <a:p>
            <a:pPr algn="ctr"/>
            <a:r>
              <a:rPr lang="en-US" sz="4000" b="1" dirty="0"/>
              <a:t>5</a:t>
            </a:r>
            <a:endParaRPr lang="id-ID" sz="4000" b="1" dirty="0"/>
          </a:p>
        </p:txBody>
      </p:sp>
      <p:sp>
        <p:nvSpPr>
          <p:cNvPr id="10" name="Rectangle 9">
            <a:extLst>
              <a:ext uri="{FF2B5EF4-FFF2-40B4-BE49-F238E27FC236}">
                <a16:creationId xmlns:a16="http://schemas.microsoft.com/office/drawing/2014/main" id="{7CB1B779-31EC-E556-EBD0-A5EDD3768B4F}"/>
              </a:ext>
            </a:extLst>
          </p:cNvPr>
          <p:cNvSpPr/>
          <p:nvPr/>
        </p:nvSpPr>
        <p:spPr>
          <a:xfrm>
            <a:off x="5930527" y="1449304"/>
            <a:ext cx="4117115" cy="229435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endParaRPr>
          </a:p>
        </p:txBody>
      </p:sp>
      <p:sp>
        <p:nvSpPr>
          <p:cNvPr id="11" name="TextBox 10">
            <a:extLst>
              <a:ext uri="{FF2B5EF4-FFF2-40B4-BE49-F238E27FC236}">
                <a16:creationId xmlns:a16="http://schemas.microsoft.com/office/drawing/2014/main" id="{D36AF77E-87D1-DF68-DE53-EFACA1FDCB75}"/>
              </a:ext>
            </a:extLst>
          </p:cNvPr>
          <p:cNvSpPr txBox="1"/>
          <p:nvPr/>
        </p:nvSpPr>
        <p:spPr>
          <a:xfrm>
            <a:off x="5973558" y="1449304"/>
            <a:ext cx="537883" cy="707886"/>
          </a:xfrm>
          <a:prstGeom prst="rect">
            <a:avLst/>
          </a:prstGeom>
          <a:noFill/>
          <a:ln>
            <a:noFill/>
          </a:ln>
        </p:spPr>
        <p:txBody>
          <a:bodyPr wrap="square" rtlCol="0">
            <a:spAutoFit/>
          </a:bodyPr>
          <a:lstStyle/>
          <a:p>
            <a:pPr algn="ctr"/>
            <a:r>
              <a:rPr lang="en-US" sz="4000" b="1" dirty="0"/>
              <a:t>6</a:t>
            </a:r>
            <a:endParaRPr lang="id-ID" sz="4000" b="1" dirty="0"/>
          </a:p>
        </p:txBody>
      </p:sp>
      <p:sp>
        <p:nvSpPr>
          <p:cNvPr id="12" name="Rectangle 11">
            <a:extLst>
              <a:ext uri="{FF2B5EF4-FFF2-40B4-BE49-F238E27FC236}">
                <a16:creationId xmlns:a16="http://schemas.microsoft.com/office/drawing/2014/main" id="{89EA4BBF-CB22-56BF-E2DB-132CAFE050A5}"/>
              </a:ext>
            </a:extLst>
          </p:cNvPr>
          <p:cNvSpPr/>
          <p:nvPr/>
        </p:nvSpPr>
        <p:spPr>
          <a:xfrm>
            <a:off x="1720701" y="3896062"/>
            <a:ext cx="8419652" cy="291191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endParaRPr>
          </a:p>
        </p:txBody>
      </p:sp>
      <p:sp>
        <p:nvSpPr>
          <p:cNvPr id="13" name="TextBox 12">
            <a:extLst>
              <a:ext uri="{FF2B5EF4-FFF2-40B4-BE49-F238E27FC236}">
                <a16:creationId xmlns:a16="http://schemas.microsoft.com/office/drawing/2014/main" id="{DD1DDF2A-CAEB-2B78-6E7D-1BDB002C7491}"/>
              </a:ext>
            </a:extLst>
          </p:cNvPr>
          <p:cNvSpPr txBox="1"/>
          <p:nvPr/>
        </p:nvSpPr>
        <p:spPr>
          <a:xfrm>
            <a:off x="5435675" y="4182955"/>
            <a:ext cx="537883" cy="707886"/>
          </a:xfrm>
          <a:prstGeom prst="rect">
            <a:avLst/>
          </a:prstGeom>
          <a:noFill/>
          <a:ln>
            <a:noFill/>
          </a:ln>
        </p:spPr>
        <p:txBody>
          <a:bodyPr wrap="square" rtlCol="0">
            <a:spAutoFit/>
          </a:bodyPr>
          <a:lstStyle/>
          <a:p>
            <a:pPr algn="ctr"/>
            <a:r>
              <a:rPr lang="en-US" sz="4000" b="1" dirty="0"/>
              <a:t>7</a:t>
            </a:r>
            <a:endParaRPr lang="id-ID" sz="4000" b="1" dirty="0"/>
          </a:p>
        </p:txBody>
      </p:sp>
    </p:spTree>
    <p:extLst>
      <p:ext uri="{BB962C8B-B14F-4D97-AF65-F5344CB8AC3E}">
        <p14:creationId xmlns:p14="http://schemas.microsoft.com/office/powerpoint/2010/main" val="2334447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Dashboard Feature &amp; Use Case : Detail</a:t>
            </a:r>
            <a:endParaRPr lang="id-ID"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TextBox 7">
            <a:extLst>
              <a:ext uri="{FF2B5EF4-FFF2-40B4-BE49-F238E27FC236}">
                <a16:creationId xmlns:a16="http://schemas.microsoft.com/office/drawing/2014/main" id="{0361CDA9-8816-7F5B-A345-D6959C09094C}"/>
              </a:ext>
            </a:extLst>
          </p:cNvPr>
          <p:cNvSpPr txBox="1"/>
          <p:nvPr/>
        </p:nvSpPr>
        <p:spPr>
          <a:xfrm>
            <a:off x="451821" y="904568"/>
            <a:ext cx="4916245" cy="523220"/>
          </a:xfrm>
          <a:prstGeom prst="rect">
            <a:avLst/>
          </a:prstGeom>
          <a:noFill/>
        </p:spPr>
        <p:txBody>
          <a:bodyPr wrap="square" rtlCol="0">
            <a:spAutoFit/>
          </a:bodyPr>
          <a:lstStyle/>
          <a:p>
            <a:r>
              <a:rPr lang="en-US" sz="2800" b="1" dirty="0"/>
              <a:t>1. Filtering Section</a:t>
            </a:r>
            <a:endParaRPr lang="id-ID" sz="2800" b="1" dirty="0"/>
          </a:p>
        </p:txBody>
      </p:sp>
      <p:pic>
        <p:nvPicPr>
          <p:cNvPr id="5" name="Picture 4">
            <a:extLst>
              <a:ext uri="{FF2B5EF4-FFF2-40B4-BE49-F238E27FC236}">
                <a16:creationId xmlns:a16="http://schemas.microsoft.com/office/drawing/2014/main" id="{B39D5469-279B-5A1D-8FAE-3A72B7025175}"/>
              </a:ext>
            </a:extLst>
          </p:cNvPr>
          <p:cNvPicPr>
            <a:picLocks noChangeAspect="1"/>
          </p:cNvPicPr>
          <p:nvPr/>
        </p:nvPicPr>
        <p:blipFill>
          <a:blip r:embed="rId2"/>
          <a:stretch>
            <a:fillRect/>
          </a:stretch>
        </p:blipFill>
        <p:spPr>
          <a:xfrm>
            <a:off x="451821" y="2105319"/>
            <a:ext cx="5425204" cy="2970090"/>
          </a:xfrm>
          <a:prstGeom prst="rect">
            <a:avLst/>
          </a:prstGeom>
        </p:spPr>
      </p:pic>
      <p:sp>
        <p:nvSpPr>
          <p:cNvPr id="15" name="TextBox 14">
            <a:extLst>
              <a:ext uri="{FF2B5EF4-FFF2-40B4-BE49-F238E27FC236}">
                <a16:creationId xmlns:a16="http://schemas.microsoft.com/office/drawing/2014/main" id="{D1E582A5-EBE2-D013-CF84-1E29A3DA241B}"/>
              </a:ext>
            </a:extLst>
          </p:cNvPr>
          <p:cNvSpPr txBox="1"/>
          <p:nvPr/>
        </p:nvSpPr>
        <p:spPr>
          <a:xfrm>
            <a:off x="6207162" y="1258645"/>
            <a:ext cx="5669280" cy="3693319"/>
          </a:xfrm>
          <a:prstGeom prst="rect">
            <a:avLst/>
          </a:prstGeom>
          <a:noFill/>
        </p:spPr>
        <p:txBody>
          <a:bodyPr wrap="square" rtlCol="0">
            <a:spAutoFit/>
          </a:bodyPr>
          <a:lstStyle/>
          <a:p>
            <a:r>
              <a:rPr lang="en-US" dirty="0"/>
              <a:t>In filtering section, user can filter based on </a:t>
            </a:r>
            <a:r>
              <a:rPr lang="en-US" b="1" dirty="0"/>
              <a:t>Date, Street Name, Jam Level.</a:t>
            </a:r>
            <a:br>
              <a:rPr lang="en-US" dirty="0"/>
            </a:br>
            <a:endParaRPr lang="en-US" dirty="0"/>
          </a:p>
          <a:p>
            <a:r>
              <a:rPr lang="en-US" dirty="0"/>
              <a:t>Reasoning :</a:t>
            </a:r>
          </a:p>
          <a:p>
            <a:pPr marL="342900" indent="-342900">
              <a:buAutoNum type="arabicPeriod"/>
            </a:pPr>
            <a:r>
              <a:rPr lang="en-US" dirty="0"/>
              <a:t>User can filter date to tracing historical data about traffic jam in Bogor city</a:t>
            </a:r>
          </a:p>
          <a:p>
            <a:pPr marL="342900" indent="-342900">
              <a:buAutoNum type="arabicPeriod"/>
            </a:pPr>
            <a:r>
              <a:rPr lang="en-US" dirty="0"/>
              <a:t>Street name filter will make user easily focusing to deeper dive in specific street name, especially for street name that mainly have high traffic such as </a:t>
            </a:r>
            <a:r>
              <a:rPr lang="en-US" dirty="0" err="1"/>
              <a:t>Dramaga</a:t>
            </a:r>
            <a:r>
              <a:rPr lang="en-US" dirty="0"/>
              <a:t>, </a:t>
            </a:r>
            <a:r>
              <a:rPr lang="en-US" dirty="0" err="1"/>
              <a:t>Pajajaran</a:t>
            </a:r>
            <a:r>
              <a:rPr lang="en-US" dirty="0"/>
              <a:t>, etc.</a:t>
            </a:r>
          </a:p>
          <a:p>
            <a:pPr marL="342900" indent="-342900">
              <a:buAutoNum type="arabicPeriod"/>
            </a:pPr>
            <a:r>
              <a:rPr lang="en-US" dirty="0"/>
              <a:t>Jam level filter will make user easily focusing on which street that need fast resolve to handle traffic, to deploy Traffic Warden or Police Officer </a:t>
            </a:r>
            <a:endParaRPr lang="id-ID" dirty="0"/>
          </a:p>
        </p:txBody>
      </p:sp>
    </p:spTree>
    <p:extLst>
      <p:ext uri="{BB962C8B-B14F-4D97-AF65-F5344CB8AC3E}">
        <p14:creationId xmlns:p14="http://schemas.microsoft.com/office/powerpoint/2010/main" val="2746681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Dashboard Feature &amp; Use Case : Details</a:t>
            </a:r>
            <a:endParaRPr lang="id-ID"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TextBox 7">
            <a:extLst>
              <a:ext uri="{FF2B5EF4-FFF2-40B4-BE49-F238E27FC236}">
                <a16:creationId xmlns:a16="http://schemas.microsoft.com/office/drawing/2014/main" id="{0361CDA9-8816-7F5B-A345-D6959C09094C}"/>
              </a:ext>
            </a:extLst>
          </p:cNvPr>
          <p:cNvSpPr txBox="1"/>
          <p:nvPr/>
        </p:nvSpPr>
        <p:spPr>
          <a:xfrm>
            <a:off x="451821" y="904568"/>
            <a:ext cx="4916245" cy="523220"/>
          </a:xfrm>
          <a:prstGeom prst="rect">
            <a:avLst/>
          </a:prstGeom>
          <a:noFill/>
        </p:spPr>
        <p:txBody>
          <a:bodyPr wrap="square" rtlCol="0">
            <a:spAutoFit/>
          </a:bodyPr>
          <a:lstStyle/>
          <a:p>
            <a:r>
              <a:rPr lang="en-US" sz="2800" b="1" dirty="0"/>
              <a:t>2. Scorecard Section</a:t>
            </a:r>
            <a:endParaRPr lang="id-ID" sz="2800" b="1" dirty="0"/>
          </a:p>
        </p:txBody>
      </p:sp>
      <p:sp>
        <p:nvSpPr>
          <p:cNvPr id="15" name="TextBox 14">
            <a:extLst>
              <a:ext uri="{FF2B5EF4-FFF2-40B4-BE49-F238E27FC236}">
                <a16:creationId xmlns:a16="http://schemas.microsoft.com/office/drawing/2014/main" id="{D1E582A5-EBE2-D013-CF84-1E29A3DA241B}"/>
              </a:ext>
            </a:extLst>
          </p:cNvPr>
          <p:cNvSpPr txBox="1"/>
          <p:nvPr/>
        </p:nvSpPr>
        <p:spPr>
          <a:xfrm>
            <a:off x="6207162" y="1258645"/>
            <a:ext cx="5669280" cy="3693319"/>
          </a:xfrm>
          <a:prstGeom prst="rect">
            <a:avLst/>
          </a:prstGeom>
          <a:noFill/>
        </p:spPr>
        <p:txBody>
          <a:bodyPr wrap="square" rtlCol="0">
            <a:spAutoFit/>
          </a:bodyPr>
          <a:lstStyle/>
          <a:p>
            <a:r>
              <a:rPr lang="en-US" dirty="0"/>
              <a:t>Scorecard section showing 4 information, Median Traffic Jam level (0 is lowest and 5 is highest), rain duration (if weather is in rain), humidity, and average temperature of the day in Celsius.</a:t>
            </a:r>
          </a:p>
          <a:p>
            <a:endParaRPr lang="en-US" dirty="0"/>
          </a:p>
          <a:p>
            <a:r>
              <a:rPr lang="en-US" dirty="0"/>
              <a:t>Main reason for traffic jam level scorecard is to maintain traffic jam level as lowest as possible, if the traffic jam level increase to 3, 4, or 5. Government can take action as quick as possible to relieve the traffic</a:t>
            </a:r>
          </a:p>
          <a:p>
            <a:endParaRPr lang="en-US" dirty="0"/>
          </a:p>
          <a:p>
            <a:r>
              <a:rPr lang="en-US" dirty="0"/>
              <a:t>Weather condition information is show for helping user prepare for rain that cause traffic, or rain possibility in the City.</a:t>
            </a:r>
            <a:endParaRPr lang="id-ID" dirty="0"/>
          </a:p>
        </p:txBody>
      </p:sp>
      <p:pic>
        <p:nvPicPr>
          <p:cNvPr id="6" name="Picture 5">
            <a:extLst>
              <a:ext uri="{FF2B5EF4-FFF2-40B4-BE49-F238E27FC236}">
                <a16:creationId xmlns:a16="http://schemas.microsoft.com/office/drawing/2014/main" id="{86D27BFB-7690-2919-9450-34C177188BD2}"/>
              </a:ext>
            </a:extLst>
          </p:cNvPr>
          <p:cNvPicPr>
            <a:picLocks noChangeAspect="1"/>
          </p:cNvPicPr>
          <p:nvPr/>
        </p:nvPicPr>
        <p:blipFill rotWithShape="1">
          <a:blip r:embed="rId2"/>
          <a:srcRect l="2566"/>
          <a:stretch/>
        </p:blipFill>
        <p:spPr>
          <a:xfrm>
            <a:off x="0" y="1852901"/>
            <a:ext cx="5984839" cy="1481969"/>
          </a:xfrm>
          <a:prstGeom prst="rect">
            <a:avLst/>
          </a:prstGeom>
        </p:spPr>
      </p:pic>
    </p:spTree>
    <p:extLst>
      <p:ext uri="{BB962C8B-B14F-4D97-AF65-F5344CB8AC3E}">
        <p14:creationId xmlns:p14="http://schemas.microsoft.com/office/powerpoint/2010/main" val="266070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Dashboard Feature &amp; Use Case : Detail</a:t>
            </a:r>
            <a:endParaRPr lang="id-ID"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TextBox 7">
            <a:extLst>
              <a:ext uri="{FF2B5EF4-FFF2-40B4-BE49-F238E27FC236}">
                <a16:creationId xmlns:a16="http://schemas.microsoft.com/office/drawing/2014/main" id="{0361CDA9-8816-7F5B-A345-D6959C09094C}"/>
              </a:ext>
            </a:extLst>
          </p:cNvPr>
          <p:cNvSpPr txBox="1"/>
          <p:nvPr/>
        </p:nvSpPr>
        <p:spPr>
          <a:xfrm>
            <a:off x="451821" y="904568"/>
            <a:ext cx="5893300" cy="523220"/>
          </a:xfrm>
          <a:prstGeom prst="rect">
            <a:avLst/>
          </a:prstGeom>
          <a:noFill/>
        </p:spPr>
        <p:txBody>
          <a:bodyPr wrap="square" rtlCol="0">
            <a:spAutoFit/>
          </a:bodyPr>
          <a:lstStyle/>
          <a:p>
            <a:r>
              <a:rPr lang="en-US" sz="2800" b="1" dirty="0"/>
              <a:t>3. Main Dashboard Section (3,4,5,6)</a:t>
            </a:r>
            <a:endParaRPr lang="id-ID" sz="2800" b="1" dirty="0"/>
          </a:p>
        </p:txBody>
      </p:sp>
      <p:sp>
        <p:nvSpPr>
          <p:cNvPr id="15" name="TextBox 14">
            <a:extLst>
              <a:ext uri="{FF2B5EF4-FFF2-40B4-BE49-F238E27FC236}">
                <a16:creationId xmlns:a16="http://schemas.microsoft.com/office/drawing/2014/main" id="{D1E582A5-EBE2-D013-CF84-1E29A3DA241B}"/>
              </a:ext>
            </a:extLst>
          </p:cNvPr>
          <p:cNvSpPr txBox="1"/>
          <p:nvPr/>
        </p:nvSpPr>
        <p:spPr>
          <a:xfrm>
            <a:off x="139848" y="5614878"/>
            <a:ext cx="11962505" cy="1200329"/>
          </a:xfrm>
          <a:prstGeom prst="rect">
            <a:avLst/>
          </a:prstGeom>
          <a:solidFill>
            <a:schemeClr val="bg1">
              <a:lumMod val="85000"/>
            </a:schemeClr>
          </a:solidFill>
        </p:spPr>
        <p:txBody>
          <a:bodyPr wrap="square" rtlCol="0">
            <a:spAutoFit/>
          </a:bodyPr>
          <a:lstStyle/>
          <a:p>
            <a:r>
              <a:rPr lang="en-US" dirty="0"/>
              <a:t>For this use case, the data already filtered in 1 week time span, we can gather information on time series chart that 27 July is the peak traffic of the week, and from the right side we can inference that it’s happened on Saturday. Street that have heavily traffic is KH </a:t>
            </a:r>
            <a:r>
              <a:rPr lang="en-US" dirty="0" err="1"/>
              <a:t>Soleh</a:t>
            </a:r>
            <a:r>
              <a:rPr lang="en-US" dirty="0"/>
              <a:t> Iskandar, and total records submitted happened in Jalan Raya </a:t>
            </a:r>
            <a:r>
              <a:rPr lang="en-US" dirty="0" err="1"/>
              <a:t>Pajajaran</a:t>
            </a:r>
            <a:r>
              <a:rPr lang="en-US" dirty="0"/>
              <a:t>, for other use case please click on chart since it’s very interactive </a:t>
            </a:r>
            <a:endParaRPr lang="id-ID" dirty="0"/>
          </a:p>
        </p:txBody>
      </p:sp>
      <p:pic>
        <p:nvPicPr>
          <p:cNvPr id="9" name="Picture 8">
            <a:extLst>
              <a:ext uri="{FF2B5EF4-FFF2-40B4-BE49-F238E27FC236}">
                <a16:creationId xmlns:a16="http://schemas.microsoft.com/office/drawing/2014/main" id="{9D2E3840-2313-2156-876C-147A0B7854B0}"/>
              </a:ext>
            </a:extLst>
          </p:cNvPr>
          <p:cNvPicPr>
            <a:picLocks noChangeAspect="1"/>
          </p:cNvPicPr>
          <p:nvPr/>
        </p:nvPicPr>
        <p:blipFill>
          <a:blip r:embed="rId2"/>
          <a:stretch>
            <a:fillRect/>
          </a:stretch>
        </p:blipFill>
        <p:spPr>
          <a:xfrm>
            <a:off x="2935539" y="1427788"/>
            <a:ext cx="6710482" cy="4015581"/>
          </a:xfrm>
          <a:prstGeom prst="rect">
            <a:avLst/>
          </a:prstGeom>
        </p:spPr>
      </p:pic>
    </p:spTree>
    <p:extLst>
      <p:ext uri="{BB962C8B-B14F-4D97-AF65-F5344CB8AC3E}">
        <p14:creationId xmlns:p14="http://schemas.microsoft.com/office/powerpoint/2010/main" val="945199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Dashboard Feature &amp; Use Case : Details</a:t>
            </a:r>
            <a:endParaRPr lang="id-ID"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TextBox 7">
            <a:extLst>
              <a:ext uri="{FF2B5EF4-FFF2-40B4-BE49-F238E27FC236}">
                <a16:creationId xmlns:a16="http://schemas.microsoft.com/office/drawing/2014/main" id="{0361CDA9-8816-7F5B-A345-D6959C09094C}"/>
              </a:ext>
            </a:extLst>
          </p:cNvPr>
          <p:cNvSpPr txBox="1"/>
          <p:nvPr/>
        </p:nvSpPr>
        <p:spPr>
          <a:xfrm>
            <a:off x="451821" y="904568"/>
            <a:ext cx="5893300" cy="523220"/>
          </a:xfrm>
          <a:prstGeom prst="rect">
            <a:avLst/>
          </a:prstGeom>
          <a:noFill/>
        </p:spPr>
        <p:txBody>
          <a:bodyPr wrap="square" rtlCol="0">
            <a:spAutoFit/>
          </a:bodyPr>
          <a:lstStyle/>
          <a:p>
            <a:r>
              <a:rPr lang="en-US" sz="2800" b="1" dirty="0"/>
              <a:t>3. Main Dashboard Section (7)</a:t>
            </a:r>
            <a:endParaRPr lang="id-ID" sz="2800" b="1" dirty="0"/>
          </a:p>
        </p:txBody>
      </p:sp>
      <p:sp>
        <p:nvSpPr>
          <p:cNvPr id="15" name="TextBox 14">
            <a:extLst>
              <a:ext uri="{FF2B5EF4-FFF2-40B4-BE49-F238E27FC236}">
                <a16:creationId xmlns:a16="http://schemas.microsoft.com/office/drawing/2014/main" id="{D1E582A5-EBE2-D013-CF84-1E29A3DA241B}"/>
              </a:ext>
            </a:extLst>
          </p:cNvPr>
          <p:cNvSpPr txBox="1"/>
          <p:nvPr/>
        </p:nvSpPr>
        <p:spPr>
          <a:xfrm>
            <a:off x="139848" y="5614878"/>
            <a:ext cx="11962505" cy="369332"/>
          </a:xfrm>
          <a:prstGeom prst="rect">
            <a:avLst/>
          </a:prstGeom>
          <a:solidFill>
            <a:schemeClr val="bg1">
              <a:lumMod val="85000"/>
            </a:schemeClr>
          </a:solidFill>
        </p:spPr>
        <p:txBody>
          <a:bodyPr wrap="square" rtlCol="0">
            <a:spAutoFit/>
          </a:bodyPr>
          <a:lstStyle/>
          <a:p>
            <a:pPr algn="ctr"/>
            <a:r>
              <a:rPr lang="en-US" dirty="0"/>
              <a:t>In this section will show a table for detail record in case user want to know the detail of visualized data</a:t>
            </a:r>
            <a:endParaRPr lang="id-ID" dirty="0"/>
          </a:p>
        </p:txBody>
      </p:sp>
      <p:pic>
        <p:nvPicPr>
          <p:cNvPr id="5" name="Picture 4">
            <a:extLst>
              <a:ext uri="{FF2B5EF4-FFF2-40B4-BE49-F238E27FC236}">
                <a16:creationId xmlns:a16="http://schemas.microsoft.com/office/drawing/2014/main" id="{C2731ADA-3F4F-65F2-C6E5-23B2BA7A245E}"/>
              </a:ext>
            </a:extLst>
          </p:cNvPr>
          <p:cNvPicPr>
            <a:picLocks noChangeAspect="1"/>
          </p:cNvPicPr>
          <p:nvPr/>
        </p:nvPicPr>
        <p:blipFill>
          <a:blip r:embed="rId2"/>
          <a:stretch>
            <a:fillRect/>
          </a:stretch>
        </p:blipFill>
        <p:spPr>
          <a:xfrm>
            <a:off x="1606116" y="1641543"/>
            <a:ext cx="8684642" cy="3574914"/>
          </a:xfrm>
          <a:prstGeom prst="rect">
            <a:avLst/>
          </a:prstGeom>
        </p:spPr>
      </p:pic>
    </p:spTree>
    <p:extLst>
      <p:ext uri="{BB962C8B-B14F-4D97-AF65-F5344CB8AC3E}">
        <p14:creationId xmlns:p14="http://schemas.microsoft.com/office/powerpoint/2010/main" val="1909563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Dashboard Feature &amp; Use Case : Goals</a:t>
            </a:r>
            <a:endParaRPr lang="id-ID"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5" name="TextBox 14">
            <a:extLst>
              <a:ext uri="{FF2B5EF4-FFF2-40B4-BE49-F238E27FC236}">
                <a16:creationId xmlns:a16="http://schemas.microsoft.com/office/drawing/2014/main" id="{D1E582A5-EBE2-D013-CF84-1E29A3DA241B}"/>
              </a:ext>
            </a:extLst>
          </p:cNvPr>
          <p:cNvSpPr txBox="1"/>
          <p:nvPr/>
        </p:nvSpPr>
        <p:spPr>
          <a:xfrm>
            <a:off x="699247" y="1419395"/>
            <a:ext cx="10828293" cy="2677656"/>
          </a:xfrm>
          <a:prstGeom prst="rect">
            <a:avLst/>
          </a:prstGeom>
          <a:solidFill>
            <a:schemeClr val="bg1">
              <a:lumMod val="85000"/>
            </a:schemeClr>
          </a:solidFill>
        </p:spPr>
        <p:txBody>
          <a:bodyPr wrap="square" rtlCol="0">
            <a:spAutoFit/>
          </a:bodyPr>
          <a:lstStyle/>
          <a:p>
            <a:pPr algn="ctr"/>
            <a:r>
              <a:rPr lang="en-US" sz="2400" dirty="0"/>
              <a:t>All the metrics selected including traffic condition, total jam recorded, level of jam and current weather condition have 1 goals</a:t>
            </a:r>
          </a:p>
          <a:p>
            <a:pPr algn="ctr"/>
            <a:endParaRPr lang="en-US" sz="2400" dirty="0"/>
          </a:p>
          <a:p>
            <a:pPr algn="ctr"/>
            <a:r>
              <a:rPr lang="en-US" sz="2400" b="1" dirty="0"/>
              <a:t>“To help governance take action as quick as possible to deploy resources (traffic warden, police officer, </a:t>
            </a:r>
            <a:r>
              <a:rPr lang="en-US" sz="2400" b="1" dirty="0" err="1"/>
              <a:t>etc.s</a:t>
            </a:r>
            <a:r>
              <a:rPr lang="en-US" sz="2400" b="1" dirty="0"/>
              <a:t>) on highly traffic street moreover if governance know where the traffic happened, then policy can be made to tackle traffic, such as : Odd-Even Rule or Paid Road Implementation”</a:t>
            </a:r>
            <a:endParaRPr lang="id-ID" sz="2400" b="1" dirty="0"/>
          </a:p>
        </p:txBody>
      </p:sp>
    </p:spTree>
    <p:extLst>
      <p:ext uri="{BB962C8B-B14F-4D97-AF65-F5344CB8AC3E}">
        <p14:creationId xmlns:p14="http://schemas.microsoft.com/office/powerpoint/2010/main" val="1462101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838200" y="365126"/>
            <a:ext cx="10515600" cy="667262"/>
          </a:xfrm>
        </p:spPr>
        <p:txBody>
          <a:bodyPr>
            <a:normAutofit fontScale="90000"/>
          </a:bodyPr>
          <a:lstStyle/>
          <a:p>
            <a:r>
              <a:rPr lang="en-US" b="1" dirty="0">
                <a:latin typeface="+mn-lt"/>
              </a:rPr>
              <a:t>Contents</a:t>
            </a:r>
            <a:endParaRPr lang="id-ID" b="1" dirty="0">
              <a:latin typeface="+mn-lt"/>
            </a:endParaRPr>
          </a:p>
        </p:txBody>
      </p:sp>
      <p:sp>
        <p:nvSpPr>
          <p:cNvPr id="3" name="Content Placeholder 2">
            <a:extLst>
              <a:ext uri="{FF2B5EF4-FFF2-40B4-BE49-F238E27FC236}">
                <a16:creationId xmlns:a16="http://schemas.microsoft.com/office/drawing/2014/main" id="{48FF996A-F4A2-AA5C-2C18-4DCBB34C1CB9}"/>
              </a:ext>
            </a:extLst>
          </p:cNvPr>
          <p:cNvSpPr>
            <a:spLocks noGrp="1"/>
          </p:cNvSpPr>
          <p:nvPr>
            <p:ph idx="1"/>
          </p:nvPr>
        </p:nvSpPr>
        <p:spPr>
          <a:xfrm>
            <a:off x="838200" y="1825625"/>
            <a:ext cx="10515600" cy="3456380"/>
          </a:xfrm>
        </p:spPr>
        <p:txBody>
          <a:bodyPr>
            <a:normAutofit/>
          </a:bodyPr>
          <a:lstStyle/>
          <a:p>
            <a:r>
              <a:rPr lang="en-US" sz="3200" b="1" dirty="0"/>
              <a:t>Business Understanding</a:t>
            </a:r>
          </a:p>
          <a:p>
            <a:r>
              <a:rPr lang="en-US" dirty="0"/>
              <a:t>Data Understanding</a:t>
            </a:r>
            <a:endParaRPr lang="en-US" sz="3200" dirty="0"/>
          </a:p>
          <a:p>
            <a:r>
              <a:rPr lang="en-US" dirty="0"/>
              <a:t>Dashboard Feature and Use Case</a:t>
            </a:r>
          </a:p>
          <a:p>
            <a:endParaRPr lang="id-ID" dirty="0"/>
          </a:p>
        </p:txBody>
      </p:sp>
    </p:spTree>
    <p:extLst>
      <p:ext uri="{BB962C8B-B14F-4D97-AF65-F5344CB8AC3E}">
        <p14:creationId xmlns:p14="http://schemas.microsoft.com/office/powerpoint/2010/main" val="1207776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Business Understanding</a:t>
            </a:r>
            <a:endParaRPr lang="id-ID"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1026" name="Picture 2" descr="bank dunia, kemacetan">
            <a:extLst>
              <a:ext uri="{FF2B5EF4-FFF2-40B4-BE49-F238E27FC236}">
                <a16:creationId xmlns:a16="http://schemas.microsoft.com/office/drawing/2014/main" id="{2C9778C5-2489-32B0-204F-EA599C6883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4661"/>
          <a:stretch/>
        </p:blipFill>
        <p:spPr bwMode="auto">
          <a:xfrm>
            <a:off x="118218" y="995469"/>
            <a:ext cx="6282522" cy="5556398"/>
          </a:xfrm>
          <a:prstGeom prst="rect">
            <a:avLst/>
          </a:prstGeom>
          <a:noFill/>
          <a:extLst>
            <a:ext uri="{909E8E84-426E-40DD-AFC4-6F175D3DCCD1}">
              <a14:hiddenFill xmlns:a14="http://schemas.microsoft.com/office/drawing/2010/main">
                <a:solidFill>
                  <a:srgbClr val="FFFFFF"/>
                </a:solidFill>
              </a14:hiddenFill>
            </a:ext>
          </a:extLst>
        </p:spPr>
      </p:pic>
      <p:sp>
        <p:nvSpPr>
          <p:cNvPr id="9" name="Speech Bubble: Rectangle 8">
            <a:extLst>
              <a:ext uri="{FF2B5EF4-FFF2-40B4-BE49-F238E27FC236}">
                <a16:creationId xmlns:a16="http://schemas.microsoft.com/office/drawing/2014/main" id="{E1153436-1911-E36D-ACB1-BE81006DCAAE}"/>
              </a:ext>
            </a:extLst>
          </p:cNvPr>
          <p:cNvSpPr/>
          <p:nvPr/>
        </p:nvSpPr>
        <p:spPr>
          <a:xfrm>
            <a:off x="6728418" y="995469"/>
            <a:ext cx="5345364" cy="1500305"/>
          </a:xfrm>
          <a:prstGeom prst="wedgeRectCallout">
            <a:avLst>
              <a:gd name="adj1" fmla="val -54845"/>
              <a:gd name="adj2" fmla="val -19396"/>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000" dirty="0">
                <a:solidFill>
                  <a:schemeClr val="tx1"/>
                </a:solidFill>
              </a:rPr>
              <a:t>Traffic jam is one of the </a:t>
            </a:r>
            <a:r>
              <a:rPr lang="en-US" sz="2000" b="1" dirty="0">
                <a:solidFill>
                  <a:schemeClr val="tx1"/>
                </a:solidFill>
              </a:rPr>
              <a:t>biggest problem</a:t>
            </a:r>
            <a:r>
              <a:rPr lang="en-US" sz="2000" dirty="0">
                <a:solidFill>
                  <a:schemeClr val="tx1"/>
                </a:solidFill>
              </a:rPr>
              <a:t> in Indonesia, particularly in </a:t>
            </a:r>
            <a:r>
              <a:rPr lang="en-US" sz="2000" b="1" dirty="0">
                <a:solidFill>
                  <a:schemeClr val="tx1"/>
                </a:solidFill>
              </a:rPr>
              <a:t>Jabodetabek</a:t>
            </a:r>
          </a:p>
          <a:p>
            <a:pPr marL="457200" indent="-457200">
              <a:buFont typeface="Arial" panose="020B0604020202020204" pitchFamily="34" charset="0"/>
              <a:buChar char="•"/>
            </a:pPr>
            <a:r>
              <a:rPr lang="en-US" sz="2000" dirty="0">
                <a:solidFill>
                  <a:schemeClr val="tx1"/>
                </a:solidFill>
              </a:rPr>
              <a:t>According to Worldbank, Indonesia lost </a:t>
            </a:r>
            <a:r>
              <a:rPr lang="en-US" sz="2000" b="1" dirty="0">
                <a:solidFill>
                  <a:schemeClr val="tx1"/>
                </a:solidFill>
              </a:rPr>
              <a:t>56 Trillion IDR/year</a:t>
            </a:r>
            <a:r>
              <a:rPr lang="en-US" sz="2000" dirty="0">
                <a:solidFill>
                  <a:schemeClr val="tx1"/>
                </a:solidFill>
              </a:rPr>
              <a:t> due to traffic jams</a:t>
            </a:r>
          </a:p>
        </p:txBody>
      </p:sp>
      <p:sp>
        <p:nvSpPr>
          <p:cNvPr id="11" name="Speech Bubble: Rectangle 10">
            <a:extLst>
              <a:ext uri="{FF2B5EF4-FFF2-40B4-BE49-F238E27FC236}">
                <a16:creationId xmlns:a16="http://schemas.microsoft.com/office/drawing/2014/main" id="{FD4FFCA3-4DA5-D068-2021-38D6094F31DD}"/>
              </a:ext>
            </a:extLst>
          </p:cNvPr>
          <p:cNvSpPr/>
          <p:nvPr/>
        </p:nvSpPr>
        <p:spPr>
          <a:xfrm>
            <a:off x="6728418" y="2678847"/>
            <a:ext cx="4825295" cy="2022245"/>
          </a:xfrm>
          <a:prstGeom prst="wedgeRectCallout">
            <a:avLst>
              <a:gd name="adj1" fmla="val -54845"/>
              <a:gd name="adj2" fmla="val -19396"/>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“Managing traffic using </a:t>
            </a:r>
            <a:r>
              <a:rPr lang="en-US" sz="2000" b="1" dirty="0">
                <a:solidFill>
                  <a:schemeClr val="tx1"/>
                </a:solidFill>
              </a:rPr>
              <a:t>real time monitoring to prevent traffic jam </a:t>
            </a:r>
            <a:r>
              <a:rPr lang="en-US" sz="2000" dirty="0">
                <a:solidFill>
                  <a:schemeClr val="tx1"/>
                </a:solidFill>
              </a:rPr>
              <a:t>with </a:t>
            </a:r>
            <a:r>
              <a:rPr lang="en-US" sz="2000" b="1" dirty="0">
                <a:solidFill>
                  <a:schemeClr val="tx1"/>
                </a:solidFill>
              </a:rPr>
              <a:t>deploying more Police Officer or Traffic Warden </a:t>
            </a:r>
            <a:r>
              <a:rPr lang="en-US" sz="2000" dirty="0">
                <a:solidFill>
                  <a:schemeClr val="tx1"/>
                </a:solidFill>
              </a:rPr>
              <a:t>to area can be solution for the </a:t>
            </a:r>
            <a:r>
              <a:rPr lang="en-US" sz="2000" b="1" dirty="0">
                <a:solidFill>
                  <a:schemeClr val="tx1"/>
                </a:solidFill>
              </a:rPr>
              <a:t>Mayor of Bogor</a:t>
            </a:r>
            <a:r>
              <a:rPr lang="en-US" sz="2000" dirty="0">
                <a:solidFill>
                  <a:schemeClr val="tx1"/>
                </a:solidFill>
              </a:rPr>
              <a:t>”</a:t>
            </a:r>
          </a:p>
        </p:txBody>
      </p:sp>
    </p:spTree>
    <p:extLst>
      <p:ext uri="{BB962C8B-B14F-4D97-AF65-F5344CB8AC3E}">
        <p14:creationId xmlns:p14="http://schemas.microsoft.com/office/powerpoint/2010/main" val="3397250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Solution Proposed</a:t>
            </a:r>
            <a:endParaRPr lang="id-ID"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Content Placeholder 2">
            <a:extLst>
              <a:ext uri="{FF2B5EF4-FFF2-40B4-BE49-F238E27FC236}">
                <a16:creationId xmlns:a16="http://schemas.microsoft.com/office/drawing/2014/main" id="{0A618920-D9E5-3AF5-758D-3C101688A2A2}"/>
              </a:ext>
            </a:extLst>
          </p:cNvPr>
          <p:cNvSpPr>
            <a:spLocks noGrp="1"/>
          </p:cNvSpPr>
          <p:nvPr>
            <p:ph idx="1"/>
          </p:nvPr>
        </p:nvSpPr>
        <p:spPr>
          <a:xfrm>
            <a:off x="344130" y="2074030"/>
            <a:ext cx="11543070" cy="1354970"/>
          </a:xfrm>
        </p:spPr>
        <p:txBody>
          <a:bodyPr/>
          <a:lstStyle/>
          <a:p>
            <a:pPr marL="0" indent="0" algn="ctr">
              <a:buNone/>
            </a:pPr>
            <a:r>
              <a:rPr lang="en-US" dirty="0"/>
              <a:t>Using real time monitoring traffic data and weather data, Bogor City Government can manage traffic by deploying more Police Officer or Traffic Warden to relieve traffic jams</a:t>
            </a:r>
          </a:p>
        </p:txBody>
      </p:sp>
    </p:spTree>
    <p:extLst>
      <p:ext uri="{BB962C8B-B14F-4D97-AF65-F5344CB8AC3E}">
        <p14:creationId xmlns:p14="http://schemas.microsoft.com/office/powerpoint/2010/main" val="798738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838200" y="365126"/>
            <a:ext cx="10515600" cy="667262"/>
          </a:xfrm>
        </p:spPr>
        <p:txBody>
          <a:bodyPr>
            <a:normAutofit fontScale="90000"/>
          </a:bodyPr>
          <a:lstStyle/>
          <a:p>
            <a:r>
              <a:rPr lang="en-US" b="1" dirty="0">
                <a:latin typeface="+mn-lt"/>
              </a:rPr>
              <a:t>Contents</a:t>
            </a:r>
            <a:endParaRPr lang="id-ID" b="1" dirty="0">
              <a:latin typeface="+mn-lt"/>
            </a:endParaRPr>
          </a:p>
        </p:txBody>
      </p:sp>
      <p:sp>
        <p:nvSpPr>
          <p:cNvPr id="3" name="Content Placeholder 2">
            <a:extLst>
              <a:ext uri="{FF2B5EF4-FFF2-40B4-BE49-F238E27FC236}">
                <a16:creationId xmlns:a16="http://schemas.microsoft.com/office/drawing/2014/main" id="{48FF996A-F4A2-AA5C-2C18-4DCBB34C1CB9}"/>
              </a:ext>
            </a:extLst>
          </p:cNvPr>
          <p:cNvSpPr>
            <a:spLocks noGrp="1"/>
          </p:cNvSpPr>
          <p:nvPr>
            <p:ph idx="1"/>
          </p:nvPr>
        </p:nvSpPr>
        <p:spPr>
          <a:xfrm>
            <a:off x="838200" y="1825625"/>
            <a:ext cx="10515600" cy="3456380"/>
          </a:xfrm>
        </p:spPr>
        <p:txBody>
          <a:bodyPr>
            <a:normAutofit/>
          </a:bodyPr>
          <a:lstStyle/>
          <a:p>
            <a:r>
              <a:rPr lang="en-US" dirty="0"/>
              <a:t>Business Understanding</a:t>
            </a:r>
          </a:p>
          <a:p>
            <a:r>
              <a:rPr lang="en-US" sz="3200" b="1" dirty="0"/>
              <a:t>Data Understanding</a:t>
            </a:r>
          </a:p>
          <a:p>
            <a:r>
              <a:rPr lang="en-US" dirty="0"/>
              <a:t>Dashboard Feature and Use Case</a:t>
            </a:r>
          </a:p>
          <a:p>
            <a:endParaRPr lang="id-ID" dirty="0"/>
          </a:p>
        </p:txBody>
      </p:sp>
    </p:spTree>
    <p:extLst>
      <p:ext uri="{BB962C8B-B14F-4D97-AF65-F5344CB8AC3E}">
        <p14:creationId xmlns:p14="http://schemas.microsoft.com/office/powerpoint/2010/main" val="2190750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Data Understanding</a:t>
            </a:r>
            <a:endParaRPr lang="id-ID" sz="3200" b="1" dirty="0">
              <a:latin typeface="+mn-lt"/>
            </a:endParaRPr>
          </a:p>
        </p:txBody>
      </p:sp>
      <p:sp>
        <p:nvSpPr>
          <p:cNvPr id="3" name="Content Placeholder 2">
            <a:extLst>
              <a:ext uri="{FF2B5EF4-FFF2-40B4-BE49-F238E27FC236}">
                <a16:creationId xmlns:a16="http://schemas.microsoft.com/office/drawing/2014/main" id="{48FF996A-F4A2-AA5C-2C18-4DCBB34C1CB9}"/>
              </a:ext>
            </a:extLst>
          </p:cNvPr>
          <p:cNvSpPr>
            <a:spLocks noGrp="1"/>
          </p:cNvSpPr>
          <p:nvPr>
            <p:ph idx="1"/>
          </p:nvPr>
        </p:nvSpPr>
        <p:spPr>
          <a:xfrm>
            <a:off x="344130" y="1052052"/>
            <a:ext cx="11700386" cy="5329083"/>
          </a:xfrm>
        </p:spPr>
        <p:txBody>
          <a:bodyPr/>
          <a:lstStyle/>
          <a:p>
            <a:pPr marL="0" indent="0">
              <a:buNone/>
            </a:pPr>
            <a:r>
              <a:rPr lang="en-US" dirty="0"/>
              <a:t>To deliver solution, data gathered from several sources:</a:t>
            </a:r>
          </a:p>
          <a:p>
            <a:pPr marL="514350" indent="-514350">
              <a:buAutoNum type="arabicPeriod"/>
            </a:pPr>
            <a:r>
              <a:rPr lang="en-US" dirty="0"/>
              <a:t>Traffic data gathered from Waze</a:t>
            </a:r>
          </a:p>
          <a:p>
            <a:pPr marL="514350" indent="-514350">
              <a:buAutoNum type="arabicPeriod"/>
            </a:pPr>
            <a:r>
              <a:rPr lang="en-US" dirty="0"/>
              <a:t>Weather data gathered from </a:t>
            </a:r>
            <a:r>
              <a:rPr lang="en-US" dirty="0" err="1"/>
              <a:t>OpenWeather</a:t>
            </a:r>
            <a:r>
              <a:rPr lang="en-US" dirty="0"/>
              <a:t> </a:t>
            </a:r>
            <a:endParaRPr lang="id-ID" dirty="0"/>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Tree>
    <p:extLst>
      <p:ext uri="{BB962C8B-B14F-4D97-AF65-F5344CB8AC3E}">
        <p14:creationId xmlns:p14="http://schemas.microsoft.com/office/powerpoint/2010/main" val="276547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Data Understanding</a:t>
            </a:r>
            <a:endParaRPr lang="id-ID"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TextBox 7">
            <a:extLst>
              <a:ext uri="{FF2B5EF4-FFF2-40B4-BE49-F238E27FC236}">
                <a16:creationId xmlns:a16="http://schemas.microsoft.com/office/drawing/2014/main" id="{0361CDA9-8816-7F5B-A345-D6959C09094C}"/>
              </a:ext>
            </a:extLst>
          </p:cNvPr>
          <p:cNvSpPr txBox="1"/>
          <p:nvPr/>
        </p:nvSpPr>
        <p:spPr>
          <a:xfrm>
            <a:off x="451821" y="904568"/>
            <a:ext cx="4916245" cy="523220"/>
          </a:xfrm>
          <a:prstGeom prst="rect">
            <a:avLst/>
          </a:prstGeom>
          <a:noFill/>
        </p:spPr>
        <p:txBody>
          <a:bodyPr wrap="square" rtlCol="0">
            <a:spAutoFit/>
          </a:bodyPr>
          <a:lstStyle/>
          <a:p>
            <a:r>
              <a:rPr lang="en-US" sz="2800" b="1" dirty="0"/>
              <a:t>Dataset Preprocessing</a:t>
            </a:r>
            <a:endParaRPr lang="id-ID" sz="2800" b="1" dirty="0"/>
          </a:p>
        </p:txBody>
      </p:sp>
      <p:pic>
        <p:nvPicPr>
          <p:cNvPr id="2058" name="Picture 10">
            <a:extLst>
              <a:ext uri="{FF2B5EF4-FFF2-40B4-BE49-F238E27FC236}">
                <a16:creationId xmlns:a16="http://schemas.microsoft.com/office/drawing/2014/main" id="{FE198F01-4108-AC24-8AEC-7C1E25DF2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28" y="1461876"/>
            <a:ext cx="11177195" cy="439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425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838200" y="365126"/>
            <a:ext cx="10515600" cy="667262"/>
          </a:xfrm>
        </p:spPr>
        <p:txBody>
          <a:bodyPr>
            <a:normAutofit fontScale="90000"/>
          </a:bodyPr>
          <a:lstStyle/>
          <a:p>
            <a:r>
              <a:rPr lang="en-US" b="1" dirty="0">
                <a:latin typeface="+mn-lt"/>
              </a:rPr>
              <a:t>Contents</a:t>
            </a:r>
            <a:endParaRPr lang="id-ID" b="1" dirty="0">
              <a:latin typeface="+mn-lt"/>
            </a:endParaRPr>
          </a:p>
        </p:txBody>
      </p:sp>
      <p:sp>
        <p:nvSpPr>
          <p:cNvPr id="3" name="Content Placeholder 2">
            <a:extLst>
              <a:ext uri="{FF2B5EF4-FFF2-40B4-BE49-F238E27FC236}">
                <a16:creationId xmlns:a16="http://schemas.microsoft.com/office/drawing/2014/main" id="{48FF996A-F4A2-AA5C-2C18-4DCBB34C1CB9}"/>
              </a:ext>
            </a:extLst>
          </p:cNvPr>
          <p:cNvSpPr>
            <a:spLocks noGrp="1"/>
          </p:cNvSpPr>
          <p:nvPr>
            <p:ph idx="1"/>
          </p:nvPr>
        </p:nvSpPr>
        <p:spPr>
          <a:xfrm>
            <a:off x="838200" y="1825625"/>
            <a:ext cx="10515600" cy="3456380"/>
          </a:xfrm>
        </p:spPr>
        <p:txBody>
          <a:bodyPr>
            <a:normAutofit/>
          </a:bodyPr>
          <a:lstStyle/>
          <a:p>
            <a:r>
              <a:rPr lang="en-US" dirty="0"/>
              <a:t>Business Understanding</a:t>
            </a:r>
          </a:p>
          <a:p>
            <a:r>
              <a:rPr lang="en-US" dirty="0"/>
              <a:t>Data Understanding</a:t>
            </a:r>
          </a:p>
          <a:p>
            <a:r>
              <a:rPr lang="en-US" sz="3200" b="1" dirty="0"/>
              <a:t>Dashboard Feature and Use Case</a:t>
            </a:r>
          </a:p>
          <a:p>
            <a:endParaRPr lang="id-ID" dirty="0"/>
          </a:p>
        </p:txBody>
      </p:sp>
    </p:spTree>
    <p:extLst>
      <p:ext uri="{BB962C8B-B14F-4D97-AF65-F5344CB8AC3E}">
        <p14:creationId xmlns:p14="http://schemas.microsoft.com/office/powerpoint/2010/main" val="2090160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Dashboard Feature &amp; Use Case</a:t>
            </a:r>
            <a:endParaRPr lang="id-ID"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TextBox 7">
            <a:extLst>
              <a:ext uri="{FF2B5EF4-FFF2-40B4-BE49-F238E27FC236}">
                <a16:creationId xmlns:a16="http://schemas.microsoft.com/office/drawing/2014/main" id="{0361CDA9-8816-7F5B-A345-D6959C09094C}"/>
              </a:ext>
            </a:extLst>
          </p:cNvPr>
          <p:cNvSpPr txBox="1"/>
          <p:nvPr/>
        </p:nvSpPr>
        <p:spPr>
          <a:xfrm>
            <a:off x="451821" y="904568"/>
            <a:ext cx="4916245" cy="523220"/>
          </a:xfrm>
          <a:prstGeom prst="rect">
            <a:avLst/>
          </a:prstGeom>
          <a:noFill/>
        </p:spPr>
        <p:txBody>
          <a:bodyPr wrap="square" rtlCol="0">
            <a:spAutoFit/>
          </a:bodyPr>
          <a:lstStyle/>
          <a:p>
            <a:r>
              <a:rPr lang="en-US" sz="2800" b="1" dirty="0"/>
              <a:t>Part 1</a:t>
            </a:r>
            <a:endParaRPr lang="id-ID" sz="2800" b="1" dirty="0"/>
          </a:p>
        </p:txBody>
      </p:sp>
      <p:pic>
        <p:nvPicPr>
          <p:cNvPr id="5" name="Picture 4">
            <a:extLst>
              <a:ext uri="{FF2B5EF4-FFF2-40B4-BE49-F238E27FC236}">
                <a16:creationId xmlns:a16="http://schemas.microsoft.com/office/drawing/2014/main" id="{5D507A9B-49D0-2EB7-FA63-22012B67916B}"/>
              </a:ext>
            </a:extLst>
          </p:cNvPr>
          <p:cNvPicPr>
            <a:picLocks noChangeAspect="1"/>
          </p:cNvPicPr>
          <p:nvPr/>
        </p:nvPicPr>
        <p:blipFill>
          <a:blip r:embed="rId2"/>
          <a:stretch>
            <a:fillRect/>
          </a:stretch>
        </p:blipFill>
        <p:spPr>
          <a:xfrm>
            <a:off x="1252188" y="1430723"/>
            <a:ext cx="8956820" cy="5121144"/>
          </a:xfrm>
          <a:prstGeom prst="rect">
            <a:avLst/>
          </a:prstGeom>
        </p:spPr>
      </p:pic>
      <p:sp>
        <p:nvSpPr>
          <p:cNvPr id="6" name="Rectangle 5">
            <a:extLst>
              <a:ext uri="{FF2B5EF4-FFF2-40B4-BE49-F238E27FC236}">
                <a16:creationId xmlns:a16="http://schemas.microsoft.com/office/drawing/2014/main" id="{F0ECB8E9-1266-0A9C-DF78-D32A8D5AB6F3}"/>
              </a:ext>
            </a:extLst>
          </p:cNvPr>
          <p:cNvSpPr/>
          <p:nvPr/>
        </p:nvSpPr>
        <p:spPr>
          <a:xfrm>
            <a:off x="6529892" y="1624405"/>
            <a:ext cx="3517750" cy="193637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endParaRPr>
          </a:p>
        </p:txBody>
      </p:sp>
      <p:sp>
        <p:nvSpPr>
          <p:cNvPr id="7" name="TextBox 6">
            <a:extLst>
              <a:ext uri="{FF2B5EF4-FFF2-40B4-BE49-F238E27FC236}">
                <a16:creationId xmlns:a16="http://schemas.microsoft.com/office/drawing/2014/main" id="{5E5187BA-41B3-4F4A-A221-156FBD9B92D0}"/>
              </a:ext>
            </a:extLst>
          </p:cNvPr>
          <p:cNvSpPr txBox="1"/>
          <p:nvPr/>
        </p:nvSpPr>
        <p:spPr>
          <a:xfrm>
            <a:off x="9353775" y="1599911"/>
            <a:ext cx="537883" cy="707886"/>
          </a:xfrm>
          <a:prstGeom prst="rect">
            <a:avLst/>
          </a:prstGeom>
          <a:noFill/>
          <a:ln>
            <a:noFill/>
          </a:ln>
        </p:spPr>
        <p:txBody>
          <a:bodyPr wrap="square" rtlCol="0">
            <a:spAutoFit/>
          </a:bodyPr>
          <a:lstStyle/>
          <a:p>
            <a:pPr algn="ctr"/>
            <a:r>
              <a:rPr lang="en-US" sz="4000" b="1" dirty="0"/>
              <a:t>1</a:t>
            </a:r>
            <a:endParaRPr lang="id-ID" sz="4000" b="1" dirty="0"/>
          </a:p>
        </p:txBody>
      </p:sp>
      <p:sp>
        <p:nvSpPr>
          <p:cNvPr id="9" name="Rectangle 8">
            <a:extLst>
              <a:ext uri="{FF2B5EF4-FFF2-40B4-BE49-F238E27FC236}">
                <a16:creationId xmlns:a16="http://schemas.microsoft.com/office/drawing/2014/main" id="{653E60A6-890B-1EBD-661A-8E5F6A3B70DE}"/>
              </a:ext>
            </a:extLst>
          </p:cNvPr>
          <p:cNvSpPr/>
          <p:nvPr/>
        </p:nvSpPr>
        <p:spPr>
          <a:xfrm>
            <a:off x="1484555" y="2407024"/>
            <a:ext cx="4970032" cy="115375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endParaRPr>
          </a:p>
        </p:txBody>
      </p:sp>
      <p:sp>
        <p:nvSpPr>
          <p:cNvPr id="10" name="TextBox 9">
            <a:extLst>
              <a:ext uri="{FF2B5EF4-FFF2-40B4-BE49-F238E27FC236}">
                <a16:creationId xmlns:a16="http://schemas.microsoft.com/office/drawing/2014/main" id="{19D9FED4-E740-3072-598D-17E3181FC15F}"/>
              </a:ext>
            </a:extLst>
          </p:cNvPr>
          <p:cNvSpPr txBox="1"/>
          <p:nvPr/>
        </p:nvSpPr>
        <p:spPr>
          <a:xfrm>
            <a:off x="1445109" y="2404089"/>
            <a:ext cx="537883" cy="707886"/>
          </a:xfrm>
          <a:prstGeom prst="rect">
            <a:avLst/>
          </a:prstGeom>
          <a:noFill/>
          <a:ln>
            <a:noFill/>
          </a:ln>
        </p:spPr>
        <p:txBody>
          <a:bodyPr wrap="square" rtlCol="0">
            <a:spAutoFit/>
          </a:bodyPr>
          <a:lstStyle/>
          <a:p>
            <a:pPr algn="ctr"/>
            <a:r>
              <a:rPr lang="en-US" sz="4000" b="1" dirty="0"/>
              <a:t>2</a:t>
            </a:r>
            <a:endParaRPr lang="id-ID" sz="4000" b="1" dirty="0"/>
          </a:p>
        </p:txBody>
      </p:sp>
      <p:sp>
        <p:nvSpPr>
          <p:cNvPr id="11" name="Rectangle 10">
            <a:extLst>
              <a:ext uri="{FF2B5EF4-FFF2-40B4-BE49-F238E27FC236}">
                <a16:creationId xmlns:a16="http://schemas.microsoft.com/office/drawing/2014/main" id="{D74E14C1-CF95-0A91-55A2-B13F23B0606A}"/>
              </a:ext>
            </a:extLst>
          </p:cNvPr>
          <p:cNvSpPr/>
          <p:nvPr/>
        </p:nvSpPr>
        <p:spPr>
          <a:xfrm>
            <a:off x="1484555" y="3646842"/>
            <a:ext cx="4292301" cy="281850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endParaRPr>
          </a:p>
        </p:txBody>
      </p:sp>
      <p:sp>
        <p:nvSpPr>
          <p:cNvPr id="12" name="Rectangle 11">
            <a:extLst>
              <a:ext uri="{FF2B5EF4-FFF2-40B4-BE49-F238E27FC236}">
                <a16:creationId xmlns:a16="http://schemas.microsoft.com/office/drawing/2014/main" id="{804F8FAD-7571-3359-0A79-95695D662B97}"/>
              </a:ext>
            </a:extLst>
          </p:cNvPr>
          <p:cNvSpPr/>
          <p:nvPr/>
        </p:nvSpPr>
        <p:spPr>
          <a:xfrm>
            <a:off x="5837816" y="3646842"/>
            <a:ext cx="4292301" cy="281850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endParaRPr>
          </a:p>
        </p:txBody>
      </p:sp>
      <p:sp>
        <p:nvSpPr>
          <p:cNvPr id="13" name="TextBox 12">
            <a:extLst>
              <a:ext uri="{FF2B5EF4-FFF2-40B4-BE49-F238E27FC236}">
                <a16:creationId xmlns:a16="http://schemas.microsoft.com/office/drawing/2014/main" id="{8ACF8080-8ED8-C612-C32C-DF4CEA74D5C6}"/>
              </a:ext>
            </a:extLst>
          </p:cNvPr>
          <p:cNvSpPr txBox="1"/>
          <p:nvPr/>
        </p:nvSpPr>
        <p:spPr>
          <a:xfrm>
            <a:off x="1524000" y="3664167"/>
            <a:ext cx="537883" cy="707886"/>
          </a:xfrm>
          <a:prstGeom prst="rect">
            <a:avLst/>
          </a:prstGeom>
          <a:noFill/>
          <a:ln>
            <a:noFill/>
          </a:ln>
        </p:spPr>
        <p:txBody>
          <a:bodyPr wrap="square" rtlCol="0">
            <a:spAutoFit/>
          </a:bodyPr>
          <a:lstStyle/>
          <a:p>
            <a:pPr algn="ctr"/>
            <a:r>
              <a:rPr lang="en-US" sz="4000" b="1" dirty="0"/>
              <a:t>3</a:t>
            </a:r>
            <a:endParaRPr lang="id-ID" sz="4000" b="1" dirty="0"/>
          </a:p>
        </p:txBody>
      </p:sp>
      <p:sp>
        <p:nvSpPr>
          <p:cNvPr id="14" name="TextBox 13">
            <a:extLst>
              <a:ext uri="{FF2B5EF4-FFF2-40B4-BE49-F238E27FC236}">
                <a16:creationId xmlns:a16="http://schemas.microsoft.com/office/drawing/2014/main" id="{755F8579-4C44-0448-E1B9-E218CD8E6123}"/>
              </a:ext>
            </a:extLst>
          </p:cNvPr>
          <p:cNvSpPr txBox="1"/>
          <p:nvPr/>
        </p:nvSpPr>
        <p:spPr>
          <a:xfrm>
            <a:off x="6039340" y="3829197"/>
            <a:ext cx="537883" cy="707886"/>
          </a:xfrm>
          <a:prstGeom prst="rect">
            <a:avLst/>
          </a:prstGeom>
          <a:noFill/>
          <a:ln>
            <a:noFill/>
          </a:ln>
        </p:spPr>
        <p:txBody>
          <a:bodyPr wrap="square" rtlCol="0">
            <a:spAutoFit/>
          </a:bodyPr>
          <a:lstStyle/>
          <a:p>
            <a:pPr algn="ctr"/>
            <a:r>
              <a:rPr lang="en-US" sz="4000" b="1" dirty="0"/>
              <a:t>4</a:t>
            </a:r>
            <a:endParaRPr lang="id-ID" sz="4000" b="1" dirty="0"/>
          </a:p>
        </p:txBody>
      </p:sp>
    </p:spTree>
    <p:extLst>
      <p:ext uri="{BB962C8B-B14F-4D97-AF65-F5344CB8AC3E}">
        <p14:creationId xmlns:p14="http://schemas.microsoft.com/office/powerpoint/2010/main" val="2112982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629</TotalTime>
  <Words>619</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Contents</vt:lpstr>
      <vt:lpstr>Business Understanding</vt:lpstr>
      <vt:lpstr>Solution Proposed</vt:lpstr>
      <vt:lpstr>Contents</vt:lpstr>
      <vt:lpstr>Data Understanding</vt:lpstr>
      <vt:lpstr>Data Understanding</vt:lpstr>
      <vt:lpstr>Contents</vt:lpstr>
      <vt:lpstr>Dashboard Feature &amp; Use Case</vt:lpstr>
      <vt:lpstr>Dashboard Feature &amp; Use Case</vt:lpstr>
      <vt:lpstr>Dashboard Feature &amp; Use Case : Detail</vt:lpstr>
      <vt:lpstr>Dashboard Feature &amp; Use Case : Details</vt:lpstr>
      <vt:lpstr>Dashboard Feature &amp; Use Case : Detail</vt:lpstr>
      <vt:lpstr>Dashboard Feature &amp; Use Case : Details</vt:lpstr>
      <vt:lpstr>Dashboard Feature &amp; Use Case : 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faqihin</dc:creator>
  <cp:lastModifiedBy>Ihsan Nur Faqih</cp:lastModifiedBy>
  <cp:revision>22</cp:revision>
  <dcterms:created xsi:type="dcterms:W3CDTF">2023-01-28T11:00:07Z</dcterms:created>
  <dcterms:modified xsi:type="dcterms:W3CDTF">2023-02-26T13:44:01Z</dcterms:modified>
</cp:coreProperties>
</file>