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1"/>
  </p:notesMasterIdLst>
  <p:sldIdLst>
    <p:sldId id="256" r:id="rId2"/>
    <p:sldId id="257" r:id="rId3"/>
    <p:sldId id="258" r:id="rId4"/>
    <p:sldId id="285" r:id="rId5"/>
    <p:sldId id="286" r:id="rId6"/>
    <p:sldId id="280" r:id="rId7"/>
    <p:sldId id="287" r:id="rId8"/>
    <p:sldId id="281" r:id="rId9"/>
    <p:sldId id="288" r:id="rId10"/>
    <p:sldId id="289" r:id="rId11"/>
    <p:sldId id="291" r:id="rId12"/>
    <p:sldId id="290" r:id="rId13"/>
    <p:sldId id="292" r:id="rId14"/>
    <p:sldId id="282" r:id="rId15"/>
    <p:sldId id="293" r:id="rId16"/>
    <p:sldId id="294" r:id="rId17"/>
    <p:sldId id="295" r:id="rId18"/>
    <p:sldId id="296" r:id="rId19"/>
    <p:sldId id="283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AAB22-4CC7-43CB-901B-1AFC240B6996}" v="30" dt="2023-01-28T15:43:1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65" autoAdjust="0"/>
  </p:normalViewPr>
  <p:slideViewPr>
    <p:cSldViewPr snapToGrid="0">
      <p:cViewPr varScale="1">
        <p:scale>
          <a:sx n="71" d="100"/>
          <a:sy n="71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F427-FCF5-48EE-9F12-8749E5F8D61A}" type="datetimeFigureOut">
              <a:rPr lang="id-ID" smtClean="0"/>
              <a:t>25/02/2023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2F9C6-1B8C-4377-9BC4-6A9B8310F31F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82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no feature will drop, all the feature will be used in modeling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F9C6-1B8C-4377-9BC4-6A9B8310F31F}" type="slidenum">
              <a:rPr lang="id-ID" smtClean="0"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148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AEF1-4534-37B2-FE07-E8BBCF3E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E96BF-1A59-DE61-C242-BC85A6F8B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4BA8-9402-9B3B-F01F-42798643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578D-FF97-6265-3449-5C10E1D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5E1C-DE8F-09E2-4044-E08D132F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5342-CD04-5719-9290-4B901F6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BB95C-C94D-F030-006B-EEE2B68E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3697-10D7-343C-4EC4-6EF2BA5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6CF8-8DE9-9104-3365-63E9F48A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0D93-B0E1-A78F-F18D-AF885A0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6ACCA-9068-3B6A-C4E9-0C8788A8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DEF5-A7A5-35F2-EC56-4CE9DB34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85A5-5150-F921-1DF2-919AE7F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8CE1-18D9-DE3F-1038-BB880368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520A-761F-E9B1-31A1-B1A2A8ED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72DC-4DEE-25A0-94D3-BE25185F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A2D5-67A7-0CE8-F2BF-B7E97D56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99F6-B667-772F-DA68-A0A0E691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C51B-721B-A2EC-D01F-E000672B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F0D2-2394-1F40-B452-000D3019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5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EC87-3BDB-C720-31E7-7F59E5AD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23D86-7505-D902-9675-9D75514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1523-EAD3-7833-1352-5EECF5A2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A4B8-8790-6F37-2D0A-3CFBF5F2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68DB-EEDE-3896-5044-6E9AF09F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CDB1-1D68-403E-5092-B6D4EC04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F161-BE59-1370-07B6-0C831708B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A976B-03DD-BF33-A22E-24A11D1F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24E1-B24A-9D7D-B11F-5B0FC26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E0B6-2636-EEE3-B93C-89AC9D5E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EA1A-53C2-E7FE-344D-99FC55DB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6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151-DE22-54D6-D758-DCBEBF26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0280-8357-A496-37DB-67F20884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4C280-8F46-687D-D622-E31ABBA1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050A4-FFE0-0B44-8E66-96DDE396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836E6-D702-231C-ABDF-D51BEA03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5A88B-6D08-ADF1-0928-F5018A8F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3AE82-4F9C-F0B8-3657-7B136DA5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7442A-2BC6-6925-C82F-1A518011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3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BC70-6B84-E879-6D82-0732637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64BC-5314-2141-EB78-ECF23CE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D322F-6E97-7036-C8C1-F8B8DAFB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2316-EA89-4AA5-F28D-63B58B11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3582D-5BD3-2267-2A7F-975EEA5D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7CF25-1AB4-A8DF-F48E-0095D34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4433D-5BEE-E50C-8118-A83FED6A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5517-E9A5-E19B-9C84-BF7D1212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735A-BCBA-BDA9-4878-035899AD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9094D-6F86-C10D-E51F-13EC4CAD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0ED2-0529-7BFE-EF0D-B604BE3F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C64-E658-A17A-8E33-62F0AB7E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6A12-777C-F8A6-C726-5F5E6FE4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3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62B-3F56-4DFD-8B39-B942CD4A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DEDAF-635C-7777-C9BC-AB3AFEAC9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67EDC-A645-35BD-D733-BB1F1543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4E8C-2DCA-7667-D897-DCDC5B12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2B00-28BB-336C-0467-DB110F2B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DFE0-4164-1E85-6D9C-1915C0E0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37AC8-D2AB-1E5A-6448-AFB0D740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C2F8-6D02-F85A-9A67-5414775A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C427-E8B2-1EDE-2AD3-323F50A9D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5402-10EF-E597-560B-2C1270009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A06-BE97-9680-F444-DBAF73DE1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holidays.co.id/2022-da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DF4F8A-34BD-45ED-2DB2-22FD2266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B0D15-9019-DDA0-CCE6-4AC1A4DCA657}"/>
              </a:ext>
            </a:extLst>
          </p:cNvPr>
          <p:cNvSpPr txBox="1"/>
          <p:nvPr/>
        </p:nvSpPr>
        <p:spPr>
          <a:xfrm>
            <a:off x="560439" y="2182761"/>
            <a:ext cx="103800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Bogor Traffic Prediction Model</a:t>
            </a:r>
          </a:p>
          <a:p>
            <a:r>
              <a:rPr lang="en-US" sz="2800" b="1" dirty="0"/>
              <a:t>Data Science Mini Project</a:t>
            </a:r>
          </a:p>
          <a:p>
            <a:r>
              <a:rPr lang="en-US" b="1" dirty="0"/>
              <a:t>DSLS 2023</a:t>
            </a:r>
            <a:endParaRPr lang="en-US" sz="1600" b="1" dirty="0"/>
          </a:p>
          <a:p>
            <a:r>
              <a:rPr lang="en-US" sz="1600" b="1" dirty="0"/>
              <a:t>Author : Ihsan Nur Faqih</a:t>
            </a:r>
          </a:p>
        </p:txBody>
      </p:sp>
    </p:spTree>
    <p:extLst>
      <p:ext uri="{BB962C8B-B14F-4D97-AF65-F5344CB8AC3E}">
        <p14:creationId xmlns:p14="http://schemas.microsoft.com/office/powerpoint/2010/main" val="118219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EDA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A0649-ECA7-35F9-135A-A76F344C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6" y="963561"/>
            <a:ext cx="7971473" cy="549308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525E15E-56A8-86E3-7037-F2A1EF7D808B}"/>
              </a:ext>
            </a:extLst>
          </p:cNvPr>
          <p:cNvSpPr/>
          <p:nvPr/>
        </p:nvSpPr>
        <p:spPr>
          <a:xfrm>
            <a:off x="8333707" y="1293994"/>
            <a:ext cx="3686227" cy="2471182"/>
          </a:xfrm>
          <a:prstGeom prst="wedgeRectCallout">
            <a:avLst>
              <a:gd name="adj1" fmla="val -54845"/>
              <a:gd name="adj2" fmla="val -193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Findings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Traffic jam mainly happened in Friday, Saturday, and Sunday (weekend)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Traffic jam reach peak during 13.00 and gradually decline at 17:00</a:t>
            </a:r>
          </a:p>
        </p:txBody>
      </p:sp>
    </p:spTree>
    <p:extLst>
      <p:ext uri="{BB962C8B-B14F-4D97-AF65-F5344CB8AC3E}">
        <p14:creationId xmlns:p14="http://schemas.microsoft.com/office/powerpoint/2010/main" val="258662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EDA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010A8-AAE3-5F73-FEDE-4DD3B5EE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17" y="1520955"/>
            <a:ext cx="9017766" cy="5337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423B5-357F-C918-4F15-3EC5269692FC}"/>
              </a:ext>
            </a:extLst>
          </p:cNvPr>
          <p:cNvSpPr txBox="1"/>
          <p:nvPr/>
        </p:nvSpPr>
        <p:spPr>
          <a:xfrm>
            <a:off x="451821" y="904568"/>
            <a:ext cx="491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between Feature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09289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Final Data &amp; Pipeline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7E12A-03E4-4372-2C8E-0C133B44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" y="1234892"/>
            <a:ext cx="4453723" cy="5098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F2F61-121E-099E-6A4E-F00507C3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1234892"/>
            <a:ext cx="7265055" cy="1630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20607-9A7D-7525-45E1-1C10A412966C}"/>
              </a:ext>
            </a:extLst>
          </p:cNvPr>
          <p:cNvSpPr txBox="1"/>
          <p:nvPr/>
        </p:nvSpPr>
        <p:spPr>
          <a:xfrm>
            <a:off x="4873214" y="3162748"/>
            <a:ext cx="688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 columns (hour_rounded, </a:t>
            </a:r>
            <a:r>
              <a:rPr lang="en-US" dirty="0" err="1"/>
              <a:t>median_length</a:t>
            </a:r>
            <a:r>
              <a:rPr lang="en-US" dirty="0"/>
              <a:t>, etc.) will be treated with </a:t>
            </a:r>
            <a:r>
              <a:rPr lang="en-US" dirty="0" err="1"/>
              <a:t>num_pipeline</a:t>
            </a:r>
            <a:r>
              <a:rPr lang="en-US" dirty="0"/>
              <a:t>, which standard scaler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Ordinal columns (</a:t>
            </a:r>
            <a:r>
              <a:rPr lang="en-US" dirty="0" err="1"/>
              <a:t>day_name</a:t>
            </a:r>
            <a:r>
              <a:rPr lang="en-US" dirty="0"/>
              <a:t>) will be treated with </a:t>
            </a:r>
            <a:r>
              <a:rPr lang="en-US" dirty="0" err="1"/>
              <a:t>ordinal_pipeline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 columns (</a:t>
            </a:r>
            <a:r>
              <a:rPr lang="en-US" dirty="0" err="1"/>
              <a:t>isweekend</a:t>
            </a:r>
            <a:r>
              <a:rPr lang="en-US" dirty="0"/>
              <a:t>, street, </a:t>
            </a:r>
            <a:r>
              <a:rPr lang="en-US" dirty="0" err="1"/>
              <a:t>pub_holiday</a:t>
            </a:r>
            <a:r>
              <a:rPr lang="en-US" dirty="0"/>
              <a:t>, and weather) will be treated with </a:t>
            </a:r>
            <a:r>
              <a:rPr lang="en-US" dirty="0" err="1"/>
              <a:t>categoric_pipeline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59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Contents</a:t>
            </a:r>
            <a:endParaRPr lang="id-ID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6380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  <a:endParaRPr lang="en-US" sz="2400" dirty="0"/>
          </a:p>
          <a:p>
            <a:r>
              <a:rPr lang="en-US" dirty="0"/>
              <a:t>Data Cleaning &amp; Preprocessing</a:t>
            </a:r>
          </a:p>
          <a:p>
            <a:r>
              <a:rPr lang="en-US" sz="3200" b="1" dirty="0"/>
              <a:t>Modeling</a:t>
            </a:r>
            <a:endParaRPr lang="en-US" b="1" dirty="0"/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442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Modeling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63D9-8FAD-05E0-2F1F-6926D868825D}"/>
              </a:ext>
            </a:extLst>
          </p:cNvPr>
          <p:cNvSpPr txBox="1"/>
          <p:nvPr/>
        </p:nvSpPr>
        <p:spPr>
          <a:xfrm>
            <a:off x="435079" y="973395"/>
            <a:ext cx="11665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model will be predict traffic in Bogor City with category as below:</a:t>
            </a:r>
          </a:p>
          <a:p>
            <a:pPr marL="725488" indent="-457200">
              <a:buFont typeface="Arial" panose="020B0604020202020204" pitchFamily="34" charset="0"/>
              <a:buChar char="•"/>
            </a:pPr>
            <a:r>
              <a:rPr lang="en-US" sz="2400" dirty="0"/>
              <a:t>1 (80% free flow to 41%)</a:t>
            </a:r>
          </a:p>
          <a:p>
            <a:pPr marL="725488" indent="-457200">
              <a:buFont typeface="Arial" panose="020B0604020202020204" pitchFamily="34" charset="0"/>
              <a:buChar char="•"/>
            </a:pPr>
            <a:r>
              <a:rPr lang="en-US" sz="2400" dirty="0"/>
              <a:t>2 (40% free flow to 21%)</a:t>
            </a:r>
          </a:p>
          <a:p>
            <a:pPr marL="725488" indent="-457200">
              <a:buFont typeface="Arial" panose="020B0604020202020204" pitchFamily="34" charset="0"/>
              <a:buChar char="•"/>
            </a:pPr>
            <a:r>
              <a:rPr lang="en-US" sz="2400" dirty="0"/>
              <a:t>3 (20% free flow to blocked road)</a:t>
            </a:r>
          </a:p>
          <a:p>
            <a:endParaRPr lang="en-US" sz="2400" dirty="0"/>
          </a:p>
          <a:p>
            <a:r>
              <a:rPr lang="en-US" sz="2400" dirty="0"/>
              <a:t>During training 4 model trained to predict the category: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Logistic Regression (Multiclass Classification)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RandomForest Classifier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Decision Tree Classifier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283202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Modeling Result: Logistic Regression will be chosen 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56398-B583-9528-0D3F-D0A1CBBE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02" y="1408566"/>
            <a:ext cx="4831499" cy="2240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67A63-8191-66C3-419E-A764AA99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24" y="1408567"/>
            <a:ext cx="4999153" cy="2240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F227A-BFD5-9F26-674B-4DCA00FBD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02" y="4567424"/>
            <a:ext cx="4831499" cy="2133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0FDFEF-9BB4-968A-858E-8BA0550F7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24" y="4567424"/>
            <a:ext cx="4961050" cy="213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0E9138-2175-0128-FBF6-59C8B8A7041B}"/>
              </a:ext>
            </a:extLst>
          </p:cNvPr>
          <p:cNvSpPr txBox="1"/>
          <p:nvPr/>
        </p:nvSpPr>
        <p:spPr>
          <a:xfrm>
            <a:off x="886902" y="973395"/>
            <a:ext cx="4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  <a:endParaRPr lang="id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9C1E9-FBB0-DDC5-68C4-05E1E9526F3D}"/>
              </a:ext>
            </a:extLst>
          </p:cNvPr>
          <p:cNvSpPr txBox="1"/>
          <p:nvPr/>
        </p:nvSpPr>
        <p:spPr>
          <a:xfrm>
            <a:off x="6299775" y="973395"/>
            <a:ext cx="4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Classifier</a:t>
            </a:r>
            <a:endParaRPr lang="id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9763-DE43-3C4C-4495-779CA847E766}"/>
              </a:ext>
            </a:extLst>
          </p:cNvPr>
          <p:cNvSpPr txBox="1"/>
          <p:nvPr/>
        </p:nvSpPr>
        <p:spPr>
          <a:xfrm>
            <a:off x="886902" y="4198092"/>
            <a:ext cx="4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Tree Classifier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23EA0-14E7-0906-FA56-855912902D92}"/>
              </a:ext>
            </a:extLst>
          </p:cNvPr>
          <p:cNvSpPr txBox="1"/>
          <p:nvPr/>
        </p:nvSpPr>
        <p:spPr>
          <a:xfrm>
            <a:off x="6254050" y="4191730"/>
            <a:ext cx="4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Support Vector Classifier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00548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Modeling </a:t>
            </a:r>
            <a:r>
              <a:rPr lang="en-US" sz="3200" b="1" dirty="0" err="1">
                <a:latin typeface="+mn-lt"/>
              </a:rPr>
              <a:t>Conclussion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886FE-76C7-9DB7-B518-BD6752491373}"/>
              </a:ext>
            </a:extLst>
          </p:cNvPr>
          <p:cNvSpPr txBox="1"/>
          <p:nvPr/>
        </p:nvSpPr>
        <p:spPr>
          <a:xfrm>
            <a:off x="435079" y="973395"/>
            <a:ext cx="11665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model can predict traffic in Bogor City accurately: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Logistic Regression (Multiclass Classification) (0.90 F1 Score)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RandomForest Classifier (0.93 F1 Score)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Decision Tree Classifier (0.91 F1 Score)</a:t>
            </a:r>
          </a:p>
          <a:p>
            <a:pPr marL="720725" indent="-452438">
              <a:buFont typeface="Arial" panose="020B0604020202020204" pitchFamily="34" charset="0"/>
              <a:buChar char="•"/>
            </a:pPr>
            <a:r>
              <a:rPr lang="en-US" sz="2400" dirty="0"/>
              <a:t>Support Vector Classifier (0.91 F1 Score)</a:t>
            </a:r>
          </a:p>
          <a:p>
            <a:pPr marL="268287"/>
            <a:endParaRPr lang="en-US" sz="2400" dirty="0"/>
          </a:p>
          <a:p>
            <a:r>
              <a:rPr lang="en-US" sz="2400" b="1" dirty="0"/>
              <a:t>Logistic Regression </a:t>
            </a:r>
            <a:r>
              <a:rPr lang="en-US" sz="2400" dirty="0"/>
              <a:t>will be chosen due to it interpretability </a:t>
            </a:r>
          </a:p>
        </p:txBody>
      </p:sp>
    </p:spTree>
    <p:extLst>
      <p:ext uri="{BB962C8B-B14F-4D97-AF65-F5344CB8AC3E}">
        <p14:creationId xmlns:p14="http://schemas.microsoft.com/office/powerpoint/2010/main" val="63727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Hyper Parameter Tuning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66A46-9806-4E3D-E9EB-5A00AA4F14F4}"/>
              </a:ext>
            </a:extLst>
          </p:cNvPr>
          <p:cNvSpPr txBox="1"/>
          <p:nvPr/>
        </p:nvSpPr>
        <p:spPr>
          <a:xfrm>
            <a:off x="435079" y="973395"/>
            <a:ext cx="11665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Hypterparameter</a:t>
            </a:r>
            <a:r>
              <a:rPr lang="en-US" sz="2400" dirty="0"/>
              <a:t> tuning will be conducted with condition as below using </a:t>
            </a:r>
            <a:r>
              <a:rPr lang="en-US" sz="2400" dirty="0" err="1"/>
              <a:t>RandomizedSearchCV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US" sz="2400" dirty="0"/>
              <a:t>Penalty = [‘none’, ‘l2’]</a:t>
            </a:r>
          </a:p>
          <a:p>
            <a:pPr marL="457200" indent="-457200">
              <a:buAutoNum type="arabicPeriod"/>
            </a:pPr>
            <a:r>
              <a:rPr lang="en-US" sz="2400" dirty="0"/>
              <a:t>Solver = [‘saga’, ’newton-cg’, ’</a:t>
            </a:r>
            <a:r>
              <a:rPr lang="en-US" sz="2400" dirty="0" err="1"/>
              <a:t>lbfgs</a:t>
            </a:r>
            <a:r>
              <a:rPr lang="en-US" sz="2400" dirty="0"/>
              <a:t>’]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Cv</a:t>
            </a:r>
            <a:r>
              <a:rPr lang="en-US" sz="2400" dirty="0"/>
              <a:t> = 5</a:t>
            </a:r>
          </a:p>
          <a:p>
            <a:pPr marL="457200" indent="-457200">
              <a:buAutoNum type="arabicPeriod"/>
            </a:pPr>
            <a:r>
              <a:rPr lang="en-US" sz="2400" dirty="0"/>
              <a:t>Scoring = ‘f1_weighted’</a:t>
            </a:r>
          </a:p>
          <a:p>
            <a:endParaRPr lang="en-US" sz="2400" dirty="0"/>
          </a:p>
          <a:p>
            <a:r>
              <a:rPr lang="en-US" sz="2400" dirty="0"/>
              <a:t>With pipeline as below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3A4A-308B-35E0-4615-F12CC75D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98" y="4080527"/>
            <a:ext cx="627180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Contents</a:t>
            </a:r>
            <a:endParaRPr lang="id-ID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6380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 &amp; Preprocessing</a:t>
            </a:r>
          </a:p>
          <a:p>
            <a:r>
              <a:rPr lang="en-US" dirty="0"/>
              <a:t>Modeling</a:t>
            </a:r>
          </a:p>
          <a:p>
            <a:r>
              <a:rPr lang="en-US" sz="3200" b="1" dirty="0"/>
              <a:t>Evaluation</a:t>
            </a:r>
            <a:endParaRPr lang="en-US" b="1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11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Evaluation</a:t>
            </a:r>
            <a:endParaRPr lang="id-ID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584" y="1200953"/>
            <a:ext cx="6299932" cy="2228047"/>
          </a:xfrm>
        </p:spPr>
        <p:txBody>
          <a:bodyPr/>
          <a:lstStyle/>
          <a:p>
            <a:pPr marL="355600" indent="-355600"/>
            <a:r>
              <a:rPr lang="en-US" dirty="0"/>
              <a:t>After hyper parameter tuning has been done, the result showed that the model get higher f1_score than before (increase 0.01)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C12CF-DC04-CFC0-AF46-BBA08DFA3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" y="1200953"/>
            <a:ext cx="5107616" cy="2228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BF965-85C1-C345-33F5-D265AD7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95" y="4220027"/>
            <a:ext cx="7361558" cy="2484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7186BD-90E9-C90F-9DDA-FA6538C1FA1D}"/>
              </a:ext>
            </a:extLst>
          </p:cNvPr>
          <p:cNvSpPr txBox="1"/>
          <p:nvPr/>
        </p:nvSpPr>
        <p:spPr>
          <a:xfrm>
            <a:off x="3991087" y="3841224"/>
            <a:ext cx="390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Parameter Pipeline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0778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Contents</a:t>
            </a:r>
            <a:endParaRPr lang="id-ID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6380"/>
          </a:xfrm>
        </p:spPr>
        <p:txBody>
          <a:bodyPr>
            <a:normAutofit/>
          </a:bodyPr>
          <a:lstStyle/>
          <a:p>
            <a:r>
              <a:rPr lang="en-US" sz="3200" b="1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 &amp; Preprocessing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777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Business Understanding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26" name="Picture 2" descr="bank dunia, kemacetan">
            <a:extLst>
              <a:ext uri="{FF2B5EF4-FFF2-40B4-BE49-F238E27FC236}">
                <a16:creationId xmlns:a16="http://schemas.microsoft.com/office/drawing/2014/main" id="{2C9778C5-2489-32B0-204F-EA599C68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1"/>
          <a:stretch/>
        </p:blipFill>
        <p:spPr bwMode="auto">
          <a:xfrm>
            <a:off x="118218" y="995469"/>
            <a:ext cx="6282522" cy="555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1153436-1911-E36D-ACB1-BE81006DCAAE}"/>
              </a:ext>
            </a:extLst>
          </p:cNvPr>
          <p:cNvSpPr/>
          <p:nvPr/>
        </p:nvSpPr>
        <p:spPr>
          <a:xfrm>
            <a:off x="6728418" y="995469"/>
            <a:ext cx="5345364" cy="1500305"/>
          </a:xfrm>
          <a:prstGeom prst="wedgeRectCallout">
            <a:avLst>
              <a:gd name="adj1" fmla="val -54845"/>
              <a:gd name="adj2" fmla="val -193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Traffic jam is one of the </a:t>
            </a:r>
            <a:r>
              <a:rPr lang="en-US" sz="2000" b="1" dirty="0">
                <a:solidFill>
                  <a:schemeClr val="tx1"/>
                </a:solidFill>
              </a:rPr>
              <a:t>biggest problem</a:t>
            </a:r>
            <a:r>
              <a:rPr lang="en-US" sz="2000" dirty="0">
                <a:solidFill>
                  <a:schemeClr val="tx1"/>
                </a:solidFill>
              </a:rPr>
              <a:t> in Indonesia, particularly in </a:t>
            </a:r>
            <a:r>
              <a:rPr lang="en-US" sz="2000" b="1" dirty="0">
                <a:solidFill>
                  <a:schemeClr val="tx1"/>
                </a:solidFill>
              </a:rPr>
              <a:t>Jabodetabek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According to Worldbank, Indonesia lost </a:t>
            </a:r>
            <a:r>
              <a:rPr lang="en-US" sz="2000" b="1" dirty="0">
                <a:solidFill>
                  <a:schemeClr val="tx1"/>
                </a:solidFill>
              </a:rPr>
              <a:t>56 Trillion IDR/year</a:t>
            </a:r>
            <a:r>
              <a:rPr lang="en-US" sz="2000" dirty="0">
                <a:solidFill>
                  <a:schemeClr val="tx1"/>
                </a:solidFill>
              </a:rPr>
              <a:t> due to traffic jams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D4FFCA3-4DA5-D068-2021-38D6094F31DD}"/>
              </a:ext>
            </a:extLst>
          </p:cNvPr>
          <p:cNvSpPr/>
          <p:nvPr/>
        </p:nvSpPr>
        <p:spPr>
          <a:xfrm>
            <a:off x="6728418" y="2678847"/>
            <a:ext cx="4825295" cy="1500305"/>
          </a:xfrm>
          <a:prstGeom prst="wedgeRectCallout">
            <a:avLst>
              <a:gd name="adj1" fmla="val -54845"/>
              <a:gd name="adj2" fmla="val -193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Preventing traffic jam might be </a:t>
            </a:r>
            <a:r>
              <a:rPr lang="en-US" sz="2000" b="1" dirty="0">
                <a:solidFill>
                  <a:schemeClr val="tx1"/>
                </a:solidFill>
              </a:rPr>
              <a:t>solution </a:t>
            </a:r>
            <a:r>
              <a:rPr lang="en-US" sz="2000" dirty="0">
                <a:solidFill>
                  <a:schemeClr val="tx1"/>
                </a:solidFill>
              </a:rPr>
              <a:t>to reduce loss </a:t>
            </a:r>
          </a:p>
        </p:txBody>
      </p:sp>
    </p:spTree>
    <p:extLst>
      <p:ext uri="{BB962C8B-B14F-4D97-AF65-F5344CB8AC3E}">
        <p14:creationId xmlns:p14="http://schemas.microsoft.com/office/powerpoint/2010/main" val="33972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Solution Proposed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618920-D9E5-3AF5-758D-3C101688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2074030"/>
            <a:ext cx="11700386" cy="2376948"/>
          </a:xfrm>
        </p:spPr>
        <p:txBody>
          <a:bodyPr/>
          <a:lstStyle/>
          <a:p>
            <a:r>
              <a:rPr lang="en-US" dirty="0"/>
              <a:t>Using historical data of </a:t>
            </a:r>
            <a:r>
              <a:rPr lang="en-US" b="1" dirty="0"/>
              <a:t>street condition, weather condition, and public holiday data </a:t>
            </a:r>
            <a:r>
              <a:rPr lang="en-US" dirty="0"/>
              <a:t>to predict traffic condition on a street.</a:t>
            </a:r>
          </a:p>
          <a:p>
            <a:r>
              <a:rPr lang="en-US" dirty="0"/>
              <a:t>Using model generated we can predict traffic jam on a street before it is happened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87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Contents</a:t>
            </a:r>
            <a:endParaRPr lang="id-ID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6380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sz="3200" b="1" dirty="0"/>
              <a:t>Data Understanding</a:t>
            </a:r>
            <a:endParaRPr lang="en-US" b="1" dirty="0"/>
          </a:p>
          <a:p>
            <a:r>
              <a:rPr lang="en-US" dirty="0"/>
              <a:t>Data Cleaning &amp; Preprocessing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59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Data Understanding</a:t>
            </a:r>
            <a:endParaRPr lang="id-ID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1052052"/>
            <a:ext cx="11700386" cy="5329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deliver solution, data gathered from several sources:</a:t>
            </a:r>
          </a:p>
          <a:p>
            <a:pPr marL="514350" indent="-514350">
              <a:buAutoNum type="arabicPeriod"/>
            </a:pPr>
            <a:r>
              <a:rPr lang="en-US" dirty="0"/>
              <a:t>Traffic data gathered from Waze</a:t>
            </a:r>
          </a:p>
          <a:p>
            <a:pPr marL="514350" indent="-514350">
              <a:buAutoNum type="arabicPeriod"/>
            </a:pPr>
            <a:r>
              <a:rPr lang="en-US" dirty="0"/>
              <a:t>Weather data gathered from OpenWeather</a:t>
            </a:r>
          </a:p>
          <a:p>
            <a:pPr marL="514350" indent="-514350">
              <a:buAutoNum type="arabicPeriod"/>
            </a:pPr>
            <a:r>
              <a:rPr lang="en-US" dirty="0"/>
              <a:t>Public holiday gathered from </a:t>
            </a:r>
            <a:r>
              <a:rPr lang="en-US" dirty="0">
                <a:hlinkClick r:id="rId2"/>
              </a:rPr>
              <a:t>Indonesia Public Holidays 2022 - PublicHolidays.co.id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547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Contents</a:t>
            </a:r>
            <a:endParaRPr lang="id-ID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96A-F4A2-AA5C-2C18-4DCBB34C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6380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sz="3200" b="1" dirty="0"/>
              <a:t>Data Cleaning &amp; Preprocessing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857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Data Cleaning &amp; Preprocessing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1CDA9-8816-7F5B-A345-D6959C09094C}"/>
              </a:ext>
            </a:extLst>
          </p:cNvPr>
          <p:cNvSpPr txBox="1"/>
          <p:nvPr/>
        </p:nvSpPr>
        <p:spPr>
          <a:xfrm>
            <a:off x="451821" y="904568"/>
            <a:ext cx="491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 Dataset Preprocessing</a:t>
            </a:r>
            <a:endParaRPr lang="id-ID" sz="2800" b="1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E198F01-4108-AC24-8AEC-7C1E25DF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" y="1461876"/>
            <a:ext cx="11177195" cy="439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2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570-34DF-1E69-797A-3372E2E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306133"/>
            <a:ext cx="11412792" cy="667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Data Cleaning &amp; Preprocessing</a:t>
            </a:r>
            <a:endParaRPr lang="id-ID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A9D7E-0993-4B04-3CE3-6E93AFC50C81}"/>
              </a:ext>
            </a:extLst>
          </p:cNvPr>
          <p:cNvSpPr/>
          <p:nvPr/>
        </p:nvSpPr>
        <p:spPr>
          <a:xfrm>
            <a:off x="0" y="365126"/>
            <a:ext cx="344130" cy="539442"/>
          </a:xfrm>
          <a:prstGeom prst="rect">
            <a:avLst/>
          </a:prstGeom>
          <a:solidFill>
            <a:srgbClr val="12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1CDA9-8816-7F5B-A345-D6959C09094C}"/>
              </a:ext>
            </a:extLst>
          </p:cNvPr>
          <p:cNvSpPr txBox="1"/>
          <p:nvPr/>
        </p:nvSpPr>
        <p:spPr>
          <a:xfrm>
            <a:off x="451821" y="904568"/>
            <a:ext cx="491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Jam Dataset Preprocessing</a:t>
            </a:r>
            <a:endParaRPr lang="id-ID" sz="28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26C1540-A92A-4D9D-DCAD-5404338B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76" y="2563682"/>
            <a:ext cx="9639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5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529</Words>
  <Application>Microsoft Office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Contents</vt:lpstr>
      <vt:lpstr>Business Understanding</vt:lpstr>
      <vt:lpstr>Solution Proposed</vt:lpstr>
      <vt:lpstr>Contents</vt:lpstr>
      <vt:lpstr>Data Understanding</vt:lpstr>
      <vt:lpstr>Contents</vt:lpstr>
      <vt:lpstr>Data Cleaning &amp; Preprocessing</vt:lpstr>
      <vt:lpstr>Data Cleaning &amp; Preprocessing</vt:lpstr>
      <vt:lpstr>EDA</vt:lpstr>
      <vt:lpstr>EDA</vt:lpstr>
      <vt:lpstr>Final Data &amp; Pipeline</vt:lpstr>
      <vt:lpstr>Contents</vt:lpstr>
      <vt:lpstr>Modeling</vt:lpstr>
      <vt:lpstr>Modeling Result: Logistic Regression will be chosen </vt:lpstr>
      <vt:lpstr>Modeling Conclussion</vt:lpstr>
      <vt:lpstr>Hyper Parameter Tuning</vt:lpstr>
      <vt:lpstr>Contents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faqihin</dc:creator>
  <cp:lastModifiedBy>Ihsan Nur Faqih</cp:lastModifiedBy>
  <cp:revision>13</cp:revision>
  <dcterms:created xsi:type="dcterms:W3CDTF">2023-01-28T11:00:07Z</dcterms:created>
  <dcterms:modified xsi:type="dcterms:W3CDTF">2023-02-25T16:27:15Z</dcterms:modified>
</cp:coreProperties>
</file>