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257" r:id="rId2"/>
    <p:sldId id="258" r:id="rId3"/>
    <p:sldId id="259" r:id="rId4"/>
    <p:sldId id="260" r:id="rId5"/>
    <p:sldId id="266" r:id="rId6"/>
    <p:sldId id="267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2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28B12-2679-124D-A843-E603E6CBB337}" type="datetimeFigureOut">
              <a:rPr lang="en-US" smtClean="0"/>
              <a:t>1/13/12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3B806-AC1C-1C4F-96D5-F2FE075DE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84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8F65C-DCF6-2E44-B6C0-BF5A0EBEB3E6}" type="datetimeFigureOut">
              <a:rPr lang="en-US" smtClean="0"/>
              <a:pPr/>
              <a:t>1/13/12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4745A-316C-1B4C-A1C5-2001FD1AFC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9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DD16AE-3118-DD4B-9355-888D192E9275}" type="slidenum">
              <a:rPr lang="en-US"/>
              <a:pPr/>
              <a:t>1</a:t>
            </a:fld>
            <a:endParaRPr lang="en-US"/>
          </a:p>
        </p:txBody>
      </p:sp>
      <p:sp>
        <p:nvSpPr>
          <p:cNvPr id="262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2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4025"/>
            <a:ext cx="5029200" cy="4116049"/>
          </a:xfrm>
          <a:noFill/>
          <a:ln/>
        </p:spPr>
        <p:txBody>
          <a:bodyPr lIns="95449" tIns="47725" rIns="95449" bIns="47725"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01B87-585A-D24D-85A5-6CA6FF9FD2F4}" type="slidenum">
              <a:rPr lang="en-US"/>
              <a:pPr/>
              <a:t>10</a:t>
            </a:fld>
            <a:endParaRPr lang="en-US"/>
          </a:p>
        </p:txBody>
      </p:sp>
      <p:sp>
        <p:nvSpPr>
          <p:cNvPr id="271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5D1185-9845-3940-BFA7-7B38B4D7CA50}" type="slidenum">
              <a:rPr lang="en-US"/>
              <a:pPr/>
              <a:t>11</a:t>
            </a:fld>
            <a:endParaRPr lang="en-US"/>
          </a:p>
        </p:txBody>
      </p:sp>
      <p:sp>
        <p:nvSpPr>
          <p:cNvPr id="272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DD16AE-3118-DD4B-9355-888D192E9275}" type="slidenum">
              <a:rPr lang="en-US"/>
              <a:pPr/>
              <a:t>12</a:t>
            </a:fld>
            <a:endParaRPr lang="en-US"/>
          </a:p>
        </p:txBody>
      </p:sp>
      <p:sp>
        <p:nvSpPr>
          <p:cNvPr id="262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2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4025"/>
            <a:ext cx="5029200" cy="4116049"/>
          </a:xfrm>
          <a:noFill/>
          <a:ln/>
        </p:spPr>
        <p:txBody>
          <a:bodyPr lIns="95449" tIns="47725" rIns="95449" bIns="47725"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5846" y="4353094"/>
            <a:ext cx="4770985" cy="347903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3" tIns="41026" rIns="82053" bIns="41026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5846" y="4353094"/>
            <a:ext cx="4770985" cy="347903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3" tIns="41026" rIns="82053" bIns="41026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5846" y="4353094"/>
            <a:ext cx="4770985" cy="347903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3" tIns="41026" rIns="82053" bIns="41026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5846" y="4353094"/>
            <a:ext cx="4770985" cy="347903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3" tIns="41026" rIns="82053" bIns="41026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5846" y="4353094"/>
            <a:ext cx="4770985" cy="347903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3" tIns="41026" rIns="82053" bIns="41026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5846" y="4353094"/>
            <a:ext cx="4770985" cy="347903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3" tIns="41026" rIns="82053" bIns="41026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5846" y="4353094"/>
            <a:ext cx="4770985" cy="347903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3" tIns="41026" rIns="82053" bIns="41026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887B13-B678-1E4A-9E52-12F4BCD98817}" type="slidenum">
              <a:rPr lang="en-US"/>
              <a:pPr/>
              <a:t>2</a:t>
            </a:fld>
            <a:endParaRPr lang="en-US"/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5846" y="4353094"/>
            <a:ext cx="4770985" cy="347903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3" tIns="41026" rIns="82053" bIns="41026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5846" y="4353094"/>
            <a:ext cx="4770985" cy="347903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3" tIns="41026" rIns="82053" bIns="41026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5846" y="4353094"/>
            <a:ext cx="4770985" cy="347903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3" tIns="41026" rIns="82053" bIns="41026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5846" y="4353094"/>
            <a:ext cx="4770985" cy="347903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3" tIns="41026" rIns="82053" bIns="41026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5846" y="4353094"/>
            <a:ext cx="4770985" cy="347903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3" tIns="41026" rIns="82053" bIns="41026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CC6AD6-83BF-A940-9696-9AA702794B50}" type="slidenum">
              <a:rPr lang="en-US"/>
              <a:pPr/>
              <a:t>25</a:t>
            </a:fld>
            <a:endParaRPr lang="en-US"/>
          </a:p>
        </p:txBody>
      </p:sp>
      <p:sp>
        <p:nvSpPr>
          <p:cNvPr id="273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5846" y="4353094"/>
            <a:ext cx="4770985" cy="347903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3" tIns="41026" rIns="82053" bIns="41026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9C41FB-4470-CF40-8687-2D4F823D34ED}" type="slidenum">
              <a:rPr lang="en-US"/>
              <a:pPr/>
              <a:t>27</a:t>
            </a:fld>
            <a:endParaRPr lang="en-US"/>
          </a:p>
        </p:txBody>
      </p:sp>
      <p:sp>
        <p:nvSpPr>
          <p:cNvPr id="274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5846" y="4353094"/>
            <a:ext cx="4770985" cy="347903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3" tIns="41026" rIns="82053" bIns="41026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5846" y="4353094"/>
            <a:ext cx="4770985" cy="347903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3" tIns="41026" rIns="82053" bIns="41026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B8C734-59E5-9747-A673-2A3634365F8F}" type="slidenum">
              <a:rPr lang="en-US"/>
              <a:pPr/>
              <a:t>3</a:t>
            </a:fld>
            <a:endParaRPr lang="en-US"/>
          </a:p>
        </p:txBody>
      </p:sp>
      <p:sp>
        <p:nvSpPr>
          <p:cNvPr id="264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5846" y="4353094"/>
            <a:ext cx="4770985" cy="347903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3" tIns="41026" rIns="82053" bIns="41026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3EE66-6810-FF46-8472-A65C3EAB6775}" type="slidenum">
              <a:rPr lang="en-US"/>
              <a:pPr/>
              <a:t>31</a:t>
            </a:fld>
            <a:endParaRPr lang="en-US"/>
          </a:p>
        </p:txBody>
      </p:sp>
      <p:sp>
        <p:nvSpPr>
          <p:cNvPr id="275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FC5AC9-6032-714B-8FC5-AA5D5CDB153C}" type="slidenum">
              <a:rPr lang="en-US"/>
              <a:pPr/>
              <a:t>32</a:t>
            </a:fld>
            <a:endParaRPr lang="en-US"/>
          </a:p>
        </p:txBody>
      </p:sp>
      <p:sp>
        <p:nvSpPr>
          <p:cNvPr id="276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4B127-C9C1-2E4E-81F2-DE018A8B0129}" type="slidenum">
              <a:rPr lang="en-US"/>
              <a:pPr/>
              <a:t>33</a:t>
            </a:fld>
            <a:endParaRPr lang="en-US"/>
          </a:p>
        </p:txBody>
      </p:sp>
      <p:sp>
        <p:nvSpPr>
          <p:cNvPr id="279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8975"/>
            <a:ext cx="4565650" cy="3424238"/>
          </a:xfrm>
          <a:ln cap="flat"/>
        </p:spPr>
      </p:sp>
      <p:sp>
        <p:nvSpPr>
          <p:cNvPr id="279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4025"/>
            <a:ext cx="5029200" cy="4114488"/>
          </a:xfrm>
          <a:noFill/>
          <a:ln/>
        </p:spPr>
        <p:txBody>
          <a:bodyPr lIns="96594" tIns="48298" rIns="96594" bIns="48298"/>
          <a:lstStyle/>
          <a:p>
            <a:pPr defTabSz="914400"/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4B127-C9C1-2E4E-81F2-DE018A8B0129}" type="slidenum">
              <a:rPr lang="en-US"/>
              <a:pPr/>
              <a:t>34</a:t>
            </a:fld>
            <a:endParaRPr lang="en-US"/>
          </a:p>
        </p:txBody>
      </p:sp>
      <p:sp>
        <p:nvSpPr>
          <p:cNvPr id="279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8975"/>
            <a:ext cx="4565650" cy="3424238"/>
          </a:xfrm>
          <a:ln cap="flat"/>
        </p:spPr>
      </p:sp>
      <p:sp>
        <p:nvSpPr>
          <p:cNvPr id="279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4025"/>
            <a:ext cx="5029200" cy="4114488"/>
          </a:xfrm>
          <a:noFill/>
          <a:ln/>
        </p:spPr>
        <p:txBody>
          <a:bodyPr lIns="96594" tIns="48298" rIns="96594" bIns="48298"/>
          <a:lstStyle/>
          <a:p>
            <a:pPr defTabSz="914400"/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4B127-C9C1-2E4E-81F2-DE018A8B0129}" type="slidenum">
              <a:rPr lang="en-US"/>
              <a:pPr/>
              <a:t>35</a:t>
            </a:fld>
            <a:endParaRPr lang="en-US"/>
          </a:p>
        </p:txBody>
      </p:sp>
      <p:sp>
        <p:nvSpPr>
          <p:cNvPr id="279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8975"/>
            <a:ext cx="4565650" cy="3424238"/>
          </a:xfrm>
          <a:ln cap="flat"/>
        </p:spPr>
      </p:sp>
      <p:sp>
        <p:nvSpPr>
          <p:cNvPr id="279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4025"/>
            <a:ext cx="5029200" cy="4114488"/>
          </a:xfrm>
          <a:noFill/>
          <a:ln/>
        </p:spPr>
        <p:txBody>
          <a:bodyPr lIns="96594" tIns="48298" rIns="96594" bIns="48298"/>
          <a:lstStyle/>
          <a:p>
            <a:pPr defTabSz="914400"/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D8888C-D5C0-3B44-8D3D-27B19C814098}" type="slidenum">
              <a:rPr lang="en-US"/>
              <a:pPr/>
              <a:t>36</a:t>
            </a:fld>
            <a:endParaRPr lang="en-US"/>
          </a:p>
        </p:txBody>
      </p:sp>
      <p:sp>
        <p:nvSpPr>
          <p:cNvPr id="283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8975"/>
            <a:ext cx="4565650" cy="3424238"/>
          </a:xfrm>
          <a:ln cap="flat"/>
        </p:spPr>
      </p:sp>
      <p:sp>
        <p:nvSpPr>
          <p:cNvPr id="283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4025"/>
            <a:ext cx="5029200" cy="4114488"/>
          </a:xfrm>
          <a:noFill/>
          <a:ln/>
        </p:spPr>
        <p:txBody>
          <a:bodyPr lIns="96594" tIns="48298" rIns="96594" bIns="48298"/>
          <a:lstStyle/>
          <a:p>
            <a:pPr defTabSz="914400"/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5D1C79-5E48-694D-B832-5E1115331479}" type="slidenum">
              <a:rPr lang="en-US"/>
              <a:pPr/>
              <a:t>37</a:t>
            </a:fld>
            <a:endParaRPr lang="en-US"/>
          </a:p>
        </p:txBody>
      </p:sp>
      <p:sp>
        <p:nvSpPr>
          <p:cNvPr id="284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8975"/>
            <a:ext cx="4565650" cy="3424238"/>
          </a:xfrm>
          <a:ln cap="flat"/>
        </p:spPr>
      </p:sp>
      <p:sp>
        <p:nvSpPr>
          <p:cNvPr id="284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4025"/>
            <a:ext cx="5029200" cy="4114488"/>
          </a:xfrm>
          <a:noFill/>
          <a:ln/>
        </p:spPr>
        <p:txBody>
          <a:bodyPr lIns="96594" tIns="48298" rIns="96594" bIns="48298"/>
          <a:lstStyle/>
          <a:p>
            <a:pPr defTabSz="914400"/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B4E01-3D4E-F044-87B9-16985F41C7EC}" type="slidenum">
              <a:rPr lang="en-US"/>
              <a:pPr/>
              <a:t>38</a:t>
            </a:fld>
            <a:endParaRPr lang="en-US"/>
          </a:p>
        </p:txBody>
      </p:sp>
      <p:sp>
        <p:nvSpPr>
          <p:cNvPr id="286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8975"/>
            <a:ext cx="4565650" cy="3424238"/>
          </a:xfrm>
          <a:ln cap="flat"/>
        </p:spPr>
      </p:sp>
      <p:sp>
        <p:nvSpPr>
          <p:cNvPr id="286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4025"/>
            <a:ext cx="5029200" cy="4114488"/>
          </a:xfrm>
          <a:noFill/>
          <a:ln/>
        </p:spPr>
        <p:txBody>
          <a:bodyPr lIns="96594" tIns="48298" rIns="96594" bIns="48298"/>
          <a:lstStyle/>
          <a:p>
            <a:pPr defTabSz="914400"/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DD16AE-3118-DD4B-9355-888D192E9275}" type="slidenum">
              <a:rPr lang="en-US"/>
              <a:pPr/>
              <a:t>39</a:t>
            </a:fld>
            <a:endParaRPr lang="en-US"/>
          </a:p>
        </p:txBody>
      </p:sp>
      <p:sp>
        <p:nvSpPr>
          <p:cNvPr id="262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2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4025"/>
            <a:ext cx="5029200" cy="4116049"/>
          </a:xfrm>
          <a:noFill/>
          <a:ln/>
        </p:spPr>
        <p:txBody>
          <a:bodyPr lIns="95449" tIns="47725" rIns="95449" bIns="47725"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CD7498-B6B3-2C49-AB41-FA331AAF23CE}" type="slidenum">
              <a:rPr lang="en-US"/>
              <a:pPr/>
              <a:t>4</a:t>
            </a:fld>
            <a:endParaRPr lang="en-US"/>
          </a:p>
        </p:txBody>
      </p:sp>
      <p:sp>
        <p:nvSpPr>
          <p:cNvPr id="267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5846" y="4353094"/>
            <a:ext cx="4770985" cy="347903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3" tIns="41026" rIns="82053" bIns="41026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5846" y="4353094"/>
            <a:ext cx="4770985" cy="347903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3" tIns="41026" rIns="82053" bIns="41026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5846" y="4353094"/>
            <a:ext cx="4770985" cy="347903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3" tIns="41026" rIns="82053" bIns="41026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5846" y="4353094"/>
            <a:ext cx="4770985" cy="347903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3" tIns="41026" rIns="82053" bIns="41026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5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5846" y="4353094"/>
            <a:ext cx="4770985" cy="347903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3" tIns="41026" rIns="82053" bIns="41026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5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5846" y="4353094"/>
            <a:ext cx="4770985" cy="347903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3" tIns="41026" rIns="82053" bIns="41026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1045846" y="4353094"/>
            <a:ext cx="4770985" cy="3479036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CD7498-B6B3-2C49-AB41-FA331AAF23CE}" type="slidenum">
              <a:rPr lang="en-US"/>
              <a:pPr/>
              <a:t>5</a:t>
            </a:fld>
            <a:endParaRPr lang="en-US"/>
          </a:p>
        </p:txBody>
      </p:sp>
      <p:sp>
        <p:nvSpPr>
          <p:cNvPr id="267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CD7498-B6B3-2C49-AB41-FA331AAF23CE}" type="slidenum">
              <a:rPr lang="en-US"/>
              <a:pPr/>
              <a:t>6</a:t>
            </a:fld>
            <a:endParaRPr lang="en-US"/>
          </a:p>
        </p:txBody>
      </p:sp>
      <p:sp>
        <p:nvSpPr>
          <p:cNvPr id="267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038891-0C6C-6C4E-9D9B-59F3E43C3014}" type="slidenum">
              <a:rPr lang="en-US"/>
              <a:pPr/>
              <a:t>7</a:t>
            </a:fld>
            <a:endParaRPr lang="en-US"/>
          </a:p>
        </p:txBody>
      </p:sp>
      <p:sp>
        <p:nvSpPr>
          <p:cNvPr id="268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B5059E-68FF-9E44-8EFA-6DC34B592580}" type="slidenum">
              <a:rPr lang="en-US"/>
              <a:pPr/>
              <a:t>8</a:t>
            </a:fld>
            <a:endParaRPr lang="en-US"/>
          </a:p>
        </p:txBody>
      </p:sp>
      <p:sp>
        <p:nvSpPr>
          <p:cNvPr id="269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654642-AD5B-7347-821E-3811DAF608ED}" type="slidenum">
              <a:rPr lang="en-US"/>
              <a:pPr/>
              <a:t>9</a:t>
            </a:fld>
            <a:endParaRPr lang="en-US"/>
          </a:p>
        </p:txBody>
      </p:sp>
      <p:sp>
        <p:nvSpPr>
          <p:cNvPr id="270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F7F7E9-6DA8-2840-A484-81937264DB58}" type="datetimeFigureOut">
              <a:rPr lang="en-US" smtClean="0"/>
              <a:pPr/>
              <a:t>1/13/12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2ADD68-281F-504B-8AAC-5D282FAE6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F7E9-6DA8-2840-A484-81937264DB58}" type="datetimeFigureOut">
              <a:rPr lang="en-US" smtClean="0"/>
              <a:pPr/>
              <a:t>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DD68-281F-504B-8AAC-5D282FAE6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F7E9-6DA8-2840-A484-81937264DB58}" type="datetimeFigureOut">
              <a:rPr lang="en-US" smtClean="0"/>
              <a:pPr/>
              <a:t>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DD68-281F-504B-8AAC-5D282FAE6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F7E9-6DA8-2840-A484-81937264DB58}" type="datetimeFigureOut">
              <a:rPr lang="en-US" smtClean="0"/>
              <a:pPr/>
              <a:t>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DD68-281F-504B-8AAC-5D282FAE61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F7E9-6DA8-2840-A484-81937264DB58}" type="datetimeFigureOut">
              <a:rPr lang="en-US" smtClean="0"/>
              <a:pPr/>
              <a:t>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DD68-281F-504B-8AAC-5D282FAE61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F7E9-6DA8-2840-A484-81937264DB58}" type="datetimeFigureOut">
              <a:rPr lang="en-US" smtClean="0"/>
              <a:pPr/>
              <a:t>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DD68-281F-504B-8AAC-5D282FAE61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F7E9-6DA8-2840-A484-81937264DB58}" type="datetimeFigureOut">
              <a:rPr lang="en-US" smtClean="0"/>
              <a:pPr/>
              <a:t>1/13/12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DD68-281F-504B-8AAC-5D282FAE6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F7E9-6DA8-2840-A484-81937264DB58}" type="datetimeFigureOut">
              <a:rPr lang="en-US" smtClean="0"/>
              <a:pPr/>
              <a:t>1/13/12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DD68-281F-504B-8AAC-5D282FAE61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F7E9-6DA8-2840-A484-81937264DB58}" type="datetimeFigureOut">
              <a:rPr lang="en-US" smtClean="0"/>
              <a:pPr/>
              <a:t>1/13/12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DD68-281F-504B-8AAC-5D282FAE6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8AF7F7E9-6DA8-2840-A484-81937264DB58}" type="datetimeFigureOut">
              <a:rPr lang="en-US" smtClean="0"/>
              <a:pPr/>
              <a:t>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DD68-281F-504B-8AAC-5D282FAE6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F7F7E9-6DA8-2840-A484-81937264DB58}" type="datetimeFigureOut">
              <a:rPr lang="en-US" smtClean="0"/>
              <a:pPr/>
              <a:t>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D2ADD68-281F-504B-8AAC-5D282FAE61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8AF7F7E9-6DA8-2840-A484-81937264DB58}" type="datetimeFigureOut">
              <a:rPr lang="en-US" smtClean="0"/>
              <a:pPr/>
              <a:t>1/13/12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D2ADD68-281F-504B-8AAC-5D282FAE6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charset="2"/>
        <a:buChar char="u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SzPct val="120000"/>
        <a:buFont typeface="Courier New"/>
        <a:buChar char="o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css.usc.edu/530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ccss.usc.edu/530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csci530@usc.edu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ackboard.usc.edu/" TargetMode="External"/><Relationship Id="rId4" Type="http://schemas.openxmlformats.org/officeDocument/2006/relationships/hyperlink" Target="mailto:webclass@usc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50" y="1333087"/>
            <a:ext cx="8667750" cy="1687513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200" dirty="0"/>
              <a:t>USC CSci530</a:t>
            </a:r>
            <a:br>
              <a:rPr lang="en-US" sz="3200" dirty="0"/>
            </a:br>
            <a:r>
              <a:rPr lang="en-US" sz="3200" dirty="0"/>
              <a:t>Computer Security Systems </a:t>
            </a:r>
            <a:br>
              <a:rPr lang="en-US" sz="3200" dirty="0"/>
            </a:br>
            <a:r>
              <a:rPr lang="en-US" sz="3200" dirty="0"/>
              <a:t>Lecture </a:t>
            </a:r>
            <a:r>
              <a:rPr lang="en-US" sz="3200" dirty="0" smtClean="0"/>
              <a:t>notes – Spring 2012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05200"/>
            <a:ext cx="7092950" cy="2590800"/>
          </a:xfrm>
          <a:noFill/>
        </p:spPr>
        <p:txBody>
          <a:bodyPr/>
          <a:lstStyle/>
          <a:p>
            <a:pPr marL="342900" indent="-342900" algn="l"/>
            <a:r>
              <a:rPr lang="en-US" dirty="0"/>
              <a:t>Dr.</a:t>
            </a:r>
            <a:r>
              <a:rPr lang="en-US" dirty="0" smtClean="0"/>
              <a:t> Jelena Mirkovic</a:t>
            </a:r>
          </a:p>
          <a:p>
            <a:pPr marL="342900" indent="-342900" algn="l"/>
            <a:r>
              <a:rPr lang="en-US" dirty="0"/>
              <a:t>University of Southern California</a:t>
            </a:r>
          </a:p>
          <a:p>
            <a:pPr marL="342900" indent="-342900" algn="l"/>
            <a:r>
              <a:rPr lang="en-US" dirty="0"/>
              <a:t>Information Sciences Institute</a:t>
            </a:r>
          </a:p>
          <a:p>
            <a:pPr marL="342900" indent="-342900" algn="l"/>
            <a:endParaRPr lang="en-US" dirty="0"/>
          </a:p>
          <a:p>
            <a:pPr marL="342900" indent="-342900" algn="l"/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52425" y="1489075"/>
            <a:ext cx="8423275" cy="50466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Class </a:t>
            </a:r>
            <a:r>
              <a:rPr lang="en-US" sz="2800" dirty="0"/>
              <a:t>participation is </a:t>
            </a:r>
            <a:r>
              <a:rPr lang="en-US" sz="2800" dirty="0" smtClean="0"/>
              <a:t>important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Ask and </a:t>
            </a:r>
            <a:r>
              <a:rPr lang="en-US" sz="2400" dirty="0" smtClean="0"/>
              <a:t>answer </a:t>
            </a:r>
            <a:r>
              <a:rPr lang="en-US" sz="2400" dirty="0"/>
              <a:t>questions in </a:t>
            </a:r>
            <a:r>
              <a:rPr lang="en-US" sz="2400" dirty="0" smtClean="0"/>
              <a:t>class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Ask, answer, participate on-line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Class participation carries 5% of your grade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If I don’t remember you from class, I look in the web discussion forum to check </a:t>
            </a:r>
            <a:r>
              <a:rPr lang="en-US" sz="2400" dirty="0" smtClean="0"/>
              <a:t>participation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Did you ask good </a:t>
            </a:r>
            <a:r>
              <a:rPr lang="en-US" sz="2400" dirty="0" smtClean="0"/>
              <a:t>questions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Did you provide good </a:t>
            </a:r>
            <a:r>
              <a:rPr lang="en-US" sz="2400" dirty="0" smtClean="0"/>
              <a:t>answers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Did you make good points in </a:t>
            </a:r>
            <a:r>
              <a:rPr lang="en-US" sz="2400" dirty="0" smtClean="0"/>
              <a:t>discussions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For DEN students, discussion board is the primary means of class participation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You can also call into the class if you like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Participation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339394"/>
            <a:ext cx="8316912" cy="44481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What </a:t>
            </a:r>
            <a:r>
              <a:rPr lang="en-US" sz="2800" dirty="0"/>
              <a:t>is and is not OK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 encourage you to work with others to learn the </a:t>
            </a:r>
            <a:r>
              <a:rPr lang="en-US" sz="2400" dirty="0" smtClean="0"/>
              <a:t>material but everyone must DO their work ALONE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Do not to turn in the work of others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Do not give others your work to use as their own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Do not plagiarize from others (published or not)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Do not try to deceive the instructors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See </a:t>
            </a:r>
            <a:r>
              <a:rPr lang="en-US" sz="2800" dirty="0" smtClean="0"/>
              <a:t>the </a:t>
            </a:r>
            <a:r>
              <a:rPr lang="en-US" sz="2800" smtClean="0"/>
              <a:t>Web site</a:t>
            </a:r>
            <a:endParaRPr lang="en-US" sz="28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More guidelines on academic integrity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Links </a:t>
            </a:r>
            <a:r>
              <a:rPr lang="en-US" sz="2400" dirty="0"/>
              <a:t>to university resources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Don’t just assume you know what is acceptable.  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52340" y="276633"/>
            <a:ext cx="6502400" cy="1031875"/>
          </a:xfrm>
        </p:spPr>
        <p:txBody>
          <a:bodyPr/>
          <a:lstStyle/>
          <a:p>
            <a:r>
              <a:rPr lang="en-US" sz="3800" dirty="0"/>
              <a:t>Academic Integrity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5962" y="1333087"/>
            <a:ext cx="8667750" cy="168751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100" dirty="0" smtClean="0"/>
              <a:t>What Does Security Mean?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17812577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552960" y="1797308"/>
            <a:ext cx="7807680" cy="4320454"/>
          </a:xfrm>
          <a:ln/>
        </p:spPr>
        <p:txBody>
          <a:bodyPr lIns="82945" tIns="41473" rIns="82945" bIns="41473">
            <a:normAutofit lnSpcReduction="10000"/>
          </a:bodyPr>
          <a:lstStyle/>
          <a:p>
            <a:pPr>
              <a:lnSpc>
                <a:spcPct val="90000"/>
              </a:lnSpc>
              <a:buSzPct val="70000"/>
              <a:buFont typeface="Wingdings" charset="2"/>
              <a:buChar char="u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/>
              <a:t>No one should be able to: </a:t>
            </a:r>
          </a:p>
          <a:p>
            <a:pPr lvl="1">
              <a:lnSpc>
                <a:spcPct val="90000"/>
              </a:lnSpc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Break into my house</a:t>
            </a:r>
          </a:p>
          <a:p>
            <a:pPr lvl="1">
              <a:lnSpc>
                <a:spcPct val="90000"/>
              </a:lnSpc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Attack me</a:t>
            </a:r>
          </a:p>
          <a:p>
            <a:pPr lvl="1">
              <a:lnSpc>
                <a:spcPct val="90000"/>
              </a:lnSpc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Steal my TV</a:t>
            </a:r>
          </a:p>
          <a:p>
            <a:pPr lvl="1">
              <a:lnSpc>
                <a:spcPct val="90000"/>
              </a:lnSpc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Use my house to throw water balloons on</a:t>
            </a:r>
            <a:r>
              <a:rPr lang="en-GB" sz="2400" dirty="0" smtClean="0"/>
              <a:t> people</a:t>
            </a:r>
          </a:p>
          <a:p>
            <a:pPr lvl="1">
              <a:lnSpc>
                <a:spcPct val="90000"/>
              </a:lnSpc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Damage my</a:t>
            </a:r>
            <a:r>
              <a:rPr lang="en-GB" sz="2400" dirty="0" smtClean="0"/>
              <a:t> furniture</a:t>
            </a:r>
          </a:p>
          <a:p>
            <a:pPr lvl="1">
              <a:lnSpc>
                <a:spcPct val="90000"/>
              </a:lnSpc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Pretend to be my friend Bob and fool </a:t>
            </a:r>
            <a:r>
              <a:rPr lang="en-GB" sz="2400" dirty="0" smtClean="0"/>
              <a:t>me </a:t>
            </a:r>
          </a:p>
          <a:p>
            <a:pPr lvl="1">
              <a:lnSpc>
                <a:spcPct val="90000"/>
              </a:lnSpc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smtClean="0"/>
              <a:t>Waste my </a:t>
            </a:r>
            <a:r>
              <a:rPr lang="en-GB" sz="2400" dirty="0"/>
              <a:t>time with irrelevant things</a:t>
            </a:r>
          </a:p>
          <a:p>
            <a:pPr lvl="1">
              <a:lnSpc>
                <a:spcPct val="90000"/>
              </a:lnSpc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Prevent me from</a:t>
            </a:r>
            <a:r>
              <a:rPr lang="en-GB" sz="2400" dirty="0" smtClean="0"/>
              <a:t> going to my </a:t>
            </a:r>
            <a:r>
              <a:rPr lang="en-GB" sz="2400" dirty="0" err="1" smtClean="0"/>
              <a:t>favorite</a:t>
            </a:r>
            <a:r>
              <a:rPr lang="en-GB" sz="2400" dirty="0" smtClean="0"/>
              <a:t> restaurant</a:t>
            </a:r>
          </a:p>
          <a:p>
            <a:pPr lvl="1">
              <a:lnSpc>
                <a:spcPct val="90000"/>
              </a:lnSpc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smtClean="0"/>
              <a:t>Destroy my road, bridge, city ..</a:t>
            </a:r>
            <a:endParaRPr lang="en-GB" sz="2400" dirty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71040" y="568860"/>
            <a:ext cx="7807680" cy="1146360"/>
          </a:xfrm>
          <a:ln/>
        </p:spPr>
        <p:txBody>
          <a:bodyPr lIns="82945" tIns="41473" rIns="82945" bIns="41473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3600" dirty="0"/>
              <a:t>What Does Security Mean?</a:t>
            </a:r>
            <a:br>
              <a:rPr lang="en-GB" sz="3600" dirty="0"/>
            </a:br>
            <a:r>
              <a:rPr lang="en-GB" sz="3600" dirty="0"/>
              <a:t>… In Real Life</a:t>
            </a:r>
          </a:p>
        </p:txBody>
      </p:sp>
    </p:spTree>
    <p:extLst>
      <p:ext uri="{BB962C8B-B14F-4D97-AF65-F5344CB8AC3E}">
        <p14:creationId xmlns:p14="http://schemas.microsoft.com/office/powerpoint/2010/main" val="36314503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14720" y="1646026"/>
            <a:ext cx="8432640" cy="4769781"/>
          </a:xfrm>
          <a:ln/>
        </p:spPr>
        <p:txBody>
          <a:bodyPr lIns="82945" tIns="41473" rIns="82945" bIns="41473">
            <a:normAutofit/>
          </a:bodyPr>
          <a:lstStyle/>
          <a:p>
            <a:pPr>
              <a:buSzPct val="70000"/>
              <a:buFont typeface="Wingdings" charset="2"/>
              <a:buChar char="u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 smtClean="0"/>
              <a:t>No </a:t>
            </a:r>
            <a:r>
              <a:rPr lang="en-GB" sz="2800" dirty="0"/>
              <a:t>one should be able to:</a:t>
            </a:r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Break into my computer</a:t>
            </a:r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Attack my computer</a:t>
            </a:r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Steal my information </a:t>
            </a:r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Use my computer to attack others</a:t>
            </a:r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Damage my computer or </a:t>
            </a:r>
            <a:r>
              <a:rPr lang="en-GB" sz="2400" dirty="0" smtClean="0"/>
              <a:t>data</a:t>
            </a:r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smtClean="0"/>
              <a:t>Use my resources without my permission</a:t>
            </a:r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smtClean="0"/>
              <a:t>Mess with my physical world</a:t>
            </a:r>
          </a:p>
          <a:p>
            <a:pPr>
              <a:buSzPct val="70000"/>
              <a:buFont typeface="Wingdings" charset="2"/>
              <a:buChar char="u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 smtClean="0"/>
              <a:t>I want to talk to Alice</a:t>
            </a:r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Pretend to be Alice or myself or our computers</a:t>
            </a:r>
            <a:endParaRPr lang="en-GB" sz="2400" dirty="0" smtClean="0"/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smtClean="0"/>
              <a:t>Prevent </a:t>
            </a:r>
            <a:r>
              <a:rPr lang="en-GB" sz="2400" dirty="0"/>
              <a:t>me from communicating with Alice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title"/>
          </p:nvPr>
        </p:nvSpPr>
        <p:spPr>
          <a:xfrm>
            <a:off x="671040" y="568860"/>
            <a:ext cx="7807680" cy="1146360"/>
          </a:xfrm>
          <a:ln/>
        </p:spPr>
        <p:txBody>
          <a:bodyPr lIns="82945" tIns="41473" rIns="82945" bIns="41473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3600" dirty="0"/>
              <a:t>What Does Security Mean?</a:t>
            </a:r>
            <a:br>
              <a:rPr lang="en-GB" sz="3600" dirty="0"/>
            </a:br>
            <a:r>
              <a:rPr lang="en-GB" sz="3600" dirty="0"/>
              <a:t>…</a:t>
            </a:r>
            <a:r>
              <a:rPr lang="en-GB" sz="3600" dirty="0" smtClean="0"/>
              <a:t> </a:t>
            </a:r>
            <a:r>
              <a:rPr lang="en-GB" sz="3600" dirty="0" err="1" smtClean="0"/>
              <a:t>wrt</a:t>
            </a:r>
            <a:r>
              <a:rPr lang="en-GB" sz="3600" dirty="0" smtClean="0"/>
              <a:t> Computers and Nets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66920259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0731" y="1145767"/>
            <a:ext cx="7846560" cy="5391926"/>
          </a:xfrm>
          <a:ln/>
        </p:spPr>
        <p:txBody>
          <a:bodyPr lIns="82945" tIns="41473" rIns="82945" bIns="41473">
            <a:normAutofit/>
          </a:bodyPr>
          <a:lstStyle/>
          <a:p>
            <a:pPr>
              <a:lnSpc>
                <a:spcPct val="90000"/>
              </a:lnSpc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 smtClean="0"/>
              <a:t>An </a:t>
            </a:r>
            <a:r>
              <a:rPr lang="en-GB" sz="2800" dirty="0"/>
              <a:t>isolated </a:t>
            </a:r>
            <a:r>
              <a:rPr lang="en-GB" sz="2800" dirty="0" smtClean="0"/>
              <a:t>computer has a </a:t>
            </a:r>
            <a:r>
              <a:rPr lang="en-GB" sz="2800" dirty="0"/>
              <a:t>security risk?</a:t>
            </a:r>
          </a:p>
          <a:p>
            <a:pPr lvl="1">
              <a:lnSpc>
                <a:spcPct val="90000"/>
              </a:lnSpc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Computer security</a:t>
            </a:r>
            <a:r>
              <a:rPr lang="en-GB" sz="2400" dirty="0" smtClean="0"/>
              <a:t> aims to protect </a:t>
            </a:r>
            <a:r>
              <a:rPr lang="en-GB" sz="2400" dirty="0"/>
              <a:t>a </a:t>
            </a:r>
            <a:r>
              <a:rPr lang="en-GB" sz="2400" dirty="0" smtClean="0"/>
              <a:t>single, connected, machine </a:t>
            </a:r>
          </a:p>
          <a:p>
            <a:pPr>
              <a:lnSpc>
                <a:spcPct val="90000"/>
              </a:lnSpc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 smtClean="0"/>
              <a:t>Networking = communication </a:t>
            </a:r>
            <a:r>
              <a:rPr lang="en-GB" sz="2800" b="1" dirty="0"/>
              <a:t>at all times and in all scenarios!!!</a:t>
            </a:r>
          </a:p>
          <a:p>
            <a:pPr lvl="1">
              <a:lnSpc>
                <a:spcPct val="90000"/>
              </a:lnSpc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Network security</a:t>
            </a:r>
            <a:r>
              <a:rPr lang="en-GB" sz="2400" dirty="0" smtClean="0"/>
              <a:t> aims to protect </a:t>
            </a:r>
            <a:r>
              <a:rPr lang="en-GB" sz="2400" dirty="0"/>
              <a:t>the communication and all</a:t>
            </a:r>
            <a:r>
              <a:rPr lang="en-GB" sz="2400" dirty="0" smtClean="0"/>
              <a:t> its participants</a:t>
            </a:r>
          </a:p>
          <a:p>
            <a:pPr>
              <a:lnSpc>
                <a:spcPct val="90000"/>
              </a:lnSpc>
              <a:buSzPct val="70000"/>
              <a:buFont typeface="Wingdings" pitchFamily="-109" charset="2"/>
              <a:buChar char="Ø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500" dirty="0"/>
          </a:p>
          <a:p>
            <a:pPr>
              <a:lnSpc>
                <a:spcPct val="90000"/>
              </a:lnSpc>
              <a:buSzPct val="70000"/>
              <a:buFont typeface="Wingdings" pitchFamily="-109" charset="2"/>
              <a:buChar char="Ø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500" dirty="0"/>
          </a:p>
          <a:p>
            <a:pPr>
              <a:lnSpc>
                <a:spcPct val="90000"/>
              </a:lnSpc>
              <a:buSzPct val="70000"/>
              <a:buFont typeface="Wingdings" pitchFamily="-109" charset="2"/>
              <a:buChar char="Ø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500" dirty="0" smtClean="0"/>
          </a:p>
          <a:p>
            <a:pPr>
              <a:lnSpc>
                <a:spcPct val="90000"/>
              </a:lnSpc>
              <a:buSzPct val="70000"/>
              <a:buFont typeface="Wingdings" pitchFamily="-109" charset="2"/>
              <a:buChar char="Ø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500" dirty="0" smtClean="0"/>
          </a:p>
          <a:p>
            <a:pPr>
              <a:lnSpc>
                <a:spcPct val="90000"/>
              </a:lnSpc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 smtClean="0"/>
              <a:t>Security </a:t>
            </a:r>
            <a:r>
              <a:rPr lang="en-GB" sz="2800" dirty="0"/>
              <a:t>= robustness or fault tolerance?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71040" y="180020"/>
            <a:ext cx="8472960" cy="1146360"/>
          </a:xfrm>
          <a:ln/>
        </p:spPr>
        <p:txBody>
          <a:bodyPr lIns="82945" tIns="41473" rIns="82945" bIns="41473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3600" dirty="0"/>
              <a:t>Computer vs. Network Security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1254240" y="3944618"/>
            <a:ext cx="5529600" cy="1382545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1461600" y="4221127"/>
            <a:ext cx="2142720" cy="898654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Computer security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4019040" y="4495038"/>
            <a:ext cx="2050913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prstTxWarp prst="textNoShape">
              <a:avLst/>
            </a:prstTxWarp>
            <a:spAutoFit/>
          </a:bodyPr>
          <a:lstStyle/>
          <a:p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9744713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32161" y="1147801"/>
            <a:ext cx="7807680" cy="4977163"/>
          </a:xfrm>
          <a:ln/>
        </p:spPr>
        <p:txBody>
          <a:bodyPr lIns="82945" tIns="41473" rIns="82945" bIns="41473">
            <a:normAutofit/>
          </a:bodyPr>
          <a:lstStyle/>
          <a:p>
            <a:pPr>
              <a:lnSpc>
                <a:spcPct val="90000"/>
              </a:lnSpc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 smtClean="0"/>
              <a:t>Breaking into </a:t>
            </a:r>
            <a:r>
              <a:rPr lang="en-GB" sz="2800" dirty="0"/>
              <a:t>my computer</a:t>
            </a:r>
          </a:p>
          <a:p>
            <a:pPr lvl="1">
              <a:lnSpc>
                <a:spcPct val="90000"/>
              </a:lnSpc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Hackers</a:t>
            </a:r>
          </a:p>
          <a:p>
            <a:pPr lvl="2">
              <a:lnSpc>
                <a:spcPct val="90000"/>
              </a:lnSpc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 Break a password or sniff it off the network</a:t>
            </a:r>
          </a:p>
          <a:p>
            <a:pPr lvl="2">
              <a:lnSpc>
                <a:spcPct val="90000"/>
              </a:lnSpc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 Exploit a vulnerability</a:t>
            </a:r>
          </a:p>
          <a:p>
            <a:pPr lvl="2">
              <a:lnSpc>
                <a:spcPct val="90000"/>
              </a:lnSpc>
              <a:buSzPct val="70000"/>
              <a:buFont typeface="Wingdings" pitchFamily="-109" charset="2"/>
              <a:buChar char="ü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400" dirty="0"/>
          </a:p>
          <a:p>
            <a:pPr lvl="2">
              <a:lnSpc>
                <a:spcPct val="90000"/>
              </a:lnSpc>
              <a:buSzPct val="70000"/>
              <a:buFont typeface="Wingdings" pitchFamily="-109" charset="2"/>
              <a:buChar char="ü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400" dirty="0"/>
          </a:p>
          <a:p>
            <a:pPr lvl="2">
              <a:lnSpc>
                <a:spcPct val="90000"/>
              </a:lnSpc>
              <a:buSzPct val="70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 </a:t>
            </a:r>
          </a:p>
          <a:p>
            <a:pPr lvl="2">
              <a:lnSpc>
                <a:spcPct val="90000"/>
              </a:lnSpc>
              <a:buSzPct val="70000"/>
              <a:buFont typeface="Wingdings" pitchFamily="-109" charset="2"/>
              <a:buChar char="ü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400" dirty="0"/>
          </a:p>
          <a:p>
            <a:pPr lvl="2">
              <a:lnSpc>
                <a:spcPct val="90000"/>
              </a:lnSpc>
              <a:buSzPct val="70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 </a:t>
            </a:r>
          </a:p>
          <a:p>
            <a:pPr lvl="2">
              <a:lnSpc>
                <a:spcPct val="90000"/>
              </a:lnSpc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Use social engineering</a:t>
            </a:r>
            <a:endParaRPr lang="en-GB" sz="2400" dirty="0" smtClean="0"/>
          </a:p>
          <a:p>
            <a:pPr lvl="2">
              <a:lnSpc>
                <a:spcPct val="90000"/>
              </a:lnSpc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smtClean="0"/>
              <a:t>Impersonate </a:t>
            </a:r>
            <a:r>
              <a:rPr lang="en-GB" sz="2400" dirty="0"/>
              <a:t>someone I trust</a:t>
            </a:r>
          </a:p>
          <a:p>
            <a:pPr lvl="1">
              <a:lnSpc>
                <a:spcPct val="90000"/>
              </a:lnSpc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Viruses and worms 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71040" y="208823"/>
            <a:ext cx="7807680" cy="1146360"/>
          </a:xfrm>
          <a:ln/>
        </p:spPr>
        <p:txBody>
          <a:bodyPr lIns="82945" tIns="4147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3600" dirty="0"/>
              <a:t>What Are the Threats?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553713" y="2894126"/>
            <a:ext cx="6431206" cy="174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prstTxWarp prst="textNoShape">
              <a:avLst/>
            </a:prstTxWarp>
            <a:spAutoFit/>
          </a:bodyPr>
          <a:lstStyle/>
          <a:p>
            <a:r>
              <a:rPr lang="en-US" dirty="0"/>
              <a:t>A </a:t>
            </a:r>
            <a:r>
              <a:rPr lang="en-US" i="1" dirty="0">
                <a:solidFill>
                  <a:schemeClr val="accent2"/>
                </a:solidFill>
              </a:rPr>
              <a:t>vulnerability</a:t>
            </a:r>
            <a:r>
              <a:rPr lang="en-US" dirty="0"/>
              <a:t> is a bug in the software that creates</a:t>
            </a:r>
            <a:br>
              <a:rPr lang="en-US" dirty="0"/>
            </a:br>
            <a:r>
              <a:rPr lang="en-US" dirty="0"/>
              <a:t>unexpected computer behavior when exploited, such</a:t>
            </a:r>
            <a:br>
              <a:rPr lang="en-US" dirty="0"/>
            </a:br>
            <a:r>
              <a:rPr lang="en-US" dirty="0"/>
              <a:t>as enabling access without login, running unauthorized</a:t>
            </a:r>
            <a:br>
              <a:rPr lang="en-US" dirty="0"/>
            </a:br>
            <a:r>
              <a:rPr lang="en-US" dirty="0"/>
              <a:t>code or crashing the computer. </a:t>
            </a:r>
          </a:p>
          <a:p>
            <a:r>
              <a:rPr lang="en-US" dirty="0"/>
              <a:t>An </a:t>
            </a:r>
            <a:r>
              <a:rPr lang="en-US" i="1" dirty="0">
                <a:solidFill>
                  <a:schemeClr val="accent2"/>
                </a:solidFill>
              </a:rPr>
              <a:t>exploit</a:t>
            </a:r>
            <a:r>
              <a:rPr lang="en-US" i="1" dirty="0"/>
              <a:t> </a:t>
            </a:r>
            <a:r>
              <a:rPr lang="en-US" dirty="0"/>
              <a:t>is an input to the buggy program that makes</a:t>
            </a:r>
            <a:br>
              <a:rPr lang="en-US" dirty="0"/>
            </a:br>
            <a:r>
              <a:rPr lang="en-US" dirty="0"/>
              <a:t>use of the existing vulnerability.</a:t>
            </a:r>
          </a:p>
        </p:txBody>
      </p:sp>
    </p:spTree>
    <p:extLst>
      <p:ext uri="{BB962C8B-B14F-4D97-AF65-F5344CB8AC3E}">
        <p14:creationId xmlns:p14="http://schemas.microsoft.com/office/powerpoint/2010/main" val="13435580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71040" y="1147801"/>
            <a:ext cx="7807680" cy="4320454"/>
          </a:xfrm>
          <a:ln/>
        </p:spPr>
        <p:txBody>
          <a:bodyPr lIns="82945" tIns="41473" rIns="82945" bIns="41473"/>
          <a:lstStyle/>
          <a:p>
            <a:pPr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 smtClean="0"/>
              <a:t>Attacking my </a:t>
            </a:r>
            <a:r>
              <a:rPr lang="en-GB" sz="2800" dirty="0"/>
              <a:t>computer</a:t>
            </a:r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Denial-of-service attacks</a:t>
            </a:r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 smtClean="0"/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400" dirty="0" smtClean="0"/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smtClean="0"/>
              <a:t>Viruses </a:t>
            </a:r>
            <a:r>
              <a:rPr lang="en-GB" sz="2400" dirty="0"/>
              <a:t>and some worms</a:t>
            </a:r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title"/>
          </p:nvPr>
        </p:nvSpPr>
        <p:spPr>
          <a:xfrm>
            <a:off x="671040" y="208823"/>
            <a:ext cx="7807680" cy="1146360"/>
          </a:xfrm>
          <a:ln/>
        </p:spPr>
        <p:txBody>
          <a:bodyPr lIns="82945" tIns="4147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3600" dirty="0"/>
              <a:t>What Are the Threats?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2970720" y="3668066"/>
            <a:ext cx="6041564" cy="2299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prstTxWarp prst="textNoShape">
              <a:avLst/>
            </a:prstTxWarp>
            <a:spAutoFit/>
          </a:bodyPr>
          <a:lstStyle/>
          <a:p>
            <a:r>
              <a:rPr lang="en-US"/>
              <a:t>A </a:t>
            </a:r>
            <a:r>
              <a:rPr lang="en-US" i="1">
                <a:solidFill>
                  <a:schemeClr val="accent2"/>
                </a:solidFill>
              </a:rPr>
              <a:t>virus</a:t>
            </a:r>
            <a:r>
              <a:rPr lang="en-US"/>
              <a:t> is a self-replicating program that requires</a:t>
            </a:r>
            <a:br>
              <a:rPr lang="en-US"/>
            </a:br>
            <a:r>
              <a:rPr lang="en-US" b="1"/>
              <a:t>user action </a:t>
            </a:r>
            <a:r>
              <a:rPr lang="en-US"/>
              <a:t>to activate such as clicking on E-mail,</a:t>
            </a:r>
            <a:br>
              <a:rPr lang="en-US"/>
            </a:br>
            <a:r>
              <a:rPr lang="en-US"/>
              <a:t>downloading an infected file or inserting an infected</a:t>
            </a:r>
            <a:br>
              <a:rPr lang="en-US"/>
            </a:br>
            <a:r>
              <a:rPr lang="en-US"/>
              <a:t>floppy, CD, etc ..</a:t>
            </a:r>
            <a:br>
              <a:rPr lang="en-US"/>
            </a:br>
            <a:r>
              <a:rPr lang="en-US"/>
              <a:t>A </a:t>
            </a:r>
            <a:r>
              <a:rPr lang="en-US" i="1">
                <a:solidFill>
                  <a:schemeClr val="accent2"/>
                </a:solidFill>
              </a:rPr>
              <a:t>worm</a:t>
            </a:r>
            <a:r>
              <a:rPr lang="en-US"/>
              <a:t> is a self-replicating program that does not</a:t>
            </a:r>
            <a:br>
              <a:rPr lang="en-US"/>
            </a:br>
            <a:r>
              <a:rPr lang="en-US"/>
              <a:t>require user action to activate. It propagates itself</a:t>
            </a:r>
            <a:br>
              <a:rPr lang="en-US"/>
            </a:br>
            <a:r>
              <a:rPr lang="en-US"/>
              <a:t>over the network, infects any vulnerable machine it</a:t>
            </a:r>
            <a:br>
              <a:rPr lang="en-US"/>
            </a:br>
            <a:r>
              <a:rPr lang="en-US"/>
              <a:t>finds and then spreads from it further.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2913121" y="2184710"/>
            <a:ext cx="5686636" cy="914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prstTxWarp prst="textNoShape">
              <a:avLst/>
            </a:prstTxWarp>
            <a:spAutoFit/>
          </a:bodyPr>
          <a:lstStyle/>
          <a:p>
            <a:r>
              <a:rPr lang="en-US" dirty="0"/>
              <a:t>A </a:t>
            </a:r>
            <a:r>
              <a:rPr lang="en-US" i="1" dirty="0">
                <a:solidFill>
                  <a:schemeClr val="accent2"/>
                </a:solidFill>
              </a:rPr>
              <a:t>DOS attack</a:t>
            </a:r>
            <a:r>
              <a:rPr lang="en-US" dirty="0"/>
              <a:t> aims to disrupt a service by either </a:t>
            </a:r>
            <a:br>
              <a:rPr lang="en-US" dirty="0"/>
            </a:br>
            <a:r>
              <a:rPr lang="en-US" dirty="0"/>
              <a:t>exploiting a vulnerability or by sending a lot of</a:t>
            </a:r>
            <a:br>
              <a:rPr lang="en-US" dirty="0"/>
            </a:br>
            <a:r>
              <a:rPr lang="en-US" dirty="0"/>
              <a:t>bogus messages to a computer offering a service</a:t>
            </a:r>
          </a:p>
        </p:txBody>
      </p:sp>
    </p:spTree>
    <p:extLst>
      <p:ext uri="{BB962C8B-B14F-4D97-AF65-F5344CB8AC3E}">
        <p14:creationId xmlns:p14="http://schemas.microsoft.com/office/powerpoint/2010/main" val="9718238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701281" y="1424310"/>
            <a:ext cx="7807680" cy="4320454"/>
          </a:xfrm>
          <a:ln/>
        </p:spPr>
        <p:txBody>
          <a:bodyPr lIns="82945" tIns="41473" rIns="82945" bIns="41473">
            <a:normAutofit/>
          </a:bodyPr>
          <a:lstStyle/>
          <a:p>
            <a:pPr>
              <a:lnSpc>
                <a:spcPct val="90000"/>
              </a:lnSpc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 smtClean="0"/>
              <a:t>Stealing my </a:t>
            </a:r>
            <a:r>
              <a:rPr lang="en-GB" sz="2800" dirty="0"/>
              <a:t>information </a:t>
            </a:r>
          </a:p>
          <a:p>
            <a:pPr lvl="1">
              <a:lnSpc>
                <a:spcPct val="90000"/>
              </a:lnSpc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From my computer or from communication</a:t>
            </a:r>
          </a:p>
          <a:p>
            <a:pPr lvl="1">
              <a:lnSpc>
                <a:spcPct val="90000"/>
              </a:lnSpc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I will use cryptography!</a:t>
            </a:r>
            <a:endParaRPr lang="en-GB" sz="2400" dirty="0" smtClean="0"/>
          </a:p>
          <a:p>
            <a:pPr lvl="2">
              <a:lnSpc>
                <a:spcPct val="90000"/>
              </a:lnSpc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smtClean="0"/>
              <a:t>There </a:t>
            </a:r>
            <a:r>
              <a:rPr lang="en-GB" sz="2400" dirty="0"/>
              <a:t>are many ways to break ciphers</a:t>
            </a:r>
            <a:endParaRPr lang="en-GB" sz="2400" dirty="0" smtClean="0"/>
          </a:p>
          <a:p>
            <a:pPr lvl="2">
              <a:lnSpc>
                <a:spcPct val="90000"/>
              </a:lnSpc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smtClean="0"/>
              <a:t>There </a:t>
            </a:r>
            <a:r>
              <a:rPr lang="en-GB" sz="2400" dirty="0"/>
              <a:t>are many ways to divulge partial </a:t>
            </a:r>
            <a:r>
              <a:rPr lang="en-GB" sz="2400" dirty="0" smtClean="0"/>
              <a:t>information </a:t>
            </a:r>
            <a:r>
              <a:rPr lang="en-GB" sz="2400" dirty="0"/>
              <a:t>(e.g. who do you talk to)</a:t>
            </a:r>
          </a:p>
          <a:p>
            <a:pPr lvl="1">
              <a:lnSpc>
                <a:spcPct val="90000"/>
              </a:lnSpc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I would also like to hide who I talk to and when</a:t>
            </a:r>
            <a:endParaRPr lang="en-GB" sz="2400" dirty="0" smtClean="0"/>
          </a:p>
          <a:p>
            <a:pPr lvl="2">
              <a:lnSpc>
                <a:spcPct val="90000"/>
              </a:lnSpc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smtClean="0"/>
              <a:t>I </a:t>
            </a:r>
            <a:r>
              <a:rPr lang="en-GB" sz="2400" dirty="0"/>
              <a:t>will use </a:t>
            </a:r>
            <a:r>
              <a:rPr lang="en-GB" sz="2400" dirty="0" err="1"/>
              <a:t>anonymization</a:t>
            </a:r>
            <a:r>
              <a:rPr lang="en-GB" sz="2400" dirty="0"/>
              <a:t> techniques</a:t>
            </a:r>
          </a:p>
          <a:p>
            <a:pPr lvl="2">
              <a:lnSpc>
                <a:spcPct val="90000"/>
              </a:lnSpc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err="1"/>
              <a:t>Anonymization</a:t>
            </a:r>
            <a:r>
              <a:rPr lang="en-GB" sz="2400" dirty="0"/>
              <a:t> hinders other security approaches that  build models of normal traffic </a:t>
            </a:r>
            <a:r>
              <a:rPr lang="en-GB" sz="2400" dirty="0" smtClean="0"/>
              <a:t>patterns</a:t>
            </a:r>
          </a:p>
          <a:p>
            <a:pPr lvl="2">
              <a:lnSpc>
                <a:spcPct val="90000"/>
              </a:lnSpc>
              <a:buSzPct val="70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400" dirty="0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title"/>
          </p:nvPr>
        </p:nvSpPr>
        <p:spPr>
          <a:xfrm>
            <a:off x="671040" y="208823"/>
            <a:ext cx="7807680" cy="1146360"/>
          </a:xfrm>
          <a:ln/>
        </p:spPr>
        <p:txBody>
          <a:bodyPr lIns="82945" tIns="4147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3600" dirty="0"/>
              <a:t>What Are the Threats?</a:t>
            </a:r>
          </a:p>
        </p:txBody>
      </p:sp>
    </p:spTree>
    <p:extLst>
      <p:ext uri="{BB962C8B-B14F-4D97-AF65-F5344CB8AC3E}">
        <p14:creationId xmlns:p14="http://schemas.microsoft.com/office/powerpoint/2010/main" val="38244318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71040" y="1355183"/>
            <a:ext cx="7807680" cy="4320454"/>
          </a:xfrm>
          <a:ln/>
        </p:spPr>
        <p:txBody>
          <a:bodyPr lIns="82945" tIns="41473" rIns="82945" bIns="41473"/>
          <a:lstStyle/>
          <a:p>
            <a:pPr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 smtClean="0"/>
              <a:t>Using my </a:t>
            </a:r>
            <a:r>
              <a:rPr lang="en-GB" sz="2800" dirty="0"/>
              <a:t>machine to attack others</a:t>
            </a:r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E-mail viruses</a:t>
            </a:r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Worms</a:t>
            </a:r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Denial-of-service attacks (including reflector attacks</a:t>
            </a:r>
            <a:r>
              <a:rPr lang="en-GB" sz="2400" dirty="0" smtClean="0"/>
              <a:t>)</a:t>
            </a:r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smtClean="0"/>
              <a:t>Spam, phishing</a:t>
            </a:r>
          </a:p>
          <a:p>
            <a:pPr lvl="1">
              <a:buSzPct val="70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title"/>
          </p:nvPr>
        </p:nvSpPr>
        <p:spPr>
          <a:xfrm>
            <a:off x="701281" y="180020"/>
            <a:ext cx="7807680" cy="1146360"/>
          </a:xfrm>
          <a:ln/>
        </p:spPr>
        <p:txBody>
          <a:bodyPr lIns="82945" tIns="4147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3600" dirty="0"/>
              <a:t>What Are the Threats?</a:t>
            </a:r>
          </a:p>
        </p:txBody>
      </p:sp>
    </p:spTree>
    <p:extLst>
      <p:ext uri="{BB962C8B-B14F-4D97-AF65-F5344CB8AC3E}">
        <p14:creationId xmlns:p14="http://schemas.microsoft.com/office/powerpoint/2010/main" val="17066958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34769" y="1617663"/>
            <a:ext cx="7694831" cy="4478337"/>
          </a:xfrm>
        </p:spPr>
        <p:txBody>
          <a:bodyPr/>
          <a:lstStyle/>
          <a:p>
            <a:r>
              <a:rPr lang="en-US" dirty="0"/>
              <a:t>If you wish to enroll and do not have D clearance yet, send an email to CSci530@usc.edu with:</a:t>
            </a:r>
          </a:p>
          <a:p>
            <a:pPr lvl="1"/>
            <a:r>
              <a:rPr lang="en-US" sz="2400" dirty="0"/>
              <a:t>Your name</a:t>
            </a:r>
            <a:endParaRPr lang="en-US" sz="2400" dirty="0" smtClean="0"/>
          </a:p>
          <a:p>
            <a:pPr lvl="1"/>
            <a:r>
              <a:rPr lang="en-US" sz="2400" dirty="0" smtClean="0"/>
              <a:t>Which prerequisites you have completed</a:t>
            </a:r>
          </a:p>
          <a:p>
            <a:pPr lvl="1"/>
            <a:r>
              <a:rPr lang="en-US" sz="2400" dirty="0"/>
              <a:t>A phone number </a:t>
            </a:r>
          </a:p>
          <a:p>
            <a:pPr lvl="1"/>
            <a:r>
              <a:rPr lang="en-US" sz="2400" dirty="0"/>
              <a:t>Request to </a:t>
            </a:r>
            <a:r>
              <a:rPr lang="en-US" sz="2400" dirty="0" smtClean="0"/>
              <a:t>receive a </a:t>
            </a:r>
            <a:r>
              <a:rPr lang="en-US" sz="2400" dirty="0"/>
              <a:t>D clearance</a:t>
            </a:r>
          </a:p>
          <a:p>
            <a:r>
              <a:rPr lang="en-US" dirty="0"/>
              <a:t>I will </a:t>
            </a:r>
            <a:r>
              <a:rPr lang="en-US" dirty="0" smtClean="0"/>
              <a:t>let you know within a day or two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 lvl="1"/>
            <a:endParaRPr lang="en-US" sz="2100" dirty="0">
              <a:solidFill>
                <a:schemeClr val="accent2"/>
              </a:solidFill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gets in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71040" y="1424310"/>
            <a:ext cx="7807680" cy="4320454"/>
          </a:xfrm>
          <a:ln/>
        </p:spPr>
        <p:txBody>
          <a:bodyPr lIns="82945" tIns="41473" rIns="82945" bIns="41473"/>
          <a:lstStyle/>
          <a:p>
            <a:pPr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 smtClean="0"/>
              <a:t>Damaging my </a:t>
            </a:r>
            <a:r>
              <a:rPr lang="en-GB" sz="2800" dirty="0"/>
              <a:t>computer or data</a:t>
            </a:r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I have to prevent break-ins</a:t>
            </a:r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I will also use cryptography to detect tampering</a:t>
            </a:r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I must replicate data to recover from tampering</a:t>
            </a:r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Denial-of-service attacks and worms can sometimes damage computers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xfrm>
            <a:off x="671040" y="208823"/>
            <a:ext cx="7807680" cy="1146360"/>
          </a:xfrm>
          <a:ln/>
        </p:spPr>
        <p:txBody>
          <a:bodyPr lIns="82945" tIns="4147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3600" dirty="0"/>
              <a:t>What Are the Threats?</a:t>
            </a:r>
          </a:p>
        </p:txBody>
      </p:sp>
    </p:spTree>
    <p:extLst>
      <p:ext uri="{BB962C8B-B14F-4D97-AF65-F5344CB8AC3E}">
        <p14:creationId xmlns:p14="http://schemas.microsoft.com/office/powerpoint/2010/main" val="31338596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71040" y="1355183"/>
            <a:ext cx="7807680" cy="4320454"/>
          </a:xfrm>
          <a:ln/>
        </p:spPr>
        <p:txBody>
          <a:bodyPr lIns="82945" tIns="41473" rIns="82945" bIns="41473"/>
          <a:lstStyle/>
          <a:p>
            <a:pPr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 smtClean="0"/>
              <a:t>Taking up </a:t>
            </a:r>
            <a:r>
              <a:rPr lang="en-GB" sz="2800" dirty="0"/>
              <a:t>my resources with irrelevant messages</a:t>
            </a:r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Denial-of-service attacks</a:t>
            </a:r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Spam mail (takes time to read and fills space)</a:t>
            </a:r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Malicious mail (may contain a virus)</a:t>
            </a:r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Viruses and worms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title"/>
          </p:nvPr>
        </p:nvSpPr>
        <p:spPr>
          <a:xfrm>
            <a:off x="671040" y="208823"/>
            <a:ext cx="7807680" cy="1146360"/>
          </a:xfrm>
          <a:ln/>
        </p:spPr>
        <p:txBody>
          <a:bodyPr lIns="82945" tIns="4147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3600" dirty="0"/>
              <a:t>What Are the Threats?</a:t>
            </a:r>
          </a:p>
        </p:txBody>
      </p:sp>
    </p:spTree>
    <p:extLst>
      <p:ext uri="{BB962C8B-B14F-4D97-AF65-F5344CB8AC3E}">
        <p14:creationId xmlns:p14="http://schemas.microsoft.com/office/powerpoint/2010/main" val="22270792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71040" y="1355183"/>
            <a:ext cx="7807680" cy="4320454"/>
          </a:xfrm>
          <a:ln/>
        </p:spPr>
        <p:txBody>
          <a:bodyPr lIns="82945" tIns="41473" rIns="82945" bIns="41473"/>
          <a:lstStyle/>
          <a:p>
            <a:pPr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 smtClean="0"/>
              <a:t>Messing up with my physical world</a:t>
            </a:r>
            <a:endParaRPr lang="en-GB" sz="2800" dirty="0"/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smtClean="0"/>
              <a:t>Cyber-physical attacks or collateral victims</a:t>
            </a:r>
          </a:p>
          <a:p>
            <a:pPr lvl="2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200" dirty="0" smtClean="0"/>
              <a:t>Power systems, traffic control, utilities</a:t>
            </a:r>
          </a:p>
          <a:p>
            <a:pPr lvl="2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200" dirty="0" smtClean="0"/>
              <a:t>Travel agencies</a:t>
            </a:r>
          </a:p>
          <a:p>
            <a:pPr lvl="2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200" dirty="0" smtClean="0"/>
              <a:t>Medical devices</a:t>
            </a:r>
          </a:p>
          <a:p>
            <a:pPr lvl="2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200" dirty="0" smtClean="0"/>
              <a:t>Smart vehicles</a:t>
            </a:r>
            <a:endParaRPr lang="en-GB" sz="2200" dirty="0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title"/>
          </p:nvPr>
        </p:nvSpPr>
        <p:spPr>
          <a:xfrm>
            <a:off x="671040" y="208823"/>
            <a:ext cx="7807680" cy="1146360"/>
          </a:xfrm>
          <a:ln/>
        </p:spPr>
        <p:txBody>
          <a:bodyPr lIns="82945" tIns="4147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3600" dirty="0"/>
              <a:t>What Are the Threats?</a:t>
            </a:r>
          </a:p>
        </p:txBody>
      </p:sp>
    </p:spTree>
    <p:extLst>
      <p:ext uri="{BB962C8B-B14F-4D97-AF65-F5344CB8AC3E}">
        <p14:creationId xmlns:p14="http://schemas.microsoft.com/office/powerpoint/2010/main" val="98399094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>
          <a:xfrm>
            <a:off x="671040" y="1424310"/>
            <a:ext cx="7807680" cy="4320454"/>
          </a:xfrm>
          <a:ln/>
        </p:spPr>
        <p:txBody>
          <a:bodyPr lIns="82945" tIns="41473" rIns="82945" bIns="41473"/>
          <a:lstStyle/>
          <a:p>
            <a:pPr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 smtClean="0"/>
              <a:t>Pretending to </a:t>
            </a:r>
            <a:r>
              <a:rPr lang="en-GB" sz="2800" dirty="0"/>
              <a:t>be Alice or myself or our computers</a:t>
            </a:r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I want to be sure who I am talking to </a:t>
            </a:r>
            <a:br>
              <a:rPr lang="en-GB" sz="2400" dirty="0"/>
            </a:br>
            <a:r>
              <a:rPr lang="en-GB" sz="2400" dirty="0"/>
              <a:t>(authentication and digital signatures)</a:t>
            </a:r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It is hard to impersonate a computer in two-way communication, such as TCP</a:t>
            </a:r>
          </a:p>
          <a:p>
            <a:pPr lvl="2"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 But it has been done</a:t>
            </a:r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Plain IP spoofing seems</a:t>
            </a:r>
            <a:r>
              <a:rPr lang="en-GB" sz="2400" dirty="0" smtClean="0"/>
              <a:t> an extremely </a:t>
            </a:r>
            <a:r>
              <a:rPr lang="en-GB" sz="2400" dirty="0"/>
              <a:t>hard problem</a:t>
            </a:r>
            <a:r>
              <a:rPr lang="en-GB" sz="2400" dirty="0" smtClean="0"/>
              <a:t> to </a:t>
            </a:r>
            <a:r>
              <a:rPr lang="en-GB" sz="2400" dirty="0"/>
              <a:t>solve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>
          <a:xfrm>
            <a:off x="671040" y="208823"/>
            <a:ext cx="7807680" cy="1146360"/>
          </a:xfrm>
          <a:ln/>
        </p:spPr>
        <p:txBody>
          <a:bodyPr lIns="82945" tIns="4147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3600" dirty="0"/>
              <a:t>What Are the Threats?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2913120" y="5116858"/>
            <a:ext cx="5822904" cy="63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chemeClr val="accent2"/>
                </a:solidFill>
              </a:rPr>
              <a:t>IP spoofing </a:t>
            </a:r>
            <a:r>
              <a:rPr lang="en-US"/>
              <a:t>means putting a fake IP address in the</a:t>
            </a:r>
            <a:br>
              <a:rPr lang="en-US"/>
            </a:br>
            <a:r>
              <a:rPr lang="en-US"/>
              <a:t>sender field of IP packets. </a:t>
            </a:r>
          </a:p>
        </p:txBody>
      </p:sp>
    </p:spTree>
    <p:extLst>
      <p:ext uri="{BB962C8B-B14F-4D97-AF65-F5344CB8AC3E}">
        <p14:creationId xmlns:p14="http://schemas.microsoft.com/office/powerpoint/2010/main" val="37711624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71040" y="1286055"/>
            <a:ext cx="7807680" cy="4320454"/>
          </a:xfrm>
          <a:ln/>
        </p:spPr>
        <p:txBody>
          <a:bodyPr lIns="82945" tIns="41473" rIns="82945" bIns="41473"/>
          <a:lstStyle/>
          <a:p>
            <a:pPr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 smtClean="0"/>
              <a:t>Preventing me </a:t>
            </a:r>
            <a:r>
              <a:rPr lang="en-GB" sz="2800" dirty="0"/>
              <a:t>from communicating with Alice</a:t>
            </a:r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Alice could be attacked</a:t>
            </a:r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Routers could be overloaded or tampered with</a:t>
            </a:r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DNS servers could be attacked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title"/>
          </p:nvPr>
        </p:nvSpPr>
        <p:spPr>
          <a:xfrm>
            <a:off x="701281" y="180020"/>
            <a:ext cx="7807680" cy="1146360"/>
          </a:xfrm>
          <a:ln/>
        </p:spPr>
        <p:txBody>
          <a:bodyPr lIns="82945" tIns="4147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3600" dirty="0"/>
              <a:t>What Are the Threats?</a:t>
            </a:r>
          </a:p>
        </p:txBody>
      </p:sp>
    </p:spTree>
    <p:extLst>
      <p:ext uri="{BB962C8B-B14F-4D97-AF65-F5344CB8AC3E}">
        <p14:creationId xmlns:p14="http://schemas.microsoft.com/office/powerpoint/2010/main" val="110875814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15323" y="1557799"/>
            <a:ext cx="8283575" cy="4114800"/>
          </a:xfrm>
        </p:spPr>
        <p:txBody>
          <a:bodyPr/>
          <a:lstStyle/>
          <a:p>
            <a:r>
              <a:rPr lang="en-US" sz="2800" dirty="0" smtClean="0"/>
              <a:t>Confidentiality (C)</a:t>
            </a:r>
            <a:endParaRPr lang="en-US" dirty="0" smtClean="0"/>
          </a:p>
          <a:p>
            <a:pPr lvl="1"/>
            <a:r>
              <a:rPr lang="en-US" sz="2400" dirty="0"/>
              <a:t>Keep </a:t>
            </a:r>
            <a:r>
              <a:rPr lang="en-US" sz="2400" dirty="0" smtClean="0"/>
              <a:t>data secret from non-participants</a:t>
            </a:r>
          </a:p>
          <a:p>
            <a:r>
              <a:rPr lang="en-US" sz="2800" dirty="0" smtClean="0"/>
              <a:t>Integrity (I)</a:t>
            </a:r>
          </a:p>
          <a:p>
            <a:pPr lvl="1"/>
            <a:r>
              <a:rPr lang="en-US" sz="2400" dirty="0" smtClean="0"/>
              <a:t>Aka “authenticity”</a:t>
            </a:r>
          </a:p>
          <a:p>
            <a:pPr lvl="1"/>
            <a:r>
              <a:rPr lang="en-US" sz="2400" dirty="0"/>
              <a:t>Keep data from being </a:t>
            </a:r>
            <a:r>
              <a:rPr lang="en-US" sz="2400" dirty="0" smtClean="0"/>
              <a:t>modified</a:t>
            </a:r>
          </a:p>
          <a:p>
            <a:pPr lvl="1"/>
            <a:r>
              <a:rPr lang="en-US" sz="2400" dirty="0"/>
              <a:t>Keep it functioning </a:t>
            </a:r>
            <a:r>
              <a:rPr lang="en-US" sz="2400" dirty="0" smtClean="0"/>
              <a:t>properly</a:t>
            </a:r>
            <a:endParaRPr lang="en-US" sz="2400" dirty="0"/>
          </a:p>
          <a:p>
            <a:r>
              <a:rPr lang="en-US" sz="2800" dirty="0" smtClean="0"/>
              <a:t>Availability (A)</a:t>
            </a:r>
          </a:p>
          <a:p>
            <a:pPr lvl="1"/>
            <a:r>
              <a:rPr lang="en-US" dirty="0"/>
              <a:t>Keep the system running and </a:t>
            </a:r>
            <a:r>
              <a:rPr lang="en-US" dirty="0" smtClean="0"/>
              <a:t>reachable</a:t>
            </a:r>
          </a:p>
          <a:p>
            <a:endParaRPr 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Three Aspects of Security</a:t>
            </a:r>
          </a:p>
        </p:txBody>
      </p:sp>
    </p:spTree>
    <p:extLst>
      <p:ext uri="{BB962C8B-B14F-4D97-AF65-F5344CB8AC3E}">
        <p14:creationId xmlns:p14="http://schemas.microsoft.com/office/powerpoint/2010/main" val="11984963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14720" y="1769946"/>
            <a:ext cx="8729280" cy="4769781"/>
          </a:xfrm>
          <a:ln/>
        </p:spPr>
        <p:txBody>
          <a:bodyPr lIns="82945" tIns="41473" rIns="82945" bIns="41473">
            <a:normAutofit/>
          </a:bodyPr>
          <a:lstStyle/>
          <a:p>
            <a:pPr>
              <a:buSzPct val="70000"/>
              <a:buFont typeface="Wingdings" charset="2"/>
              <a:buChar char="u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 smtClean="0"/>
              <a:t>No </a:t>
            </a:r>
            <a:r>
              <a:rPr lang="en-GB" sz="2800" dirty="0"/>
              <a:t>one should be able to:</a:t>
            </a:r>
            <a:endParaRPr lang="en-GB" sz="28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smtClean="0"/>
              <a:t>Break into my computer – A, C, I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smtClean="0"/>
              <a:t>Attack my computer – A, C, I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smtClean="0"/>
              <a:t>Steal my information - C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smtClean="0"/>
              <a:t>Use my computer to attack others – I?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smtClean="0"/>
              <a:t>Damage my computer or data - I</a:t>
            </a:r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smtClean="0"/>
              <a:t>Use my resources without my permission – A</a:t>
            </a:r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smtClean="0"/>
              <a:t>Mess with my physical world – I, A</a:t>
            </a:r>
          </a:p>
          <a:p>
            <a:pPr>
              <a:buSzPct val="70000"/>
              <a:buFont typeface="Wingdings" charset="2"/>
              <a:buChar char="u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 smtClean="0"/>
              <a:t>I want to talk to Alice</a:t>
            </a:r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Pretend to be Alice or myself or our </a:t>
            </a:r>
            <a:r>
              <a:rPr lang="en-GB" sz="2400" dirty="0" smtClean="0"/>
              <a:t>computers – C, I</a:t>
            </a:r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smtClean="0"/>
              <a:t>Prevent </a:t>
            </a:r>
            <a:r>
              <a:rPr lang="en-GB" sz="2400" dirty="0"/>
              <a:t>me from communicating with </a:t>
            </a:r>
            <a:r>
              <a:rPr lang="en-GB" sz="2400" dirty="0" smtClean="0"/>
              <a:t>Alice - A</a:t>
            </a:r>
            <a:endParaRPr lang="en-GB" sz="2400" dirty="0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title"/>
          </p:nvPr>
        </p:nvSpPr>
        <p:spPr>
          <a:xfrm>
            <a:off x="671040" y="568860"/>
            <a:ext cx="7807680" cy="1146360"/>
          </a:xfrm>
          <a:ln/>
        </p:spPr>
        <p:txBody>
          <a:bodyPr lIns="82945" tIns="41473" rIns="82945" bIns="41473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3600" dirty="0"/>
              <a:t>What Does Security Mean?</a:t>
            </a:r>
            <a:br>
              <a:rPr lang="en-GB" sz="3600" dirty="0"/>
            </a:br>
            <a:r>
              <a:rPr lang="en-GB" sz="3600" dirty="0"/>
              <a:t>…</a:t>
            </a:r>
            <a:r>
              <a:rPr lang="en-GB" sz="3600" dirty="0" smtClean="0"/>
              <a:t> </a:t>
            </a:r>
            <a:r>
              <a:rPr lang="en-GB" sz="3600" dirty="0" err="1" smtClean="0"/>
              <a:t>wrt</a:t>
            </a:r>
            <a:r>
              <a:rPr lang="en-GB" sz="3600" dirty="0" smtClean="0"/>
              <a:t> Computers and Nets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4023730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Policy</a:t>
            </a:r>
          </a:p>
          <a:p>
            <a:pPr lvl="1"/>
            <a:r>
              <a:rPr lang="en-US" sz="2400" dirty="0"/>
              <a:t>Deciding what</a:t>
            </a:r>
            <a:r>
              <a:rPr lang="en-US" sz="2400" dirty="0" smtClean="0"/>
              <a:t> confidentiality, integrity and availability </a:t>
            </a:r>
            <a:r>
              <a:rPr lang="en-US" sz="2400" dirty="0"/>
              <a:t>mean</a:t>
            </a:r>
          </a:p>
          <a:p>
            <a:r>
              <a:rPr lang="en-US" sz="2800" dirty="0"/>
              <a:t>Mechanism</a:t>
            </a:r>
          </a:p>
          <a:p>
            <a:pPr lvl="1"/>
            <a:r>
              <a:rPr lang="en-US" sz="2400" dirty="0"/>
              <a:t>Implementing the policy</a:t>
            </a:r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Orthogonal Aspects</a:t>
            </a:r>
          </a:p>
        </p:txBody>
      </p:sp>
    </p:spTree>
    <p:extLst>
      <p:ext uri="{BB962C8B-B14F-4D97-AF65-F5344CB8AC3E}">
        <p14:creationId xmlns:p14="http://schemas.microsoft.com/office/powerpoint/2010/main" val="37657132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671040" y="1216928"/>
            <a:ext cx="7807680" cy="4320454"/>
          </a:xfrm>
          <a:ln/>
        </p:spPr>
        <p:txBody>
          <a:bodyPr lIns="82945" tIns="41473" rIns="82945" bIns="41473"/>
          <a:lstStyle/>
          <a:p>
            <a:pPr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/>
              <a:t>Your security frequently depends on </a:t>
            </a:r>
            <a:r>
              <a:rPr lang="en-GB" sz="2800" dirty="0" smtClean="0"/>
              <a:t>others</a:t>
            </a:r>
          </a:p>
          <a:p>
            <a:pPr lvl="1">
              <a:buSzPct val="12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smtClean="0"/>
              <a:t>Tragedy of commons</a:t>
            </a:r>
          </a:p>
          <a:p>
            <a:pPr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/>
              <a:t>A good solution must 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Handle the problem to a great extent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Handle future variations of the problem, too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Be inexpensive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Have economic incentive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Require a few deployment points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Require non-specific deployment points</a:t>
            </a:r>
          </a:p>
          <a:p>
            <a:pPr>
              <a:buSzPct val="70000"/>
              <a:buFont typeface="Wingdings" pitchFamily="-109" charset="2"/>
              <a:buChar char="Ø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500" dirty="0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title"/>
          </p:nvPr>
        </p:nvSpPr>
        <p:spPr>
          <a:xfrm>
            <a:off x="701281" y="180020"/>
            <a:ext cx="7807680" cy="1146360"/>
          </a:xfrm>
          <a:ln/>
        </p:spPr>
        <p:txBody>
          <a:bodyPr lIns="82945" tIns="4147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3600" dirty="0"/>
              <a:t>What Are the Challenges?</a:t>
            </a:r>
          </a:p>
        </p:txBody>
      </p:sp>
    </p:spTree>
    <p:extLst>
      <p:ext uri="{BB962C8B-B14F-4D97-AF65-F5344CB8AC3E}">
        <p14:creationId xmlns:p14="http://schemas.microsoft.com/office/powerpoint/2010/main" val="28482810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671040" y="1216928"/>
            <a:ext cx="7807680" cy="4320454"/>
          </a:xfrm>
          <a:ln/>
        </p:spPr>
        <p:txBody>
          <a:bodyPr lIns="82945" tIns="41473" rIns="82945" bIns="41473"/>
          <a:lstStyle/>
          <a:p>
            <a:pPr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/>
              <a:t>Fighting a live enemy</a:t>
            </a:r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Security is an adversarial field</a:t>
            </a:r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No problem is likely to be completely solved </a:t>
            </a:r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New advances lead to improvement of attack techniques</a:t>
            </a:r>
          </a:p>
          <a:p>
            <a:pPr lvl="1"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Researchers must play a double game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title"/>
          </p:nvPr>
        </p:nvSpPr>
        <p:spPr>
          <a:xfrm>
            <a:off x="701281" y="180020"/>
            <a:ext cx="7807680" cy="1146360"/>
          </a:xfrm>
          <a:ln/>
        </p:spPr>
        <p:txBody>
          <a:bodyPr lIns="82945" tIns="4147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3600" dirty="0"/>
              <a:t>What Are the Challenges?</a:t>
            </a:r>
          </a:p>
        </p:txBody>
      </p:sp>
    </p:spTree>
    <p:extLst>
      <p:ext uri="{BB962C8B-B14F-4D97-AF65-F5344CB8AC3E}">
        <p14:creationId xmlns:p14="http://schemas.microsoft.com/office/powerpoint/2010/main" val="7382517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://ccss.usc.edu/</a:t>
            </a:r>
            <a:r>
              <a:rPr lang="en-US" sz="2800" dirty="0" smtClean="0">
                <a:hlinkClick r:id="rId3"/>
              </a:rPr>
              <a:t>530</a:t>
            </a:r>
            <a:r>
              <a:rPr lang="en-US" sz="2800" dirty="0" smtClean="0"/>
              <a:t> </a:t>
            </a:r>
          </a:p>
          <a:p>
            <a:pPr lvl="1"/>
            <a:r>
              <a:rPr lang="en-US" sz="2400" dirty="0" smtClean="0"/>
              <a:t>Syllabus</a:t>
            </a:r>
            <a:endParaRPr lang="en-US" sz="2400" dirty="0"/>
          </a:p>
          <a:p>
            <a:pPr lvl="1"/>
            <a:r>
              <a:rPr lang="en-US" sz="2400" dirty="0" smtClean="0"/>
              <a:t>Assignments</a:t>
            </a:r>
          </a:p>
          <a:p>
            <a:pPr lvl="1"/>
            <a:r>
              <a:rPr lang="en-US" sz="2400" dirty="0" smtClean="0"/>
              <a:t>News</a:t>
            </a:r>
          </a:p>
          <a:p>
            <a:pPr lvl="1"/>
            <a:r>
              <a:rPr lang="en-US" sz="2400" dirty="0"/>
              <a:t>Lecture </a:t>
            </a:r>
            <a:r>
              <a:rPr lang="en-US" sz="2400" dirty="0" smtClean="0"/>
              <a:t>notes (also on DEN)</a:t>
            </a:r>
          </a:p>
          <a:p>
            <a:r>
              <a:rPr lang="en-US" sz="2800" dirty="0" smtClean="0"/>
              <a:t>Keep checking it!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home page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71040" y="1216928"/>
            <a:ext cx="7807680" cy="4320454"/>
          </a:xfrm>
          <a:ln/>
        </p:spPr>
        <p:txBody>
          <a:bodyPr lIns="82945" tIns="41473" rIns="82945" bIns="41473">
            <a:noAutofit/>
          </a:bodyPr>
          <a:lstStyle/>
          <a:p>
            <a:pPr>
              <a:lnSpc>
                <a:spcPct val="90000"/>
              </a:lnSpc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/>
              <a:t>Attack patterns change</a:t>
            </a:r>
            <a:endParaRPr lang="en-GB" sz="2800" dirty="0" smtClean="0"/>
          </a:p>
          <a:p>
            <a:pPr>
              <a:lnSpc>
                <a:spcPct val="90000"/>
              </a:lnSpc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 smtClean="0"/>
              <a:t>Often there </a:t>
            </a:r>
            <a:r>
              <a:rPr lang="en-GB" sz="2800" dirty="0"/>
              <a:t>is scarce attack data</a:t>
            </a:r>
          </a:p>
          <a:p>
            <a:pPr>
              <a:lnSpc>
                <a:spcPct val="90000"/>
              </a:lnSpc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/>
              <a:t>Testing security systems requires reproducing or simulating legitimate</a:t>
            </a:r>
            <a:r>
              <a:rPr lang="en-GB" sz="2800" dirty="0" smtClean="0"/>
              <a:t> and traffic</a:t>
            </a:r>
            <a:endParaRPr lang="en-GB" sz="2800" dirty="0"/>
          </a:p>
          <a:p>
            <a:pPr lvl="1">
              <a:lnSpc>
                <a:spcPct val="90000"/>
              </a:lnSpc>
              <a:buSzPct val="70000"/>
              <a:buFontTx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No agreement about</a:t>
            </a:r>
            <a:r>
              <a:rPr lang="en-GB" sz="2400" dirty="0" smtClean="0"/>
              <a:t> realistic traffic </a:t>
            </a:r>
            <a:r>
              <a:rPr lang="en-GB" sz="2400" dirty="0"/>
              <a:t>patterns</a:t>
            </a:r>
          </a:p>
          <a:p>
            <a:pPr>
              <a:lnSpc>
                <a:spcPct val="90000"/>
              </a:lnSpc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/>
              <a:t>No agreement about metrics</a:t>
            </a:r>
          </a:p>
          <a:p>
            <a:pPr>
              <a:lnSpc>
                <a:spcPct val="90000"/>
              </a:lnSpc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/>
              <a:t>There is no standardized evaluation procedure</a:t>
            </a:r>
          </a:p>
          <a:p>
            <a:pPr>
              <a:lnSpc>
                <a:spcPct val="90000"/>
              </a:lnSpc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/>
              <a:t>Some security problems require a lot of resources to be reproduced realistically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title"/>
          </p:nvPr>
        </p:nvSpPr>
        <p:spPr>
          <a:xfrm>
            <a:off x="701281" y="180020"/>
            <a:ext cx="7807680" cy="1146360"/>
          </a:xfrm>
          <a:ln/>
        </p:spPr>
        <p:txBody>
          <a:bodyPr lIns="82945" tIns="4147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3600" dirty="0"/>
              <a:t>What Are the Challenges?</a:t>
            </a:r>
          </a:p>
        </p:txBody>
      </p:sp>
    </p:spTree>
    <p:extLst>
      <p:ext uri="{BB962C8B-B14F-4D97-AF65-F5344CB8AC3E}">
        <p14:creationId xmlns:p14="http://schemas.microsoft.com/office/powerpoint/2010/main" val="39252159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analysis and</a:t>
            </a:r>
            <a:r>
              <a:rPr lang="en-US" dirty="0" smtClean="0"/>
              <a:t> risk management</a:t>
            </a:r>
            <a:endParaRPr lang="en-US" dirty="0"/>
          </a:p>
          <a:p>
            <a:pPr lvl="1"/>
            <a:r>
              <a:rPr lang="en-US" dirty="0"/>
              <a:t>How </a:t>
            </a:r>
            <a:r>
              <a:rPr lang="en-US" dirty="0" smtClean="0"/>
              <a:t>important it is </a:t>
            </a:r>
            <a:r>
              <a:rPr lang="en-US" dirty="0"/>
              <a:t>to enforce a </a:t>
            </a:r>
            <a:r>
              <a:rPr lang="en-US" dirty="0" smtClean="0"/>
              <a:t>policy</a:t>
            </a:r>
          </a:p>
          <a:p>
            <a:pPr lvl="1"/>
            <a:r>
              <a:rPr lang="en-US" dirty="0" smtClean="0"/>
              <a:t>Which threats matter</a:t>
            </a:r>
          </a:p>
          <a:p>
            <a:pPr lvl="1"/>
            <a:r>
              <a:rPr lang="en-US" dirty="0"/>
              <a:t>Legislation may play a </a:t>
            </a:r>
            <a:r>
              <a:rPr lang="en-US" dirty="0" smtClean="0"/>
              <a:t>role</a:t>
            </a:r>
          </a:p>
          <a:p>
            <a:r>
              <a:rPr lang="en-US" dirty="0"/>
              <a:t>The</a:t>
            </a:r>
            <a:r>
              <a:rPr lang="en-US" dirty="0" smtClean="0"/>
              <a:t> role </a:t>
            </a:r>
            <a:r>
              <a:rPr lang="en-US" dirty="0"/>
              <a:t>of</a:t>
            </a:r>
            <a:r>
              <a:rPr lang="en-US" dirty="0" smtClean="0"/>
              <a:t> trust</a:t>
            </a:r>
            <a:endParaRPr lang="en-US" dirty="0"/>
          </a:p>
          <a:p>
            <a:pPr lvl="1"/>
            <a:r>
              <a:rPr lang="en-US" dirty="0"/>
              <a:t>Assumptions are necessary</a:t>
            </a:r>
          </a:p>
          <a:p>
            <a:r>
              <a:rPr lang="en-US" dirty="0"/>
              <a:t>Human factors</a:t>
            </a:r>
          </a:p>
          <a:p>
            <a:pPr lvl="1"/>
            <a:r>
              <a:rPr lang="en-US" dirty="0"/>
              <a:t>The weakest link</a:t>
            </a:r>
          </a:p>
          <a:p>
            <a:endParaRPr lang="en-US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Practical Considerations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492658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Bragging </a:t>
            </a:r>
            <a:r>
              <a:rPr lang="en-US" dirty="0" smtClean="0"/>
              <a:t>Rights</a:t>
            </a:r>
          </a:p>
          <a:p>
            <a:pPr lvl="1"/>
            <a:r>
              <a:rPr lang="en-US" dirty="0" smtClean="0"/>
              <a:t>Profit (Spam, Scam, Phishing, Extortion)</a:t>
            </a:r>
          </a:p>
          <a:p>
            <a:pPr lvl="1"/>
            <a:r>
              <a:rPr lang="en-US" dirty="0"/>
              <a:t>Revenge / to inflict damage</a:t>
            </a:r>
          </a:p>
          <a:p>
            <a:pPr lvl="1"/>
            <a:r>
              <a:rPr lang="en-US" dirty="0" smtClean="0"/>
              <a:t>Terrorism, politics</a:t>
            </a:r>
          </a:p>
          <a:p>
            <a:r>
              <a:rPr lang="en-US" dirty="0" smtClean="0"/>
              <a:t>Risk </a:t>
            </a:r>
            <a:r>
              <a:rPr lang="en-US" dirty="0"/>
              <a:t>to the attacker</a:t>
            </a:r>
            <a:endParaRPr lang="en-US" dirty="0" smtClean="0"/>
          </a:p>
          <a:p>
            <a:pPr lvl="1"/>
            <a:r>
              <a:rPr lang="en-US" dirty="0" smtClean="0"/>
              <a:t>Usually small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play a defensive </a:t>
            </a:r>
            <a:r>
              <a:rPr lang="en-US" dirty="0" smtClean="0"/>
              <a:t>role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The Shoes of an Attacker</a:t>
            </a:r>
          </a:p>
        </p:txBody>
      </p:sp>
    </p:spTree>
    <p:extLst>
      <p:ext uri="{BB962C8B-B14F-4D97-AF65-F5344CB8AC3E}">
        <p14:creationId xmlns:p14="http://schemas.microsoft.com/office/powerpoint/2010/main" val="19877623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163" name="Rectangle 3"/>
          <p:cNvSpPr>
            <a:spLocks noGrp="1" noChangeArrowheads="1"/>
          </p:cNvSpPr>
          <p:nvPr>
            <p:ph idx="1"/>
          </p:nvPr>
        </p:nvSpPr>
        <p:spPr>
          <a:xfrm>
            <a:off x="404813" y="1435100"/>
            <a:ext cx="8359775" cy="5051425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Buggy code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Protocol </a:t>
            </a:r>
            <a:r>
              <a:rPr lang="en-US" dirty="0"/>
              <a:t>design failures</a:t>
            </a:r>
          </a:p>
          <a:p>
            <a:pPr>
              <a:lnSpc>
                <a:spcPct val="90000"/>
              </a:lnSpc>
            </a:pPr>
            <a:r>
              <a:rPr lang="en-US" dirty="0"/>
              <a:t>Weak crypto</a:t>
            </a:r>
          </a:p>
          <a:p>
            <a:pPr>
              <a:lnSpc>
                <a:spcPct val="90000"/>
              </a:lnSpc>
            </a:pPr>
            <a:r>
              <a:rPr lang="en-US" dirty="0"/>
              <a:t>Social </a:t>
            </a:r>
            <a:r>
              <a:rPr lang="en-US" dirty="0" smtClean="0"/>
              <a:t>engineering/human factor</a:t>
            </a:r>
          </a:p>
          <a:p>
            <a:pPr>
              <a:lnSpc>
                <a:spcPct val="90000"/>
              </a:lnSpc>
            </a:pPr>
            <a:r>
              <a:rPr lang="en-US" dirty="0"/>
              <a:t>Insider threats</a:t>
            </a:r>
          </a:p>
          <a:p>
            <a:pPr>
              <a:lnSpc>
                <a:spcPct val="90000"/>
              </a:lnSpc>
            </a:pPr>
            <a:r>
              <a:rPr lang="en-US" dirty="0"/>
              <a:t>Poor configuration</a:t>
            </a:r>
          </a:p>
          <a:p>
            <a:pPr>
              <a:lnSpc>
                <a:spcPct val="90000"/>
              </a:lnSpc>
            </a:pPr>
            <a:r>
              <a:rPr lang="en-US" dirty="0"/>
              <a:t>Incorrect policy specification</a:t>
            </a:r>
          </a:p>
          <a:p>
            <a:pPr>
              <a:lnSpc>
                <a:spcPct val="90000"/>
              </a:lnSpc>
            </a:pPr>
            <a:r>
              <a:rPr lang="en-US" dirty="0"/>
              <a:t>Stolen keys or identities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Misplaced incentives (</a:t>
            </a:r>
            <a:r>
              <a:rPr lang="en-US" dirty="0" err="1" smtClean="0"/>
              <a:t>DoS</a:t>
            </a:r>
            <a:r>
              <a:rPr lang="en-US" dirty="0" smtClean="0"/>
              <a:t>, spoofing, tragedy of commons)</a:t>
            </a:r>
          </a:p>
          <a:p>
            <a:pPr>
              <a:lnSpc>
                <a:spcPct val="90000"/>
              </a:lnSpc>
            </a:pPr>
            <a:endParaRPr lang="en-US" sz="32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9100"/>
            <a:ext cx="8458200" cy="1104900"/>
          </a:xfrm>
          <a:noFill/>
        </p:spPr>
        <p:txBody>
          <a:bodyPr>
            <a:normAutofit/>
          </a:bodyPr>
          <a:lstStyle/>
          <a:p>
            <a:r>
              <a:rPr lang="en-US" sz="3600" dirty="0" smtClean="0"/>
              <a:t>Why We Aren’t Secure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14702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163" name="Rectangle 3"/>
          <p:cNvSpPr>
            <a:spLocks noGrp="1" noChangeArrowheads="1"/>
          </p:cNvSpPr>
          <p:nvPr>
            <p:ph idx="1"/>
          </p:nvPr>
        </p:nvSpPr>
        <p:spPr>
          <a:xfrm>
            <a:off x="404813" y="1435100"/>
            <a:ext cx="8359775" cy="5051425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Policy defines what is allowed and how the system and security mechanisms should act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Policy is enforced by mechanism which interprets and enforces it, e.g.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Firewalls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IDS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Access control lists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Implemented as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Software (which must be implemented correctly and without vulnerabilities)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  <a:buNone/>
            </a:pP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</a:pPr>
            <a:endParaRPr lang="en-US" sz="32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9100"/>
            <a:ext cx="8458200" cy="1104900"/>
          </a:xfrm>
          <a:noFill/>
        </p:spPr>
        <p:txBody>
          <a:bodyPr>
            <a:normAutofit/>
          </a:bodyPr>
          <a:lstStyle/>
          <a:p>
            <a:r>
              <a:rPr lang="en-US" sz="3600" dirty="0" smtClean="0"/>
              <a:t>The Role Of Policy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301016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163" name="Rectangle 3"/>
          <p:cNvSpPr>
            <a:spLocks noGrp="1" noChangeArrowheads="1"/>
          </p:cNvSpPr>
          <p:nvPr>
            <p:ph idx="1"/>
          </p:nvPr>
        </p:nvSpPr>
        <p:spPr>
          <a:xfrm>
            <a:off x="404814" y="1435100"/>
            <a:ext cx="3828778" cy="5051425"/>
          </a:xfrm>
          <a:noFill/>
        </p:spPr>
        <p:txBody>
          <a:bodyPr/>
          <a:lstStyle/>
          <a:p>
            <a:r>
              <a:rPr lang="en-US" dirty="0" smtClean="0"/>
              <a:t>Encryption</a:t>
            </a:r>
          </a:p>
          <a:p>
            <a:r>
              <a:rPr lang="en-US" dirty="0" smtClean="0"/>
              <a:t>Checksums</a:t>
            </a:r>
          </a:p>
          <a:p>
            <a:r>
              <a:rPr lang="en-US" dirty="0" smtClean="0"/>
              <a:t>Key management</a:t>
            </a:r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Authorization</a:t>
            </a:r>
          </a:p>
          <a:p>
            <a:r>
              <a:rPr lang="en-US" dirty="0" smtClean="0"/>
              <a:t>Accounting</a:t>
            </a:r>
          </a:p>
          <a:p>
            <a:r>
              <a:rPr lang="en-US" dirty="0" smtClean="0"/>
              <a:t>Firewalls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  <a:buNone/>
            </a:pP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</a:pPr>
            <a:endParaRPr lang="en-US" sz="32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9100"/>
            <a:ext cx="8458200" cy="1104900"/>
          </a:xfrm>
          <a:noFill/>
        </p:spPr>
        <p:txBody>
          <a:bodyPr>
            <a:normAutofit/>
          </a:bodyPr>
          <a:lstStyle/>
          <a:p>
            <a:r>
              <a:rPr lang="en-US" sz="3600" dirty="0" smtClean="0"/>
              <a:t>Some Security Mechanisms</a:t>
            </a:r>
            <a:endParaRPr lang="en-US" sz="36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144615" y="1453796"/>
            <a:ext cx="4367131" cy="5051425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800" dirty="0" err="1" smtClean="0">
                <a:latin typeface="+mn-lt"/>
              </a:rPr>
              <a:t>VPNs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Intrusion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Detection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Intrusion Response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800" dirty="0" smtClean="0">
                <a:latin typeface="+mn-lt"/>
              </a:rPr>
              <a:t>Virus </a:t>
            </a:r>
            <a:r>
              <a:rPr lang="en-US" sz="2800" dirty="0" smtClean="0">
                <a:latin typeface="+mn-lt"/>
              </a:rPr>
              <a:t>scanners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Policy managers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Trusted hw</a:t>
            </a:r>
          </a:p>
          <a:p>
            <a:pPr marL="621792" marR="0" lvl="1" indent="-228600" algn="l" defTabSz="914400" rtl="0" eaLnBrk="1" fontAlgn="auto" latinLnBrk="0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2261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0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0163" grpId="0" build="p"/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78256" y="1435100"/>
            <a:ext cx="8511747" cy="5051425"/>
          </a:xfrm>
          <a:noFill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Most deployment of security services today handles the easy stuff, implementing security at a single point in the network, or at a single layer in the protocol stack: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Firewalls, </a:t>
            </a:r>
            <a:r>
              <a:rPr lang="en-US" dirty="0" err="1"/>
              <a:t>VPN’s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IPSec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SSL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Virus scanners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Intrusion detection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800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9100"/>
            <a:ext cx="8458200" cy="1104900"/>
          </a:xfrm>
          <a:noFill/>
        </p:spPr>
        <p:txBody>
          <a:bodyPr>
            <a:normAutofit/>
          </a:bodyPr>
          <a:lstStyle/>
          <a:p>
            <a:r>
              <a:rPr lang="en-US" sz="3600" dirty="0" smtClean="0"/>
              <a:t>Today’s Security Deployment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005779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04813" y="1681163"/>
            <a:ext cx="8359775" cy="4805362"/>
          </a:xfrm>
          <a:noFill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Unfortunately, security isn’t that easy.  It </a:t>
            </a:r>
            <a:r>
              <a:rPr lang="en-US" b="0" dirty="0"/>
              <a:t>must</a:t>
            </a:r>
            <a:r>
              <a:rPr lang="en-US" dirty="0"/>
              <a:t> be better integrated with the application.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At the level at which it must ultimately be specified, security policies pertain to application level objects, and identify application level entities (users).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9100"/>
            <a:ext cx="8458200" cy="1104900"/>
          </a:xfrm>
          <a:noFill/>
        </p:spPr>
        <p:txBody>
          <a:bodyPr>
            <a:normAutofit/>
          </a:bodyPr>
          <a:lstStyle/>
          <a:p>
            <a:r>
              <a:rPr lang="en-US" sz="3600" dirty="0" smtClean="0"/>
              <a:t>A More Difficult Problem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638991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04813" y="1681163"/>
            <a:ext cx="8359775" cy="4805362"/>
          </a:xfrm>
          <a:noFill/>
        </p:spPr>
        <p:txBody>
          <a:bodyPr/>
          <a:lstStyle/>
          <a:p>
            <a:r>
              <a:rPr lang="en-US" sz="2800" dirty="0"/>
              <a:t>Security is made even more difficult to implement since today’s systems lack a central point of control.</a:t>
            </a:r>
          </a:p>
          <a:p>
            <a:pPr lvl="1"/>
            <a:r>
              <a:rPr lang="en-US" dirty="0"/>
              <a:t>Home machines unmanaged</a:t>
            </a:r>
          </a:p>
          <a:p>
            <a:pPr lvl="1"/>
            <a:r>
              <a:rPr lang="en-US" dirty="0"/>
              <a:t>Networks managed by different organizations.</a:t>
            </a:r>
          </a:p>
          <a:p>
            <a:pPr lvl="1"/>
            <a:r>
              <a:rPr lang="en-US" dirty="0"/>
              <a:t>A single function touches machines managed by different parties.</a:t>
            </a:r>
          </a:p>
          <a:p>
            <a:pPr lvl="2"/>
            <a:r>
              <a:rPr lang="en-US" dirty="0"/>
              <a:t>Clouds</a:t>
            </a:r>
          </a:p>
          <a:p>
            <a:pPr lvl="1"/>
            <a:r>
              <a:rPr lang="en-US" dirty="0"/>
              <a:t>Who is in control?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9100"/>
            <a:ext cx="8458200" cy="1104900"/>
          </a:xfrm>
          <a:noFill/>
        </p:spPr>
        <p:txBody>
          <a:bodyPr>
            <a:normAutofit/>
          </a:bodyPr>
          <a:lstStyle/>
          <a:p>
            <a:r>
              <a:rPr lang="en-US" sz="3600" dirty="0"/>
              <a:t>Loosely Managed Systems</a:t>
            </a:r>
          </a:p>
        </p:txBody>
      </p:sp>
    </p:spTree>
    <p:extLst>
      <p:ext uri="{BB962C8B-B14F-4D97-AF65-F5344CB8AC3E}">
        <p14:creationId xmlns:p14="http://schemas.microsoft.com/office/powerpoint/2010/main" val="8104291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5962" y="1333087"/>
            <a:ext cx="8667750" cy="168751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100" dirty="0" smtClean="0"/>
              <a:t>Cryptography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30055786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424100"/>
            <a:ext cx="8407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0000"/>
                </a:solidFill>
                <a:hlinkClick r:id="rId3"/>
              </a:rPr>
              <a:t>http</a:t>
            </a:r>
            <a:r>
              <a:rPr lang="en-US" sz="2800" dirty="0">
                <a:solidFill>
                  <a:srgbClr val="FF0000"/>
                </a:solidFill>
                <a:hlinkClick r:id="rId3"/>
              </a:rPr>
              <a:t>://ccss.usc.edu/</a:t>
            </a:r>
            <a:r>
              <a:rPr lang="en-US" sz="2800" dirty="0" smtClean="0">
                <a:solidFill>
                  <a:srgbClr val="FF0000"/>
                </a:solidFill>
                <a:hlinkClick r:id="rId3"/>
              </a:rPr>
              <a:t>530L</a:t>
            </a:r>
            <a:endParaRPr lang="en-US" sz="2800" dirty="0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/>
              <a:t>1 of the 4 units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Instructor is David Morgan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Instruction </a:t>
            </a:r>
            <a:r>
              <a:rPr lang="en-US" sz="2400" dirty="0" smtClean="0"/>
              <a:t>4 – 4:50 Fridays </a:t>
            </a:r>
            <a:r>
              <a:rPr lang="en-US" sz="2400" dirty="0"/>
              <a:t>in</a:t>
            </a:r>
            <a:r>
              <a:rPr lang="en-US" sz="2400" dirty="0" smtClean="0"/>
              <a:t> RTH105</a:t>
            </a:r>
          </a:p>
          <a:p>
            <a:pPr lvl="2">
              <a:lnSpc>
                <a:spcPct val="90000"/>
              </a:lnSpc>
            </a:pPr>
            <a:r>
              <a:rPr lang="en-US" sz="2400" dirty="0" err="1"/>
              <a:t>WebCast</a:t>
            </a:r>
            <a:r>
              <a:rPr lang="en-US" sz="2400" dirty="0"/>
              <a:t> via DEN</a:t>
            </a:r>
            <a:endParaRPr lang="en-US" sz="2400" dirty="0" smtClean="0"/>
          </a:p>
          <a:p>
            <a:pPr lvl="2">
              <a:lnSpc>
                <a:spcPct val="90000"/>
              </a:lnSpc>
            </a:pPr>
            <a:r>
              <a:rPr lang="en-US" sz="2400" dirty="0" smtClean="0"/>
              <a:t>Hands </a:t>
            </a:r>
            <a:r>
              <a:rPr lang="en-US" sz="2400" dirty="0"/>
              <a:t>on work in</a:t>
            </a:r>
            <a:r>
              <a:rPr lang="en-US" sz="2400" dirty="0" smtClean="0"/>
              <a:t> the lab – exercising the theoretical knowledge from class 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Some labs will be done remotely using </a:t>
            </a:r>
            <a:r>
              <a:rPr lang="en-US" sz="2400" dirty="0" smtClean="0"/>
              <a:t>DETER testbed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2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71040" y="180020"/>
            <a:ext cx="7807680" cy="1146360"/>
          </a:xfrm>
          <a:ln/>
        </p:spPr>
        <p:txBody>
          <a:bodyPr lIns="82945" tIns="4147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What Is Cryptography?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040" y="1270213"/>
            <a:ext cx="7807680" cy="4680644"/>
          </a:xfrm>
          <a:ln/>
        </p:spPr>
        <p:txBody>
          <a:bodyPr lIns="82945" tIns="41473" rIns="82945" bIns="41473">
            <a:normAutofit fontScale="92500" lnSpcReduction="10000"/>
          </a:bodyPr>
          <a:lstStyle/>
          <a:p>
            <a:pPr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3027" dirty="0"/>
              <a:t>Goal: Protect private communication in the public world</a:t>
            </a:r>
          </a:p>
          <a:p>
            <a:pPr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3027" dirty="0"/>
              <a:t>Alice and Bob are shouting messages </a:t>
            </a:r>
            <a:r>
              <a:rPr lang="en-GB" sz="3027" dirty="0" smtClean="0"/>
              <a:t>in a crowded </a:t>
            </a:r>
            <a:r>
              <a:rPr lang="en-GB" sz="3027" dirty="0"/>
              <a:t>room</a:t>
            </a:r>
          </a:p>
          <a:p>
            <a:pPr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3027" dirty="0"/>
              <a:t>Everyone can hear what they are saying but no one can understand (except them)</a:t>
            </a:r>
          </a:p>
          <a:p>
            <a:pPr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3027" dirty="0"/>
              <a:t>We have to scramble the messages so they look like nonsense or alternatively like innocent text</a:t>
            </a:r>
          </a:p>
          <a:p>
            <a:pPr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3027" dirty="0"/>
              <a:t>Only Alice and Bob know how to get the real messages out of the scramble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698787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71040" y="180020"/>
            <a:ext cx="7807680" cy="1146360"/>
          </a:xfrm>
          <a:ln/>
        </p:spPr>
        <p:txBody>
          <a:bodyPr lIns="82945" tIns="4147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Cryptography Is Also Useful For …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040" y="1270213"/>
            <a:ext cx="7807680" cy="4320454"/>
          </a:xfrm>
          <a:ln/>
        </p:spPr>
        <p:txBody>
          <a:bodyPr lIns="82945" tIns="41473" rIns="82945" bIns="41473">
            <a:normAutofit/>
          </a:bodyPr>
          <a:lstStyle/>
          <a:p>
            <a:pPr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/>
              <a:t>Authentication </a:t>
            </a:r>
          </a:p>
          <a:p>
            <a:pPr lvl="1"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Bob should be able to verify that Alice has created  the message</a:t>
            </a:r>
          </a:p>
          <a:p>
            <a:pPr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/>
              <a:t>Integrity checking</a:t>
            </a:r>
          </a:p>
          <a:p>
            <a:pPr lvl="1"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Bob should be able to verify that message has </a:t>
            </a:r>
            <a:br>
              <a:rPr lang="en-GB" sz="2400" dirty="0"/>
            </a:br>
            <a:r>
              <a:rPr lang="en-GB" sz="2400" dirty="0"/>
              <a:t>not been modified</a:t>
            </a:r>
          </a:p>
          <a:p>
            <a:pPr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/>
              <a:t>Non-repudiation</a:t>
            </a:r>
          </a:p>
          <a:p>
            <a:pPr lvl="1"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Alice cannot deny that she indeed sent the message</a:t>
            </a:r>
          </a:p>
        </p:txBody>
      </p:sp>
    </p:spTree>
    <p:extLst>
      <p:ext uri="{BB962C8B-B14F-4D97-AF65-F5344CB8AC3E}">
        <p14:creationId xmlns:p14="http://schemas.microsoft.com/office/powerpoint/2010/main" val="17298028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040" y="1270213"/>
            <a:ext cx="7807680" cy="4320454"/>
          </a:xfrm>
          <a:ln/>
        </p:spPr>
        <p:txBody>
          <a:bodyPr lIns="82945" tIns="41473" rIns="82945" bIns="41473">
            <a:noAutofit/>
          </a:bodyPr>
          <a:lstStyle/>
          <a:p>
            <a:pPr>
              <a:lnSpc>
                <a:spcPct val="90000"/>
              </a:lnSpc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/>
              <a:t>Exchanging a secret with someone you have never met, shouting in a room full of people</a:t>
            </a:r>
          </a:p>
          <a:p>
            <a:pPr>
              <a:lnSpc>
                <a:spcPct val="90000"/>
              </a:lnSpc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/>
              <a:t>Proving to someone you know some secret without giving it away </a:t>
            </a:r>
          </a:p>
          <a:p>
            <a:pPr>
              <a:lnSpc>
                <a:spcPct val="90000"/>
              </a:lnSpc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/>
              <a:t>Sending secret messages to any </a:t>
            </a:r>
            <a:r>
              <a:rPr lang="en-GB" sz="2800" i="1" dirty="0" err="1"/>
              <a:t>m</a:t>
            </a:r>
            <a:r>
              <a:rPr lang="en-GB" sz="2800" dirty="0"/>
              <a:t> out of </a:t>
            </a:r>
            <a:r>
              <a:rPr lang="en-GB" sz="2800" i="1" dirty="0" err="1"/>
              <a:t>n</a:t>
            </a:r>
            <a:r>
              <a:rPr lang="en-GB" sz="2800" dirty="0"/>
              <a:t> people so only those </a:t>
            </a:r>
            <a:r>
              <a:rPr lang="en-GB" sz="2800" i="1" dirty="0" err="1"/>
              <a:t>m</a:t>
            </a:r>
            <a:r>
              <a:rPr lang="en-GB" sz="2800" dirty="0"/>
              <a:t> can retrieve messages and the rest </a:t>
            </a:r>
            <a:r>
              <a:rPr lang="en-GB" sz="2800" i="1" dirty="0" err="1"/>
              <a:t>n-m</a:t>
            </a:r>
            <a:r>
              <a:rPr lang="en-GB" sz="2800" dirty="0"/>
              <a:t> cannot</a:t>
            </a:r>
          </a:p>
          <a:p>
            <a:pPr>
              <a:lnSpc>
                <a:spcPct val="90000"/>
              </a:lnSpc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/>
              <a:t>Sending a secret message so that it can be retrieved only if </a:t>
            </a:r>
            <a:r>
              <a:rPr lang="en-GB" sz="2800" i="1" dirty="0" err="1"/>
              <a:t>m</a:t>
            </a:r>
            <a:r>
              <a:rPr lang="en-GB" sz="2800" dirty="0"/>
              <a:t> out of </a:t>
            </a:r>
            <a:r>
              <a:rPr lang="en-GB" sz="2800" i="1" dirty="0" err="1"/>
              <a:t>n</a:t>
            </a:r>
            <a:r>
              <a:rPr lang="en-GB" sz="2800" i="1" dirty="0"/>
              <a:t> </a:t>
            </a:r>
            <a:r>
              <a:rPr lang="en-GB" sz="2800" dirty="0"/>
              <a:t>people agree to</a:t>
            </a:r>
            <a:r>
              <a:rPr lang="en-GB" sz="2800" dirty="0" smtClean="0"/>
              <a:t> retrieve </a:t>
            </a:r>
            <a:r>
              <a:rPr lang="en-GB" sz="2800" dirty="0"/>
              <a:t>it</a:t>
            </a:r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xfrm>
            <a:off x="671040" y="180020"/>
            <a:ext cx="7807680" cy="1146360"/>
          </a:xfrm>
          <a:ln/>
        </p:spPr>
        <p:txBody>
          <a:bodyPr lIns="82945" tIns="4147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Cryptography Is Also Useful For …</a:t>
            </a:r>
          </a:p>
        </p:txBody>
      </p:sp>
    </p:spTree>
    <p:extLst>
      <p:ext uri="{BB962C8B-B14F-4D97-AF65-F5344CB8AC3E}">
        <p14:creationId xmlns:p14="http://schemas.microsoft.com/office/powerpoint/2010/main" val="38258060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type="title"/>
          </p:nvPr>
        </p:nvSpPr>
        <p:spPr>
          <a:xfrm>
            <a:off x="437760" y="110892"/>
            <a:ext cx="8478720" cy="1146360"/>
          </a:xfrm>
          <a:ln/>
        </p:spPr>
        <p:txBody>
          <a:bodyPr lIns="82945" tIns="4147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So, How Do We Scramble Messages?</a:t>
            </a:r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3034080" y="5479197"/>
            <a:ext cx="6101752" cy="637754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prstTxWarp prst="textNoShape">
              <a:avLst/>
            </a:prstTxWarp>
            <a:spAutoFit/>
          </a:bodyPr>
          <a:lstStyle/>
          <a:p>
            <a:r>
              <a:rPr lang="en-GB" dirty="0"/>
              <a:t>Good cryptography assumes knowledge of algorithm </a:t>
            </a:r>
            <a:br>
              <a:rPr lang="en-GB" dirty="0"/>
            </a:br>
            <a:r>
              <a:rPr lang="en-GB" dirty="0"/>
              <a:t>by anyone, secret lies in a key!!!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6323" y="1143212"/>
            <a:ext cx="7807680" cy="4320454"/>
          </a:xfrm>
          <a:prstGeom prst="rect">
            <a:avLst/>
          </a:prstGeom>
          <a:ln/>
        </p:spPr>
        <p:txBody>
          <a:bodyPr vert="horz" lIns="82945" tIns="41473" rIns="82945" bIns="41473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charset="2"/>
              <a:buChar char="u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800" dirty="0" smtClean="0"/>
              <a:t>Alice could give a message covertly “Meeting at the old place”</a:t>
            </a:r>
          </a:p>
          <a:p>
            <a:pPr marL="822960" lvl="1" indent="-256032" defTabSz="91440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120000"/>
              <a:buFont typeface="Courier New"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smtClean="0">
                <a:ea typeface="ＭＳ Ｐゴシック" pitchFamily="-109" charset="-128"/>
              </a:rPr>
              <a:t>Doesn’t work for arbitrary messages and </a:t>
            </a:r>
          </a:p>
          <a:p>
            <a:pPr marL="822960" lvl="1" indent="-256032" defTabSz="91440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120000"/>
              <a:buFont typeface="Courier New"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smtClean="0">
                <a:ea typeface="ＭＳ Ｐゴシック" pitchFamily="-109" charset="-128"/>
              </a:rPr>
              <a:t>Doesn’t work if Alice and Bob don’t know each other</a:t>
            </a:r>
            <a:endParaRPr lang="en-GB" sz="2400" dirty="0" smtClean="0"/>
          </a:p>
          <a:p>
            <a:pPr marL="365760" lvl="0" indent="-256032" defTabSz="91440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u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 smtClean="0"/>
              <a:t>Alice could hide her message in some other text –  </a:t>
            </a:r>
            <a:r>
              <a:rPr lang="en-GB" sz="2800" dirty="0" err="1" smtClean="0">
                <a:solidFill>
                  <a:srgbClr val="1FAECD"/>
                </a:solidFill>
              </a:rPr>
              <a:t>steganography</a:t>
            </a:r>
            <a:endParaRPr lang="en-GB" sz="2800" dirty="0">
              <a:solidFill>
                <a:srgbClr val="1FAECD"/>
              </a:solidFill>
            </a:endParaRPr>
          </a:p>
          <a:p>
            <a:pPr marL="365760" lvl="0" indent="-256032" defTabSz="91440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u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 smtClean="0"/>
              <a:t>Alice could change the message in a secret way</a:t>
            </a:r>
          </a:p>
          <a:p>
            <a:pPr marL="822960" lvl="1" indent="-256032" defTabSz="91440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120000"/>
              <a:buFont typeface="Courier New"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smtClean="0">
                <a:ea typeface="ＭＳ Ｐゴシック" pitchFamily="-109" charset="-128"/>
              </a:rPr>
              <a:t>Bob has to learn a new algorithm</a:t>
            </a:r>
          </a:p>
          <a:p>
            <a:pPr marL="822960" lvl="1" indent="-256032" defTabSz="91440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120000"/>
              <a:buFont typeface="Courier New"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smtClean="0">
                <a:ea typeface="ＭＳ Ｐゴシック" pitchFamily="-109" charset="-128"/>
              </a:rPr>
              <a:t>Secret algorithms can be broken by bad guys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7602943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144" y="-62831"/>
            <a:ext cx="10644480" cy="1146360"/>
          </a:xfrm>
          <a:ln/>
        </p:spPr>
        <p:txBody>
          <a:bodyPr lIns="82945" tIns="4147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Sample Crypto Scheme: </a:t>
            </a:r>
            <a:r>
              <a:rPr lang="en-GB" dirty="0" err="1"/>
              <a:t>Ceasar’s</a:t>
            </a:r>
            <a:r>
              <a:rPr lang="en-GB" dirty="0"/>
              <a:t> Cipher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6323" y="1143212"/>
            <a:ext cx="7807680" cy="4320454"/>
          </a:xfrm>
          <a:prstGeom prst="rect">
            <a:avLst/>
          </a:prstGeom>
          <a:ln/>
        </p:spPr>
        <p:txBody>
          <a:bodyPr vert="horz" lIns="82945" tIns="41473" rIns="82945" bIns="41473">
            <a:noAutofit/>
          </a:bodyPr>
          <a:lstStyle/>
          <a:p>
            <a:pPr marL="365760" lvl="0" indent="-256032" defTabSz="91440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u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800" dirty="0" smtClean="0"/>
              <a:t>Substitute </a:t>
            </a:r>
            <a:r>
              <a:rPr lang="en-GB" sz="2800" dirty="0"/>
              <a:t>each letter with a letter which is 3 letters later in the alphabet</a:t>
            </a:r>
          </a:p>
          <a:p>
            <a:pPr marL="822960" lvl="1" indent="-256032" defTabSz="91440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120000"/>
              <a:buFont typeface="Courier New"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smtClean="0">
                <a:ea typeface="ＭＳ Ｐゴシック" pitchFamily="-109" charset="-128"/>
              </a:rPr>
              <a:t>HELLO becomes KHOOR</a:t>
            </a:r>
            <a:endParaRPr lang="en-GB" sz="2800" dirty="0" smtClean="0">
              <a:ea typeface="ＭＳ Ｐゴシック" pitchFamily="-109" charset="-128"/>
            </a:endParaRPr>
          </a:p>
          <a:p>
            <a:pPr marL="365760" indent="-256032" defTabSz="91440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u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 smtClean="0"/>
              <a:t>Instead of using number 3 we could use </a:t>
            </a:r>
            <a:r>
              <a:rPr lang="en-GB" sz="2800" i="1" dirty="0" err="1" smtClean="0"/>
              <a:t>n</a:t>
            </a:r>
            <a:r>
              <a:rPr lang="en-GB" sz="2800" i="1" dirty="0" err="1" smtClean="0">
                <a:sym typeface="Symbol" pitchFamily="-109" charset="2"/>
              </a:rPr>
              <a:t></a:t>
            </a:r>
            <a:r>
              <a:rPr lang="en-GB" sz="2800" i="1" dirty="0" smtClean="0">
                <a:sym typeface="Symbol" pitchFamily="-109" charset="2"/>
              </a:rPr>
              <a:t> </a:t>
            </a:r>
            <a:r>
              <a:rPr lang="en-GB" sz="2800" dirty="0" smtClean="0">
                <a:sym typeface="Symbol" pitchFamily="-109" charset="2"/>
              </a:rPr>
              <a:t>[1,25]. </a:t>
            </a:r>
            <a:r>
              <a:rPr lang="en-GB" sz="2800" i="1" dirty="0" err="1" smtClean="0">
                <a:sym typeface="Symbol" pitchFamily="-109" charset="2"/>
              </a:rPr>
              <a:t>n</a:t>
            </a:r>
            <a:r>
              <a:rPr lang="en-GB" sz="2800" i="1" dirty="0" smtClean="0">
                <a:sym typeface="Symbol" pitchFamily="-109" charset="2"/>
              </a:rPr>
              <a:t> </a:t>
            </a:r>
            <a:r>
              <a:rPr lang="en-GB" sz="2800" dirty="0" smtClean="0">
                <a:sym typeface="Symbol" pitchFamily="-109" charset="2"/>
              </a:rPr>
              <a:t>would be our key </a:t>
            </a:r>
            <a:endParaRPr lang="en-GB" sz="2800" dirty="0">
              <a:sym typeface="Symbol" pitchFamily="-109" charset="2"/>
            </a:endParaRPr>
          </a:p>
          <a:p>
            <a:pPr marL="365760" indent="-256032" defTabSz="91440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u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 smtClean="0">
                <a:sym typeface="Symbol" pitchFamily="-109" charset="2"/>
              </a:rPr>
              <a:t>How can we break this cipher? Can you decipher this: </a:t>
            </a:r>
            <a:br>
              <a:rPr lang="en-GB" sz="2800" dirty="0" smtClean="0">
                <a:sym typeface="Symbol" pitchFamily="-109" charset="2"/>
              </a:rPr>
            </a:br>
            <a:r>
              <a:rPr lang="en-GB" sz="2800" dirty="0" err="1" smtClean="0">
                <a:sym typeface="Symbol" pitchFamily="-109" charset="2"/>
              </a:rPr>
              <a:t>Bpqa</a:t>
            </a:r>
            <a:r>
              <a:rPr lang="en-GB" sz="2800" dirty="0" smtClean="0">
                <a:sym typeface="Symbol" pitchFamily="-109" charset="2"/>
              </a:rPr>
              <a:t> </a:t>
            </a:r>
            <a:r>
              <a:rPr lang="en-GB" sz="2800" dirty="0" err="1" smtClean="0">
                <a:sym typeface="Symbol" pitchFamily="-109" charset="2"/>
              </a:rPr>
              <a:t>kzgxbwozixpg</a:t>
            </a:r>
            <a:r>
              <a:rPr lang="en-GB" sz="2800" dirty="0" smtClean="0">
                <a:sym typeface="Symbol" pitchFamily="-109" charset="2"/>
              </a:rPr>
              <a:t> </a:t>
            </a:r>
            <a:r>
              <a:rPr lang="en-GB" sz="2800" dirty="0" err="1" smtClean="0">
                <a:sym typeface="Symbol" pitchFamily="-109" charset="2"/>
              </a:rPr>
              <a:t>ammua</a:t>
            </a:r>
            <a:r>
              <a:rPr lang="en-GB" sz="2800" dirty="0" smtClean="0">
                <a:sym typeface="Symbol" pitchFamily="-109" charset="2"/>
              </a:rPr>
              <a:t> </a:t>
            </a:r>
            <a:r>
              <a:rPr lang="en-GB" sz="2800" dirty="0" err="1" smtClean="0">
                <a:sym typeface="Symbol" pitchFamily="-109" charset="2"/>
              </a:rPr>
              <a:t>zmit</a:t>
            </a:r>
            <a:r>
              <a:rPr lang="en-GB" sz="2800" dirty="0" smtClean="0">
                <a:sym typeface="Symbol" pitchFamily="-109" charset="2"/>
              </a:rPr>
              <a:t> </a:t>
            </a:r>
            <a:r>
              <a:rPr lang="en-GB" sz="2800" dirty="0" err="1" smtClean="0">
                <a:sym typeface="Symbol" pitchFamily="-109" charset="2"/>
              </a:rPr>
              <a:t>miag</a:t>
            </a:r>
            <a:r>
              <a:rPr lang="en-GB" sz="2800" dirty="0" smtClean="0">
                <a:sym typeface="Symbol" pitchFamily="-109" charset="2"/>
              </a:rPr>
              <a:t>. </a:t>
            </a:r>
            <a:r>
              <a:rPr lang="en-GB" sz="2800" dirty="0" err="1" smtClean="0">
                <a:sym typeface="Symbol" pitchFamily="-109" charset="2"/>
              </a:rPr>
              <a:t>Em</a:t>
            </a:r>
            <a:r>
              <a:rPr lang="en-GB" sz="2800" dirty="0" smtClean="0">
                <a:sym typeface="Symbol" pitchFamily="-109" charset="2"/>
              </a:rPr>
              <a:t> </a:t>
            </a:r>
            <a:r>
              <a:rPr lang="en-GB" sz="2800" dirty="0" err="1" smtClean="0">
                <a:sym typeface="Symbol" pitchFamily="-109" charset="2"/>
              </a:rPr>
              <a:t>eivb</a:t>
            </a:r>
            <a:r>
              <a:rPr lang="en-GB" sz="2800" dirty="0" smtClean="0">
                <a:sym typeface="Symbol" pitchFamily="-109" charset="2"/>
              </a:rPr>
              <a:t> </a:t>
            </a:r>
            <a:r>
              <a:rPr lang="en-GB" sz="2800" dirty="0" err="1" smtClean="0">
                <a:sym typeface="Symbol" pitchFamily="-109" charset="2"/>
              </a:rPr>
              <a:t>uwzm</a:t>
            </a:r>
            <a:r>
              <a:rPr lang="en-GB" sz="2800" dirty="0" smtClean="0">
                <a:sym typeface="Symbol" pitchFamily="-109" charset="2"/>
              </a:rPr>
              <a:t>!</a:t>
            </a:r>
          </a:p>
          <a:p>
            <a:pPr marL="391686" indent="-293764" defTabSz="407526">
              <a:spcAft>
                <a:spcPts val="1282"/>
              </a:spcAft>
              <a:buClr>
                <a:srgbClr val="000000"/>
              </a:buClr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800" dirty="0" smtClean="0">
              <a:sym typeface="Symbol" pitchFamily="-109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215194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144" y="-62831"/>
            <a:ext cx="10644480" cy="1146360"/>
          </a:xfrm>
          <a:ln/>
        </p:spPr>
        <p:txBody>
          <a:bodyPr lIns="82945" tIns="4147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Sample Crypto Scheme: </a:t>
            </a:r>
            <a:r>
              <a:rPr lang="en-GB" dirty="0" err="1"/>
              <a:t>Ceasar’s</a:t>
            </a:r>
            <a:r>
              <a:rPr lang="en-GB" dirty="0"/>
              <a:t> Cipher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6323" y="1143212"/>
            <a:ext cx="7807680" cy="4320454"/>
          </a:xfrm>
          <a:prstGeom prst="rect">
            <a:avLst/>
          </a:prstGeom>
          <a:ln/>
        </p:spPr>
        <p:txBody>
          <a:bodyPr vert="horz" lIns="82945" tIns="41473" rIns="82945" bIns="41473">
            <a:noAutofit/>
          </a:bodyPr>
          <a:lstStyle/>
          <a:p>
            <a:pPr marL="365760" indent="-256032" defTabSz="91440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u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 smtClean="0">
                <a:sym typeface="Symbol" pitchFamily="-109" charset="2"/>
              </a:rPr>
              <a:t>We can also choose a mapping for each letter:</a:t>
            </a:r>
            <a:br>
              <a:rPr lang="en-GB" sz="2800" dirty="0" smtClean="0">
                <a:sym typeface="Symbol" pitchFamily="-109" charset="2"/>
              </a:rPr>
            </a:br>
            <a:r>
              <a:rPr lang="en-GB" sz="2800" dirty="0" smtClean="0">
                <a:sym typeface="Symbol" pitchFamily="-109" charset="2"/>
              </a:rPr>
              <a:t>(H is A, E is M, L is K, O is Y). This mapping would be our key. This is </a:t>
            </a:r>
            <a:r>
              <a:rPr lang="en-GB" sz="2800" b="1" dirty="0" err="1" smtClean="0">
                <a:solidFill>
                  <a:schemeClr val="bg2">
                    <a:lumMod val="50000"/>
                  </a:schemeClr>
                </a:solidFill>
                <a:sym typeface="Symbol" pitchFamily="-109" charset="2"/>
              </a:rPr>
              <a:t>monoalphabetic</a:t>
            </a:r>
            <a:r>
              <a:rPr lang="en-GB" sz="2800" b="1" dirty="0" smtClean="0">
                <a:solidFill>
                  <a:schemeClr val="bg2">
                    <a:lumMod val="50000"/>
                  </a:schemeClr>
                </a:solidFill>
                <a:sym typeface="Symbol" pitchFamily="-109" charset="2"/>
              </a:rPr>
              <a:t> </a:t>
            </a:r>
            <a:r>
              <a:rPr lang="en-GB" sz="2800" b="1" dirty="0" smtClean="0">
                <a:sym typeface="Symbol" pitchFamily="-109" charset="2"/>
              </a:rPr>
              <a:t>cipher.</a:t>
            </a:r>
            <a:endParaRPr lang="en-GB" sz="2800" dirty="0">
              <a:sym typeface="Symbol" pitchFamily="-109" charset="2"/>
            </a:endParaRPr>
          </a:p>
          <a:p>
            <a:pPr marL="822960" lvl="1" indent="-256032" defTabSz="91440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120000"/>
              <a:buFont typeface="Courier New"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smtClean="0">
                <a:ea typeface="ＭＳ Ｐゴシック" pitchFamily="-109" charset="-128"/>
              </a:rPr>
              <a:t>HELLO becomes AMKKY</a:t>
            </a:r>
          </a:p>
          <a:p>
            <a:pPr marL="365760" indent="-256032" defTabSz="91440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u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 smtClean="0"/>
              <a:t>How can we break this cipher?</a:t>
            </a:r>
          </a:p>
          <a:p>
            <a:pPr marL="391686" indent="-293764" defTabSz="407526">
              <a:spcAft>
                <a:spcPts val="1282"/>
              </a:spcAft>
              <a:buClr>
                <a:srgbClr val="000000"/>
              </a:buClr>
              <a:buSzPct val="7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800" dirty="0" smtClean="0">
              <a:sym typeface="Symbol" pitchFamily="-109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99656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71040" y="249147"/>
            <a:ext cx="7807680" cy="1146360"/>
          </a:xfrm>
          <a:ln/>
        </p:spPr>
        <p:txBody>
          <a:bodyPr lIns="82945" tIns="4147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Types Of Cryptographic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6323" y="1288356"/>
            <a:ext cx="7807680" cy="4320454"/>
          </a:xfrm>
          <a:prstGeom prst="rect">
            <a:avLst/>
          </a:prstGeom>
          <a:ln/>
        </p:spPr>
        <p:txBody>
          <a:bodyPr vert="horz" lIns="82945" tIns="41473" rIns="82945" bIns="41473">
            <a:noAutofit/>
          </a:bodyPr>
          <a:lstStyle/>
          <a:p>
            <a:pPr marL="365760" indent="-256032" defTabSz="91440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u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 smtClean="0">
                <a:cs typeface="Nimbus Roman No9 L"/>
              </a:rPr>
              <a:t>Symmetric key crypto: one key</a:t>
            </a:r>
          </a:p>
          <a:p>
            <a:pPr marL="822960" lvl="1" indent="-256032" defTabSz="91440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120000"/>
              <a:buFont typeface="Courier New"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smtClean="0">
                <a:ea typeface="ＭＳ Ｐゴシック" pitchFamily="-109" charset="-128"/>
                <a:cs typeface="Nimbus Roman No9 L"/>
              </a:rPr>
              <a:t>We will call this </a:t>
            </a:r>
            <a:r>
              <a:rPr lang="en-GB" sz="2400" i="1" dirty="0" smtClean="0">
                <a:ea typeface="ＭＳ Ｐゴシック" pitchFamily="-109" charset="-128"/>
                <a:cs typeface="Nimbus Roman No9 L"/>
              </a:rPr>
              <a:t>secret key </a:t>
            </a:r>
            <a:r>
              <a:rPr lang="en-GB" sz="2400" dirty="0" smtClean="0">
                <a:ea typeface="ＭＳ Ｐゴシック" pitchFamily="-109" charset="-128"/>
                <a:cs typeface="Nimbus Roman No9 L"/>
              </a:rPr>
              <a:t>or </a:t>
            </a:r>
            <a:r>
              <a:rPr lang="en-GB" sz="2400" i="1" dirty="0" smtClean="0">
                <a:ea typeface="ＭＳ Ｐゴシック" pitchFamily="-109" charset="-128"/>
                <a:cs typeface="Nimbus Roman No9 L"/>
              </a:rPr>
              <a:t>shared key</a:t>
            </a:r>
          </a:p>
          <a:p>
            <a:pPr marL="822960" lvl="1" indent="-256032" defTabSz="91440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120000"/>
              <a:buFont typeface="Courier New"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smtClean="0">
                <a:ea typeface="ＭＳ Ｐゴシック" pitchFamily="-109" charset="-128"/>
                <a:cs typeface="Nimbus Roman No9 L"/>
              </a:rPr>
              <a:t>Both Alice and Bob know the same key</a:t>
            </a:r>
          </a:p>
          <a:p>
            <a:pPr marL="365760" indent="-256032" defTabSz="91440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u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 smtClean="0">
                <a:cs typeface="Nimbus Roman No9 L"/>
              </a:rPr>
              <a:t>Asymmetric key crypto: two keys</a:t>
            </a:r>
          </a:p>
          <a:p>
            <a:pPr marL="822960" lvl="1" indent="-256032" defTabSz="91440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120000"/>
              <a:buFont typeface="Courier New"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smtClean="0">
                <a:ea typeface="ＭＳ Ｐゴシック" pitchFamily="-109" charset="-128"/>
                <a:cs typeface="Nimbus Roman No9 L"/>
                <a:sym typeface="Symbol" pitchFamily="-109" charset="2"/>
              </a:rPr>
              <a:t>Alice has </a:t>
            </a:r>
            <a:r>
              <a:rPr lang="en-GB" sz="2400" i="1" dirty="0" smtClean="0">
                <a:ea typeface="ＭＳ Ｐゴシック" pitchFamily="-109" charset="-128"/>
                <a:cs typeface="Nimbus Roman No9 L"/>
                <a:sym typeface="Symbol" pitchFamily="-109" charset="2"/>
              </a:rPr>
              <a:t>public key </a:t>
            </a:r>
            <a:r>
              <a:rPr lang="en-GB" sz="2400" dirty="0" smtClean="0">
                <a:ea typeface="ＭＳ Ｐゴシック" pitchFamily="-109" charset="-128"/>
                <a:cs typeface="Nimbus Roman No9 L"/>
                <a:sym typeface="Symbol" pitchFamily="-109" charset="2"/>
              </a:rPr>
              <a:t>and </a:t>
            </a:r>
            <a:r>
              <a:rPr lang="en-GB" sz="2400" i="1" dirty="0" smtClean="0">
                <a:ea typeface="ＭＳ Ｐゴシック" pitchFamily="-109" charset="-128"/>
                <a:cs typeface="Nimbus Roman No9 L"/>
                <a:sym typeface="Symbol" pitchFamily="-109" charset="2"/>
              </a:rPr>
              <a:t>private key</a:t>
            </a:r>
          </a:p>
          <a:p>
            <a:pPr marL="822960" lvl="1" indent="-256032" defTabSz="91440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120000"/>
              <a:buFont typeface="Courier New"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smtClean="0">
                <a:ea typeface="ＭＳ Ｐゴシック" pitchFamily="-109" charset="-128"/>
                <a:cs typeface="Nimbus Roman No9 L"/>
                <a:sym typeface="Symbol" pitchFamily="-109" charset="2"/>
              </a:rPr>
              <a:t>Everyone knows Alice’s public key but only Alice knows her private key</a:t>
            </a:r>
          </a:p>
          <a:p>
            <a:pPr marL="822960" lvl="1" indent="-256032" defTabSz="91440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120000"/>
              <a:buFont typeface="Courier New"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smtClean="0">
                <a:ea typeface="ＭＳ Ｐゴシック" pitchFamily="-109" charset="-128"/>
                <a:cs typeface="Nimbus Roman No9 L"/>
                <a:sym typeface="Symbol" pitchFamily="-109" charset="2"/>
              </a:rPr>
              <a:t>One can encrypt with public key and decrypt with private key or vice versa</a:t>
            </a:r>
          </a:p>
          <a:p>
            <a:pPr marL="365760" indent="-256032" defTabSz="91440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u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 smtClean="0">
                <a:cs typeface="Nimbus Roman No9 L"/>
                <a:sym typeface="Symbol" pitchFamily="-109" charset="2"/>
              </a:rPr>
              <a:t>Hash functions: no key</a:t>
            </a:r>
          </a:p>
          <a:p>
            <a:pPr marL="798513" lvl="1" indent="-231775" defTabSz="91440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100000"/>
              <a:buFont typeface="Courier New"/>
              <a:buChar char="o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smtClean="0">
                <a:ea typeface="ＭＳ Ｐゴシック" pitchFamily="-109" charset="-128"/>
                <a:cs typeface="Nimbus Roman No9 L"/>
                <a:sym typeface="Symbol" pitchFamily="-109" charset="2"/>
              </a:rPr>
              <a:t>Output depends on input in non-linear fashion</a:t>
            </a:r>
            <a:endParaRPr lang="en-GB" sz="2400" dirty="0">
              <a:ea typeface="ＭＳ Ｐゴシック" pitchFamily="-109" charset="-128"/>
              <a:cs typeface="Nimbus Roman No9 L"/>
              <a:sym typeface="Symbol" pitchFamily="-109" charset="2"/>
            </a:endParaRPr>
          </a:p>
          <a:p>
            <a:pPr marL="822960" lvl="1" indent="-256032" defTabSz="91440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u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800" dirty="0" smtClean="0">
              <a:cs typeface="Nimbus Roman No9 L"/>
              <a:sym typeface="Symbol" pitchFamily="-109" charset="2"/>
            </a:endParaRPr>
          </a:p>
          <a:p>
            <a:pPr marL="365760" indent="-256032" defTabSz="91440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70000"/>
              <a:buFont typeface="Wingdings 3"/>
              <a:buChar char="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800" dirty="0" smtClean="0">
              <a:cs typeface="Nimbus Roman No9 L"/>
              <a:sym typeface="Symbol" pitchFamily="-109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582060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424100"/>
            <a:ext cx="8407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Four reports, due as noted online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000000"/>
                </a:solidFill>
              </a:rPr>
              <a:t>Each discusses a paper of your choice from a few top security conferences/journals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Summary of the paper and its critique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Your ideas on the topic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2-4 pages, submitted via DEN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You can submit reports early if you like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One report from each student will be chosen for presentation in class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Total 20% of your grade, 4% each</a:t>
            </a:r>
            <a:endParaRPr lang="en-US" sz="2800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Paper Reports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424100"/>
            <a:ext cx="8407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4 quizzes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Done before each DETER exercise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Repeated after the exercise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You MUST take each quiz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Total 5% of your grade</a:t>
            </a:r>
            <a:endParaRPr lang="en-US" sz="2800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559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Class e-mail: </a:t>
            </a:r>
            <a:r>
              <a:rPr lang="en-US" sz="2800" dirty="0">
                <a:hlinkClick r:id="rId3"/>
              </a:rPr>
              <a:t>csci530@usc.edu</a:t>
            </a:r>
            <a:r>
              <a:rPr lang="en-US" sz="2800" dirty="0" smtClean="0"/>
              <a:t> (TA and inst)</a:t>
            </a:r>
          </a:p>
          <a:p>
            <a:r>
              <a:rPr lang="en-US" sz="2800" dirty="0"/>
              <a:t>Instructor</a:t>
            </a:r>
          </a:p>
          <a:p>
            <a:pPr lvl="1"/>
            <a:r>
              <a:rPr lang="en-US" sz="2400" dirty="0"/>
              <a:t>Dr.</a:t>
            </a:r>
            <a:r>
              <a:rPr lang="en-US" sz="2400" dirty="0" smtClean="0"/>
              <a:t> Jelena Mirkovic</a:t>
            </a:r>
          </a:p>
          <a:p>
            <a:pPr lvl="1"/>
            <a:r>
              <a:rPr lang="en-US" sz="2400" dirty="0"/>
              <a:t>Office hours</a:t>
            </a:r>
            <a:r>
              <a:rPr lang="en-US" sz="2400" dirty="0" smtClean="0"/>
              <a:t> Fri 12:30-1:30pm or by </a:t>
            </a:r>
            <a:r>
              <a:rPr lang="en-US" sz="2400" dirty="0" err="1" smtClean="0"/>
              <a:t>appt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in </a:t>
            </a:r>
            <a:r>
              <a:rPr lang="en-US" sz="2400" dirty="0"/>
              <a:t>SAL</a:t>
            </a:r>
            <a:r>
              <a:rPr lang="en-US" sz="2400" dirty="0" smtClean="0"/>
              <a:t> 234</a:t>
            </a:r>
          </a:p>
          <a:p>
            <a:pPr lvl="1"/>
            <a:r>
              <a:rPr lang="en-US" sz="2400" dirty="0"/>
              <a:t>Contact</a:t>
            </a:r>
            <a:r>
              <a:rPr lang="en-US" sz="2400" dirty="0" smtClean="0"/>
              <a:t> via email (on </a:t>
            </a:r>
            <a:r>
              <a:rPr lang="en-US" sz="2400" dirty="0"/>
              <a:t>class web </a:t>
            </a:r>
            <a:r>
              <a:rPr lang="en-US" sz="2400" dirty="0" smtClean="0"/>
              <a:t>page)</a:t>
            </a:r>
          </a:p>
          <a:p>
            <a:r>
              <a:rPr lang="en-US" sz="2800" dirty="0"/>
              <a:t>TA</a:t>
            </a:r>
            <a:endParaRPr lang="en-US" sz="2800" dirty="0" smtClean="0"/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Melina </a:t>
            </a:r>
            <a:r>
              <a:rPr lang="en-US" sz="2400" dirty="0" err="1" smtClean="0">
                <a:solidFill>
                  <a:srgbClr val="000000"/>
                </a:solidFill>
              </a:rPr>
              <a:t>Demertzi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sz="2400" dirty="0" smtClean="0"/>
              <a:t>Office hours </a:t>
            </a:r>
            <a:r>
              <a:rPr lang="en-US" sz="2400" dirty="0" err="1" smtClean="0"/>
              <a:t>Tu</a:t>
            </a:r>
            <a:r>
              <a:rPr lang="en-US" sz="2400" smtClean="0"/>
              <a:t> and We 10-11 am </a:t>
            </a:r>
            <a:endParaRPr lang="en-US" sz="2400" dirty="0" smtClean="0"/>
          </a:p>
          <a:p>
            <a:pPr lvl="1"/>
            <a:r>
              <a:rPr lang="en-US" sz="2400" dirty="0" smtClean="0"/>
              <a:t>Contact via email (on class web page)</a:t>
            </a:r>
            <a:endParaRPr lang="en-US" sz="24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Administration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82766"/>
            <a:ext cx="8686800" cy="4368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Grading:</a:t>
            </a:r>
          </a:p>
          <a:p>
            <a:pPr lvl="1"/>
            <a:r>
              <a:rPr lang="en-US" sz="2400" dirty="0" smtClean="0"/>
              <a:t>Paper reports/presentations: 20%</a:t>
            </a:r>
          </a:p>
          <a:p>
            <a:pPr lvl="1"/>
            <a:r>
              <a:rPr lang="en-US" sz="2400" dirty="0" smtClean="0"/>
              <a:t>Lab:  20%</a:t>
            </a:r>
          </a:p>
          <a:p>
            <a:pPr lvl="1"/>
            <a:r>
              <a:rPr lang="en-US" sz="2400" dirty="0" smtClean="0"/>
              <a:t>Quizzes: 5%</a:t>
            </a:r>
          </a:p>
          <a:p>
            <a:pPr lvl="1"/>
            <a:r>
              <a:rPr lang="en-US" sz="2400" dirty="0" smtClean="0"/>
              <a:t>Participation:  5%</a:t>
            </a:r>
          </a:p>
          <a:p>
            <a:pPr lvl="1"/>
            <a:r>
              <a:rPr lang="en-US" sz="2400" dirty="0" smtClean="0"/>
              <a:t>Midterm Exam: 20%</a:t>
            </a:r>
          </a:p>
          <a:p>
            <a:pPr lvl="1"/>
            <a:r>
              <a:rPr lang="en-US" sz="2400" dirty="0" smtClean="0"/>
              <a:t>Final Exam: 30%</a:t>
            </a:r>
          </a:p>
          <a:p>
            <a:r>
              <a:rPr lang="en-US" sz="2800" dirty="0" smtClean="0"/>
              <a:t>Grades assigned using an absolute curve:</a:t>
            </a:r>
          </a:p>
          <a:p>
            <a:endParaRPr lang="en-US" sz="2800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Administration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02697" y="5029348"/>
          <a:ext cx="65058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45"/>
                <a:gridCol w="591445"/>
                <a:gridCol w="591445"/>
                <a:gridCol w="591445"/>
                <a:gridCol w="591445"/>
                <a:gridCol w="591445"/>
                <a:gridCol w="591445"/>
                <a:gridCol w="591445"/>
                <a:gridCol w="591445"/>
                <a:gridCol w="591445"/>
                <a:gridCol w="5914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68338" y="1493661"/>
            <a:ext cx="7772400" cy="4114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DEN system will host the class discussion board</a:t>
            </a:r>
          </a:p>
          <a:p>
            <a:pPr lvl="1"/>
            <a:r>
              <a:rPr lang="en-US" sz="2400" dirty="0" smtClean="0"/>
              <a:t>To gain access and log in</a:t>
            </a:r>
            <a:br>
              <a:rPr lang="en-US" sz="2400" dirty="0" smtClean="0"/>
            </a:br>
            <a:r>
              <a:rPr lang="en-US" sz="2400" dirty="0" smtClean="0">
                <a:hlinkClick r:id="rId3"/>
              </a:rPr>
              <a:t>https://mapp.usc.edu/</a:t>
            </a:r>
            <a:endParaRPr lang="en-US" sz="2400" dirty="0" smtClean="0"/>
          </a:p>
          <a:p>
            <a:pPr lvl="1"/>
            <a:r>
              <a:rPr lang="en-US" sz="2400" dirty="0" smtClean="0"/>
              <a:t>Contact </a:t>
            </a:r>
            <a:r>
              <a:rPr lang="en-US" sz="2400" dirty="0">
                <a:hlinkClick r:id="rId4"/>
              </a:rPr>
              <a:t>webclass@usc.edu</a:t>
            </a:r>
            <a:r>
              <a:rPr lang="en-US" sz="2400" dirty="0"/>
              <a:t> if you have difficulty </a:t>
            </a:r>
            <a:r>
              <a:rPr lang="en-US" sz="2400" dirty="0" smtClean="0"/>
              <a:t>with </a:t>
            </a:r>
            <a:r>
              <a:rPr lang="en-US" sz="2400" dirty="0"/>
              <a:t>the </a:t>
            </a:r>
            <a:r>
              <a:rPr lang="en-US" sz="2400" dirty="0" smtClean="0"/>
              <a:t>system</a:t>
            </a:r>
          </a:p>
          <a:p>
            <a:pPr lvl="1"/>
            <a:r>
              <a:rPr lang="en-US" sz="2400" dirty="0" smtClean="0"/>
              <a:t>I will check the discussion board once daily but if you want a reliable response from me email me directly</a:t>
            </a:r>
            <a:endParaRPr lang="en-US" sz="2400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1582</TotalTime>
  <Words>2096</Words>
  <Application>Microsoft Macintosh PowerPoint</Application>
  <PresentationFormat>On-screen Show (4:3)</PresentationFormat>
  <Paragraphs>408</Paragraphs>
  <Slides>46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Concourse</vt:lpstr>
      <vt:lpstr>USC CSci530 Computer Security Systems  Lecture notes – Spring 2012</vt:lpstr>
      <vt:lpstr>Who gets in</vt:lpstr>
      <vt:lpstr>Class home page</vt:lpstr>
      <vt:lpstr>Lab</vt:lpstr>
      <vt:lpstr>Paper Reports </vt:lpstr>
      <vt:lpstr>Quizzes</vt:lpstr>
      <vt:lpstr>Administration</vt:lpstr>
      <vt:lpstr>Administration</vt:lpstr>
      <vt:lpstr>DEN</vt:lpstr>
      <vt:lpstr>Class Participation</vt:lpstr>
      <vt:lpstr>Academic Integrity</vt:lpstr>
      <vt:lpstr>What Does Security Mean?</vt:lpstr>
      <vt:lpstr>What Does Security Mean? … In Real Life</vt:lpstr>
      <vt:lpstr>What Does Security Mean? … wrt Computers and Nets</vt:lpstr>
      <vt:lpstr>Computer vs. Network Security</vt:lpstr>
      <vt:lpstr>What Are the Threats?</vt:lpstr>
      <vt:lpstr>What Are the Threats?</vt:lpstr>
      <vt:lpstr>What Are the Threats?</vt:lpstr>
      <vt:lpstr>What Are the Threats?</vt:lpstr>
      <vt:lpstr>What Are the Threats?</vt:lpstr>
      <vt:lpstr>What Are the Threats?</vt:lpstr>
      <vt:lpstr>What Are the Threats?</vt:lpstr>
      <vt:lpstr>What Are the Threats?</vt:lpstr>
      <vt:lpstr>What Are the Threats?</vt:lpstr>
      <vt:lpstr>The Three Aspects of Security</vt:lpstr>
      <vt:lpstr>What Does Security Mean? … wrt Computers and Nets</vt:lpstr>
      <vt:lpstr>Orthogonal Aspects</vt:lpstr>
      <vt:lpstr>What Are the Challenges?</vt:lpstr>
      <vt:lpstr>What Are the Challenges?</vt:lpstr>
      <vt:lpstr>What Are the Challenges?</vt:lpstr>
      <vt:lpstr>Practical Considerations</vt:lpstr>
      <vt:lpstr>In The Shoes of an Attacker</vt:lpstr>
      <vt:lpstr>Why We Aren’t Secure</vt:lpstr>
      <vt:lpstr>The Role Of Policy</vt:lpstr>
      <vt:lpstr>Some Security Mechanisms</vt:lpstr>
      <vt:lpstr>Today’s Security Deployment</vt:lpstr>
      <vt:lpstr>A More Difficult Problem</vt:lpstr>
      <vt:lpstr>Loosely Managed Systems</vt:lpstr>
      <vt:lpstr>Cryptography</vt:lpstr>
      <vt:lpstr>What Is Cryptography?</vt:lpstr>
      <vt:lpstr>Cryptography Is Also Useful For …</vt:lpstr>
      <vt:lpstr>Cryptography Is Also Useful For …</vt:lpstr>
      <vt:lpstr>So, How Do We Scramble Messages?</vt:lpstr>
      <vt:lpstr>Sample Crypto Scheme: Ceasar’s Cipher</vt:lpstr>
      <vt:lpstr>Sample Crypto Scheme: Ceasar’s Cipher</vt:lpstr>
      <vt:lpstr>Types Of Cryptographic Functions</vt:lpstr>
    </vt:vector>
  </TitlesOfParts>
  <Company>USC/ISI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 CSci530 Computer Security Systems  Lecture notes – Spring 2011</dc:title>
  <dc:creator>Aaron Falk</dc:creator>
  <cp:lastModifiedBy>Jelena Mirkovic</cp:lastModifiedBy>
  <cp:revision>25</cp:revision>
  <cp:lastPrinted>2012-01-13T20:34:45Z</cp:lastPrinted>
  <dcterms:created xsi:type="dcterms:W3CDTF">2011-01-09T05:13:44Z</dcterms:created>
  <dcterms:modified xsi:type="dcterms:W3CDTF">2012-01-13T22:39:12Z</dcterms:modified>
</cp:coreProperties>
</file>