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4"/>
  </p:sldMasterIdLst>
  <p:sldIdLst>
    <p:sldId id="257" r:id="rId5"/>
    <p:sldId id="259" r:id="rId6"/>
    <p:sldId id="261" r:id="rId7"/>
    <p:sldId id="262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7" d="100"/>
          <a:sy n="57" d="100"/>
        </p:scale>
        <p:origin x="10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8/25/2024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8/25/2024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8/25/2024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8/25/2024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8/25/2024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8/25/2024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8/25/2024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8/25/2024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8/25/2024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8/25/2024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8/25/2024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8/25/2024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 fontScale="90000"/>
          </a:bodyPr>
          <a:lstStyle/>
          <a:p>
            <a:r>
              <a:rPr lang="en-US" sz="8000" dirty="0"/>
              <a:t>Hybrid Powered Industrial Data Center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 Machine learning analysis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6C2C5-965D-CB53-C6C6-613D6DF4E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F9109-6B0B-BC2F-180D-A2E8F4FFEB5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>
            <a:normAutofit/>
          </a:bodyPr>
          <a:lstStyle/>
          <a:p>
            <a:pPr lvl="1"/>
            <a:r>
              <a:rPr lang="en-US" sz="2400" dirty="0"/>
              <a:t>Renewable energy sources:</a:t>
            </a:r>
          </a:p>
          <a:p>
            <a:pPr lvl="2"/>
            <a:r>
              <a:rPr lang="en-US" sz="2000" dirty="0"/>
              <a:t>Solar</a:t>
            </a:r>
          </a:p>
          <a:p>
            <a:pPr lvl="2"/>
            <a:r>
              <a:rPr lang="en-US" sz="2000" dirty="0"/>
              <a:t>Wind</a:t>
            </a:r>
          </a:p>
          <a:p>
            <a:pPr lvl="1"/>
            <a:r>
              <a:rPr lang="en-US" sz="2400" dirty="0"/>
              <a:t>Wind produces more energy.</a:t>
            </a:r>
          </a:p>
          <a:p>
            <a:pPr lvl="1"/>
            <a:r>
              <a:rPr lang="en-US" sz="2400" dirty="0"/>
              <a:t>Hybrid system consisting both wind and solar power generators.</a:t>
            </a:r>
          </a:p>
          <a:p>
            <a:pPr lvl="1"/>
            <a:r>
              <a:rPr lang="en-US" sz="2400" dirty="0"/>
              <a:t>Hybrid system is most efficient.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B4B0237-2CC1-FD1E-BD88-CBD4D683742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6351" y="1967869"/>
            <a:ext cx="3115334" cy="2336500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E5F4CDB-7707-0B6A-2140-C67660F4DAB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68" r="13732" b="7698"/>
          <a:stretch/>
        </p:blipFill>
        <p:spPr>
          <a:xfrm>
            <a:off x="7984128" y="4304369"/>
            <a:ext cx="2163482" cy="2062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69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50A48-8031-73F8-F1F7-7B6ACE3AAE0A}"/>
              </a:ext>
            </a:extLst>
          </p:cNvPr>
          <p:cNvSpPr txBox="1">
            <a:spLocks/>
          </p:cNvSpPr>
          <p:nvPr/>
        </p:nvSpPr>
        <p:spPr>
          <a:xfrm>
            <a:off x="988388" y="596384"/>
            <a:ext cx="5378958" cy="2403293"/>
          </a:xfrm>
          <a:prstGeom prst="rect">
            <a:avLst/>
          </a:prstGeom>
        </p:spPr>
        <p:txBody>
          <a:bodyPr anchor="t"/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400" dirty="0"/>
              <a:t>Both sources of energy alternatively run in hybrid station.</a:t>
            </a:r>
          </a:p>
          <a:p>
            <a:pPr lvl="1"/>
            <a:r>
              <a:rPr lang="en-US" sz="2400" dirty="0"/>
              <a:t>Power more generated on winter.</a:t>
            </a:r>
          </a:p>
          <a:p>
            <a:pPr lvl="1"/>
            <a:r>
              <a:rPr lang="en-US" sz="2400" dirty="0"/>
              <a:t>Power more produced at night.</a:t>
            </a:r>
          </a:p>
          <a:p>
            <a:pPr lvl="1"/>
            <a:r>
              <a:rPr lang="en-US" sz="2400" dirty="0"/>
              <a:t>Over time production improved.</a:t>
            </a:r>
          </a:p>
          <a:p>
            <a:pPr lvl="1"/>
            <a:endParaRPr lang="en-US" sz="20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4125B47-2D5B-BAEE-FDA4-C8FDF3CFBD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8825" y="3218180"/>
            <a:ext cx="4129574" cy="30971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84E0836-5C13-E3A9-EE5E-EB361C1639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388" y="3218180"/>
            <a:ext cx="5500394" cy="275019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7DDFC84-F898-BC7C-C288-C09ED0B425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8783" y="596385"/>
            <a:ext cx="4369659" cy="2621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013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A770080-9877-42B3-8FA5-1E076CF8B9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3" t="3274" r="2953" b="4468"/>
          <a:stretch/>
        </p:blipFill>
        <p:spPr>
          <a:xfrm>
            <a:off x="1899796" y="2051823"/>
            <a:ext cx="8392408" cy="409063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321046C-1379-07DF-AABF-DC153B1B1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Infrastructure</a:t>
            </a:r>
          </a:p>
        </p:txBody>
      </p:sp>
    </p:spTree>
    <p:extLst>
      <p:ext uri="{BB962C8B-B14F-4D97-AF65-F5344CB8AC3E}">
        <p14:creationId xmlns:p14="http://schemas.microsoft.com/office/powerpoint/2010/main" val="4155956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9EA2C-5086-A22C-5D92-B75C82C0C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Analysis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9E5BC134-B3CA-91FF-67F7-7D5ED22CF71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45" r="4203"/>
          <a:stretch/>
        </p:blipFill>
        <p:spPr>
          <a:xfrm>
            <a:off x="1230350" y="1976066"/>
            <a:ext cx="3037485" cy="2662842"/>
          </a:xfrm>
        </p:spPr>
      </p:pic>
      <p:graphicFrame>
        <p:nvGraphicFramePr>
          <p:cNvPr id="22" name="Content Placeholder 21">
            <a:extLst>
              <a:ext uri="{FF2B5EF4-FFF2-40B4-BE49-F238E27FC236}">
                <a16:creationId xmlns:a16="http://schemas.microsoft.com/office/drawing/2014/main" id="{C5100FF9-63AE-76EF-D0AF-E407A1AF796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831783436"/>
              </p:ext>
            </p:extLst>
          </p:nvPr>
        </p:nvGraphicFramePr>
        <p:xfrm>
          <a:off x="7305320" y="1976067"/>
          <a:ext cx="3850360" cy="26628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25180">
                  <a:extLst>
                    <a:ext uri="{9D8B030D-6E8A-4147-A177-3AD203B41FA5}">
                      <a16:colId xmlns:a16="http://schemas.microsoft.com/office/drawing/2014/main" val="1835403942"/>
                    </a:ext>
                  </a:extLst>
                </a:gridCol>
                <a:gridCol w="1925180">
                  <a:extLst>
                    <a:ext uri="{9D8B030D-6E8A-4147-A177-3AD203B41FA5}">
                      <a16:colId xmlns:a16="http://schemas.microsoft.com/office/drawing/2014/main" val="800028098"/>
                    </a:ext>
                  </a:extLst>
                </a:gridCol>
              </a:tblGrid>
              <a:tr h="38040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Model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66" marR="4996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Accuracy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66" marR="49966" marT="0" marB="0"/>
                </a:tc>
                <a:extLst>
                  <a:ext uri="{0D108BD9-81ED-4DB2-BD59-A6C34878D82A}">
                    <a16:rowId xmlns:a16="http://schemas.microsoft.com/office/drawing/2014/main" val="561618440"/>
                  </a:ext>
                </a:extLst>
              </a:tr>
              <a:tr h="38040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Decision Tree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66" marR="4996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89%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66" marR="49966" marT="0" marB="0"/>
                </a:tc>
                <a:extLst>
                  <a:ext uri="{0D108BD9-81ED-4DB2-BD59-A6C34878D82A}">
                    <a16:rowId xmlns:a16="http://schemas.microsoft.com/office/drawing/2014/main" val="2864092945"/>
                  </a:ext>
                </a:extLst>
              </a:tr>
              <a:tr h="38040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Random Forest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66" marR="4996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90%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66" marR="49966" marT="0" marB="0"/>
                </a:tc>
                <a:extLst>
                  <a:ext uri="{0D108BD9-81ED-4DB2-BD59-A6C34878D82A}">
                    <a16:rowId xmlns:a16="http://schemas.microsoft.com/office/drawing/2014/main" val="1185857083"/>
                  </a:ext>
                </a:extLst>
              </a:tr>
              <a:tr h="38040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Linear Regression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66" marR="4996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90%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66" marR="49966" marT="0" marB="0"/>
                </a:tc>
                <a:extLst>
                  <a:ext uri="{0D108BD9-81ED-4DB2-BD59-A6C34878D82A}">
                    <a16:rowId xmlns:a16="http://schemas.microsoft.com/office/drawing/2014/main" val="1806824444"/>
                  </a:ext>
                </a:extLst>
              </a:tr>
              <a:tr h="38040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Gradient Boosting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66" marR="4996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88%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66" marR="49966" marT="0" marB="0"/>
                </a:tc>
                <a:extLst>
                  <a:ext uri="{0D108BD9-81ED-4DB2-BD59-A6C34878D82A}">
                    <a16:rowId xmlns:a16="http://schemas.microsoft.com/office/drawing/2014/main" val="1843646359"/>
                  </a:ext>
                </a:extLst>
              </a:tr>
              <a:tr h="38040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K-Nearest Neighbors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66" marR="4996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88%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66" marR="49966" marT="0" marB="0"/>
                </a:tc>
                <a:extLst>
                  <a:ext uri="{0D108BD9-81ED-4DB2-BD59-A6C34878D82A}">
                    <a16:rowId xmlns:a16="http://schemas.microsoft.com/office/drawing/2014/main" val="2664051852"/>
                  </a:ext>
                </a:extLst>
              </a:tr>
              <a:tr h="38040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AdaBoost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66" marR="4996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82%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66" marR="49966" marT="0" marB="0"/>
                </a:tc>
                <a:extLst>
                  <a:ext uri="{0D108BD9-81ED-4DB2-BD59-A6C34878D82A}">
                    <a16:rowId xmlns:a16="http://schemas.microsoft.com/office/drawing/2014/main" val="3060881958"/>
                  </a:ext>
                </a:extLst>
              </a:tr>
            </a:tbl>
          </a:graphicData>
        </a:graphic>
      </p:graphicFrame>
      <p:pic>
        <p:nvPicPr>
          <p:cNvPr id="21" name="Content Placeholder 15">
            <a:extLst>
              <a:ext uri="{FF2B5EF4-FFF2-40B4-BE49-F238E27FC236}">
                <a16:creationId xmlns:a16="http://schemas.microsoft.com/office/drawing/2014/main" id="{FB17F143-68A1-84F4-FC5C-26E9845A3F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45" r="4203"/>
          <a:stretch/>
        </p:blipFill>
        <p:spPr>
          <a:xfrm>
            <a:off x="4267835" y="1976066"/>
            <a:ext cx="3037485" cy="2662842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6D57D0E5-9342-F88A-C40D-B876A707B5F3}"/>
              </a:ext>
            </a:extLst>
          </p:cNvPr>
          <p:cNvSpPr txBox="1"/>
          <p:nvPr/>
        </p:nvSpPr>
        <p:spPr>
          <a:xfrm>
            <a:off x="1500155" y="4704102"/>
            <a:ext cx="2497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Random Forest CM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D59B0FD-F2BC-3C0F-A1BB-E2465FA8D429}"/>
              </a:ext>
            </a:extLst>
          </p:cNvPr>
          <p:cNvSpPr txBox="1"/>
          <p:nvPr/>
        </p:nvSpPr>
        <p:spPr>
          <a:xfrm>
            <a:off x="4402285" y="4692951"/>
            <a:ext cx="2768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Linear Regression CM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8518C36-3ADE-6400-5F72-38B9D5394A9F}"/>
              </a:ext>
            </a:extLst>
          </p:cNvPr>
          <p:cNvSpPr txBox="1"/>
          <p:nvPr/>
        </p:nvSpPr>
        <p:spPr>
          <a:xfrm>
            <a:off x="7758802" y="4692950"/>
            <a:ext cx="2768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Model Performance Table</a:t>
            </a:r>
          </a:p>
        </p:txBody>
      </p:sp>
    </p:spTree>
    <p:extLst>
      <p:ext uri="{BB962C8B-B14F-4D97-AF65-F5344CB8AC3E}">
        <p14:creationId xmlns:p14="http://schemas.microsoft.com/office/powerpoint/2010/main" val="287810673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80AA9D2D-EE59-4148-A11E-A51EEE828B28}" vid="{AEAFD717-D3C8-4034-8F7E-D5220B0CCEB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F4F4D41-822D-40F2-A7AC-E4E6CB36CA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9DAD249-BF80-48EF-9AFB-36A11BCDC2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5A59D56-2157-4202-9D02-F44E447A24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{9C4ABEE0-7FD4-456F-8E48-9709F4A777F9}tf56160789_win32</Template>
  <TotalTime>114</TotalTime>
  <Words>103</Words>
  <Application>Microsoft Office PowerPoint</Application>
  <PresentationFormat>Widescreen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Bookman Old Style</vt:lpstr>
      <vt:lpstr>Calibri</vt:lpstr>
      <vt:lpstr>Franklin Gothic Book</vt:lpstr>
      <vt:lpstr>Times New Roman</vt:lpstr>
      <vt:lpstr>Custom</vt:lpstr>
      <vt:lpstr>Hybrid Powered Industrial Data Center</vt:lpstr>
      <vt:lpstr>Introduction</vt:lpstr>
      <vt:lpstr>PowerPoint Presentation</vt:lpstr>
      <vt:lpstr>System Infrastructure</vt:lpstr>
      <vt:lpstr>Machine Learning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ASUS</dc:creator>
  <cp:lastModifiedBy>ASUS</cp:lastModifiedBy>
  <cp:revision>3</cp:revision>
  <dcterms:created xsi:type="dcterms:W3CDTF">2024-08-25T16:20:44Z</dcterms:created>
  <dcterms:modified xsi:type="dcterms:W3CDTF">2024-08-25T18:15:31Z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