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b408d456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b408d456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b408d456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b408d456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b408d456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b408d456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b408d456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b408d456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b408d456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b408d456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b408d4562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b408d4562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b408d456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b408d456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b408d456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b408d456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b408d4562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b408d4562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36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sz="5400">
                <a:solidFill>
                  <a:srgbClr val="262626"/>
                </a:solidFill>
                <a:latin typeface="Arial"/>
                <a:ea typeface="Arial"/>
                <a:cs typeface="Arial"/>
                <a:sym typeface="Arial"/>
              </a:rPr>
              <a:t>Appointment  Hub</a:t>
            </a:r>
            <a:endParaRPr/>
          </a:p>
        </p:txBody>
      </p:sp>
      <p:sp>
        <p:nvSpPr>
          <p:cNvPr id="87" name="Google Shape;87;p13"/>
          <p:cNvSpPr txBox="1"/>
          <p:nvPr>
            <p:ph idx="1" type="subTitle"/>
          </p:nvPr>
        </p:nvSpPr>
        <p:spPr>
          <a:xfrm>
            <a:off x="727950" y="2571750"/>
            <a:ext cx="7688100" cy="1495200"/>
          </a:xfrm>
          <a:prstGeom prst="rect">
            <a:avLst/>
          </a:prstGeom>
        </p:spPr>
        <p:txBody>
          <a:bodyPr anchorCtr="0" anchor="t" bIns="91425" lIns="91425" spcFirstLastPara="1" rIns="91425" wrap="square" tIns="91425">
            <a:normAutofit fontScale="62500"/>
          </a:bodyPr>
          <a:lstStyle/>
          <a:p>
            <a:pPr indent="0" lvl="0" marL="0" rtl="0" algn="ctr">
              <a:lnSpc>
                <a:spcPct val="90000"/>
              </a:lnSpc>
              <a:spcBef>
                <a:spcPts val="0"/>
              </a:spcBef>
              <a:spcAft>
                <a:spcPts val="0"/>
              </a:spcAft>
              <a:buNone/>
            </a:pPr>
            <a:r>
              <a:rPr lang="en-GB" sz="2850">
                <a:latin typeface="Arial"/>
                <a:ea typeface="Arial"/>
                <a:cs typeface="Arial"/>
                <a:sym typeface="Arial"/>
              </a:rPr>
              <a:t>Mid Defense</a:t>
            </a:r>
            <a:endParaRPr sz="2850">
              <a:latin typeface="Arial"/>
              <a:ea typeface="Arial"/>
              <a:cs typeface="Arial"/>
              <a:sym typeface="Arial"/>
            </a:endParaRPr>
          </a:p>
          <a:p>
            <a:pPr indent="0" lvl="0" marL="0" rtl="0" algn="ctr">
              <a:lnSpc>
                <a:spcPct val="90000"/>
              </a:lnSpc>
              <a:spcBef>
                <a:spcPts val="0"/>
              </a:spcBef>
              <a:spcAft>
                <a:spcPts val="0"/>
              </a:spcAft>
              <a:buNone/>
            </a:pPr>
            <a:r>
              <a:rPr b="1" lang="en-GB" sz="2850">
                <a:latin typeface="Arial"/>
                <a:ea typeface="Arial"/>
                <a:cs typeface="Arial"/>
                <a:sym typeface="Arial"/>
              </a:rPr>
              <a:t>Supervisor</a:t>
            </a:r>
            <a:r>
              <a:rPr lang="en-GB" sz="2850">
                <a:latin typeface="Arial"/>
                <a:ea typeface="Arial"/>
                <a:cs typeface="Arial"/>
                <a:sym typeface="Arial"/>
              </a:rPr>
              <a:t>: Mr. Muhammad Irfan</a:t>
            </a:r>
            <a:endParaRPr sz="2850">
              <a:latin typeface="Arial"/>
              <a:ea typeface="Arial"/>
              <a:cs typeface="Arial"/>
              <a:sym typeface="Arial"/>
            </a:endParaRPr>
          </a:p>
          <a:p>
            <a:pPr indent="0" lvl="0" marL="0" rtl="0" algn="ctr">
              <a:lnSpc>
                <a:spcPct val="90000"/>
              </a:lnSpc>
              <a:spcBef>
                <a:spcPts val="0"/>
              </a:spcBef>
              <a:spcAft>
                <a:spcPts val="0"/>
              </a:spcAft>
              <a:buNone/>
            </a:pPr>
            <a:r>
              <a:rPr b="1" lang="en-GB" sz="2850">
                <a:latin typeface="Arial"/>
                <a:ea typeface="Arial"/>
                <a:cs typeface="Arial"/>
                <a:sym typeface="Arial"/>
              </a:rPr>
              <a:t>Group ID</a:t>
            </a:r>
            <a:r>
              <a:rPr lang="en-GB" sz="2850">
                <a:latin typeface="Arial"/>
                <a:ea typeface="Arial"/>
                <a:cs typeface="Arial"/>
                <a:sym typeface="Arial"/>
              </a:rPr>
              <a:t>: group ID from FYP web</a:t>
            </a:r>
            <a:endParaRPr sz="2850">
              <a:latin typeface="Arial"/>
              <a:ea typeface="Arial"/>
              <a:cs typeface="Arial"/>
              <a:sym typeface="Arial"/>
            </a:endParaRPr>
          </a:p>
          <a:p>
            <a:pPr indent="0" lvl="0" marL="0" rtl="0" algn="ctr">
              <a:lnSpc>
                <a:spcPct val="90000"/>
              </a:lnSpc>
              <a:spcBef>
                <a:spcPts val="0"/>
              </a:spcBef>
              <a:spcAft>
                <a:spcPts val="0"/>
              </a:spcAft>
              <a:buNone/>
            </a:pPr>
            <a:r>
              <a:rPr b="1" lang="en-GB" sz="2850">
                <a:latin typeface="Arial"/>
                <a:ea typeface="Arial"/>
                <a:cs typeface="Arial"/>
                <a:sym typeface="Arial"/>
              </a:rPr>
              <a:t>Team members</a:t>
            </a:r>
            <a:r>
              <a:rPr lang="en-GB" sz="2850">
                <a:latin typeface="Arial"/>
                <a:ea typeface="Arial"/>
                <a:cs typeface="Arial"/>
                <a:sym typeface="Arial"/>
              </a:rPr>
              <a:t>: </a:t>
            </a:r>
            <a:r>
              <a:rPr lang="en-GB" sz="2850">
                <a:latin typeface="Arial"/>
                <a:ea typeface="Arial"/>
                <a:cs typeface="Arial"/>
                <a:sym typeface="Arial"/>
              </a:rPr>
              <a:t>Muhammad Faizan, </a:t>
            </a:r>
            <a:r>
              <a:rPr lang="en-GB" sz="2850">
                <a:latin typeface="Arial"/>
                <a:ea typeface="Arial"/>
                <a:cs typeface="Arial"/>
                <a:sym typeface="Arial"/>
              </a:rPr>
              <a:t>Ihsan ullah, Muhammad Amjad</a:t>
            </a:r>
            <a:endParaRPr sz="2850">
              <a:latin typeface="Arial"/>
              <a:ea typeface="Arial"/>
              <a:cs typeface="Arial"/>
              <a:sym typeface="Arial"/>
            </a:endParaRPr>
          </a:p>
          <a:p>
            <a:pPr indent="0" lvl="0" marL="0" rtl="0" algn="l">
              <a:spcBef>
                <a:spcPts val="0"/>
              </a:spcBef>
              <a:spcAft>
                <a:spcPts val="0"/>
              </a:spcAft>
              <a:buNone/>
            </a:pPr>
            <a:r>
              <a:t/>
            </a:r>
            <a:endParaRPr/>
          </a:p>
        </p:txBody>
      </p:sp>
      <p:pic>
        <p:nvPicPr>
          <p:cNvPr id="88" name="Google Shape;88;p13" title="KUST.png"/>
          <p:cNvPicPr preferRelativeResize="0"/>
          <p:nvPr/>
        </p:nvPicPr>
        <p:blipFill>
          <a:blip r:embed="rId3">
            <a:alphaModFix/>
          </a:blip>
          <a:stretch>
            <a:fillRect/>
          </a:stretch>
        </p:blipFill>
        <p:spPr>
          <a:xfrm>
            <a:off x="7753650" y="4044300"/>
            <a:ext cx="622000" cy="622000"/>
          </a:xfrm>
          <a:prstGeom prst="rect">
            <a:avLst/>
          </a:prstGeom>
          <a:noFill/>
          <a:ln>
            <a:noFill/>
          </a:ln>
        </p:spPr>
      </p:pic>
      <p:sp>
        <p:nvSpPr>
          <p:cNvPr id="89" name="Google Shape;89;p13"/>
          <p:cNvSpPr txBox="1"/>
          <p:nvPr/>
        </p:nvSpPr>
        <p:spPr>
          <a:xfrm>
            <a:off x="7157150" y="4719300"/>
            <a:ext cx="1815000" cy="4242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Institude of </a:t>
            </a:r>
            <a:r>
              <a:rPr lang="en-GB" sz="1300">
                <a:solidFill>
                  <a:schemeClr val="accent1"/>
                </a:solidFill>
                <a:latin typeface="Lato"/>
                <a:ea typeface="Lato"/>
                <a:cs typeface="Lato"/>
                <a:sym typeface="Lato"/>
              </a:rPr>
              <a:t>computing</a:t>
            </a:r>
            <a:endParaRPr sz="1300">
              <a:solidFill>
                <a:schemeClr val="accen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7650" y="2304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300">
                <a:solidFill>
                  <a:srgbClr val="000000"/>
                </a:solidFill>
                <a:latin typeface="Arial"/>
                <a:ea typeface="Arial"/>
                <a:cs typeface="Arial"/>
                <a:sym typeface="Arial"/>
              </a:rPr>
              <a:t>Thank You!</a:t>
            </a:r>
            <a:endParaRPr sz="2300">
              <a:solidFill>
                <a:srgbClr val="000000"/>
              </a:solidFill>
              <a:latin typeface="Arial"/>
              <a:ea typeface="Arial"/>
              <a:cs typeface="Arial"/>
              <a:sym typeface="Arial"/>
            </a:endParaRPr>
          </a:p>
          <a:p>
            <a:pPr indent="0" lvl="0" marL="0" rtl="0" algn="l">
              <a:spcBef>
                <a:spcPts val="0"/>
              </a:spcBef>
              <a:spcAft>
                <a:spcPts val="0"/>
              </a:spcAft>
              <a:buNone/>
            </a:pPr>
            <a:r>
              <a:rPr b="0" lang="en-GB" sz="2300">
                <a:solidFill>
                  <a:srgbClr val="000000"/>
                </a:solidFill>
                <a:latin typeface="Arial"/>
                <a:ea typeface="Arial"/>
                <a:cs typeface="Arial"/>
                <a:sym typeface="Arial"/>
              </a:rPr>
              <a:t>We appreciate your time and feedback.</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95" name="Google Shape;95;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Appointment Hub is an intuitive web platform that connects customers with various service providers. It allows users to book, manage, and cancel appointments conveniently, improving the experience for both clients and service providers.</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40">
                <a:solidFill>
                  <a:srgbClr val="262626"/>
                </a:solidFill>
                <a:latin typeface="Arial"/>
                <a:ea typeface="Arial"/>
                <a:cs typeface="Arial"/>
                <a:sym typeface="Arial"/>
              </a:rPr>
              <a:t>Problem</a:t>
            </a:r>
            <a:endParaRPr sz="1440"/>
          </a:p>
        </p:txBody>
      </p:sp>
      <p:sp>
        <p:nvSpPr>
          <p:cNvPr id="101" name="Google Shape;101;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The idea for this platform comes from the difficulties people face when booking appointments across different services. It aims to reduce waiting times and eliminate unnecessary physical visits.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System</a:t>
            </a:r>
            <a:endParaRPr/>
          </a:p>
        </p:txBody>
      </p:sp>
      <p:sp>
        <p:nvSpPr>
          <p:cNvPr id="107" name="Google Shape;107;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GB" sz="1500"/>
              <a:t>Book appointments for NADRA, Passport Office, Assistant Commissioner, etc.</a:t>
            </a:r>
            <a:endParaRPr sz="1500"/>
          </a:p>
          <a:p>
            <a:pPr indent="-323850" lvl="0" marL="457200" rtl="0" algn="l">
              <a:spcBef>
                <a:spcPts val="0"/>
              </a:spcBef>
              <a:spcAft>
                <a:spcPts val="0"/>
              </a:spcAft>
              <a:buSzPts val="1500"/>
              <a:buChar char="●"/>
            </a:pPr>
            <a:r>
              <a:rPr lang="en-GB" sz="1500"/>
              <a:t>User-friendly interface</a:t>
            </a:r>
            <a:endParaRPr sz="1500"/>
          </a:p>
          <a:p>
            <a:pPr indent="-323850" lvl="0" marL="457200" rtl="0" algn="l">
              <a:spcBef>
                <a:spcPts val="0"/>
              </a:spcBef>
              <a:spcAft>
                <a:spcPts val="0"/>
              </a:spcAft>
              <a:buSzPts val="1500"/>
              <a:buChar char="●"/>
            </a:pPr>
            <a:r>
              <a:rPr lang="en-GB" sz="1500"/>
              <a:t>Remote access to multiple departments</a:t>
            </a:r>
            <a:endParaRPr sz="1500"/>
          </a:p>
          <a:p>
            <a:pPr indent="-323850" lvl="0" marL="457200" rtl="0" algn="l">
              <a:spcBef>
                <a:spcPts val="0"/>
              </a:spcBef>
              <a:spcAft>
                <a:spcPts val="0"/>
              </a:spcAft>
              <a:buSzPts val="1500"/>
              <a:buChar char="●"/>
            </a:pPr>
            <a:r>
              <a:rPr lang="en-GB" sz="1500"/>
              <a:t>Feedback collection for service improvement</a:t>
            </a:r>
            <a:endParaRPr sz="1500"/>
          </a:p>
          <a:p>
            <a:pPr indent="-323850" lvl="0" marL="457200" rtl="0" algn="l">
              <a:spcBef>
                <a:spcPts val="0"/>
              </a:spcBef>
              <a:spcAft>
                <a:spcPts val="0"/>
              </a:spcAft>
              <a:buSzPts val="1500"/>
              <a:buChar char="●"/>
            </a:pPr>
            <a:r>
              <a:rPr lang="en-GB" sz="1500"/>
              <a:t>Secure and reliable information handling</a:t>
            </a:r>
            <a:br>
              <a:rPr lang="en-GB" sz="1500"/>
            </a:br>
            <a:br>
              <a:rPr lang="en-GB" sz="1500"/>
            </a:br>
            <a:br>
              <a:rPr lang="en-GB" sz="1500"/>
            </a:br>
            <a:endParaRPr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113" name="Google Shape;113;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Save time and money</a:t>
            </a:r>
            <a:endParaRPr sz="1500"/>
          </a:p>
          <a:p>
            <a:pPr indent="-323850" lvl="0" marL="457200" rtl="0" algn="l">
              <a:spcBef>
                <a:spcPts val="0"/>
              </a:spcBef>
              <a:spcAft>
                <a:spcPts val="0"/>
              </a:spcAft>
              <a:buSzPts val="1500"/>
              <a:buChar char="●"/>
            </a:pPr>
            <a:r>
              <a:rPr lang="en-GB" sz="1500"/>
              <a:t>Work remotely</a:t>
            </a:r>
            <a:endParaRPr sz="1500"/>
          </a:p>
          <a:p>
            <a:pPr indent="-323850" lvl="0" marL="457200" rtl="0" algn="l">
              <a:spcBef>
                <a:spcPts val="0"/>
              </a:spcBef>
              <a:spcAft>
                <a:spcPts val="0"/>
              </a:spcAft>
              <a:buSzPts val="1500"/>
              <a:buChar char="●"/>
            </a:pPr>
            <a:r>
              <a:rPr lang="en-GB" sz="1500"/>
              <a:t>Improve user satisfaction</a:t>
            </a:r>
            <a:endParaRPr sz="1500"/>
          </a:p>
          <a:p>
            <a:pPr indent="-323850" lvl="0" marL="457200" rtl="0" algn="l">
              <a:spcBef>
                <a:spcPts val="0"/>
              </a:spcBef>
              <a:spcAft>
                <a:spcPts val="0"/>
              </a:spcAft>
              <a:buSzPts val="1500"/>
              <a:buChar char="●"/>
            </a:pPr>
            <a:r>
              <a:rPr lang="en-GB" sz="1500"/>
              <a:t>Ensure availability of services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rPr lang="en-GB" sz="1500"/>
              <a:t>Busy schedules can delay appointment management</a:t>
            </a:r>
            <a:endParaRPr sz="1500"/>
          </a:p>
          <a:p>
            <a:pPr indent="-311150" lvl="0" marL="457200" rtl="0" algn="l">
              <a:spcBef>
                <a:spcPts val="0"/>
              </a:spcBef>
              <a:spcAft>
                <a:spcPts val="0"/>
              </a:spcAft>
              <a:buClr>
                <a:srgbClr val="000000"/>
              </a:buClr>
              <a:buSzPts val="1300"/>
              <a:buFont typeface="Arial"/>
              <a:buChar char="●"/>
            </a:pPr>
            <a:r>
              <a:rPr lang="en-GB" sz="1500"/>
              <a:t>Illiterate users may struggle with online booking</a:t>
            </a:r>
            <a:endParaRPr sz="1500"/>
          </a:p>
          <a:p>
            <a:pPr indent="-311150" lvl="0" marL="457200" rtl="0" algn="l">
              <a:spcBef>
                <a:spcPts val="0"/>
              </a:spcBef>
              <a:spcAft>
                <a:spcPts val="0"/>
              </a:spcAft>
              <a:buClr>
                <a:srgbClr val="000000"/>
              </a:buClr>
              <a:buSzPts val="1300"/>
              <a:buFont typeface="Arial"/>
              <a:buChar char="●"/>
            </a:pPr>
            <a:r>
              <a:rPr lang="en-GB" sz="1500"/>
              <a:t>Service unavailability in rural areas</a:t>
            </a:r>
            <a:endParaRPr sz="1500"/>
          </a:p>
          <a:p>
            <a:pPr indent="-311150" lvl="0" marL="457200" rtl="0" algn="l">
              <a:spcBef>
                <a:spcPts val="0"/>
              </a:spcBef>
              <a:spcAft>
                <a:spcPts val="0"/>
              </a:spcAft>
              <a:buClr>
                <a:srgbClr val="000000"/>
              </a:buClr>
              <a:buSzPts val="1300"/>
              <a:buFont typeface="Arial"/>
              <a:buChar char="●"/>
            </a:pPr>
            <a:r>
              <a:rPr lang="en-GB" sz="1500"/>
              <a:t>Internet access limitations</a:t>
            </a:r>
            <a:br>
              <a:rPr lang="en-GB" sz="1500"/>
            </a:b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Tools &amp; Technologies</a:t>
            </a:r>
            <a:endParaRPr/>
          </a:p>
        </p:txBody>
      </p:sp>
      <p:sp>
        <p:nvSpPr>
          <p:cNvPr id="125" name="Google Shape;125;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sz="1100">
                <a:solidFill>
                  <a:srgbClr val="000000"/>
                </a:solidFill>
                <a:latin typeface="Arial"/>
                <a:ea typeface="Arial"/>
                <a:cs typeface="Arial"/>
                <a:sym typeface="Arial"/>
              </a:rPr>
              <a:t>Frontend:</a:t>
            </a:r>
            <a:r>
              <a:rPr lang="en-GB" sz="1100">
                <a:solidFill>
                  <a:srgbClr val="000000"/>
                </a:solidFill>
                <a:latin typeface="Arial"/>
                <a:ea typeface="Arial"/>
                <a:cs typeface="Arial"/>
                <a:sym typeface="Arial"/>
              </a:rPr>
              <a:t> HTML, CSS, JavaScript, React.js</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b="1" lang="en-GB" sz="1100">
                <a:solidFill>
                  <a:srgbClr val="000000"/>
                </a:solidFill>
                <a:latin typeface="Arial"/>
                <a:ea typeface="Arial"/>
                <a:cs typeface="Arial"/>
                <a:sym typeface="Arial"/>
              </a:rPr>
              <a:t>Backend:</a:t>
            </a:r>
            <a:r>
              <a:rPr lang="en-GB" sz="1100">
                <a:solidFill>
                  <a:srgbClr val="000000"/>
                </a:solidFill>
                <a:latin typeface="Arial"/>
                <a:ea typeface="Arial"/>
                <a:cs typeface="Arial"/>
                <a:sym typeface="Arial"/>
              </a:rPr>
              <a:t> Node.js, Express.j</a:t>
            </a:r>
            <a:r>
              <a:rPr lang="en-GB" sz="1100">
                <a:solidFill>
                  <a:srgbClr val="000000"/>
                </a:solidFill>
                <a:latin typeface="Arial"/>
                <a:ea typeface="Arial"/>
                <a:cs typeface="Arial"/>
                <a:sym typeface="Arial"/>
              </a:rPr>
              <a:t>s</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b="1" lang="en-GB" sz="1100">
                <a:solidFill>
                  <a:srgbClr val="000000"/>
                </a:solidFill>
                <a:latin typeface="Arial"/>
                <a:ea typeface="Arial"/>
                <a:cs typeface="Arial"/>
                <a:sym typeface="Arial"/>
              </a:rPr>
              <a:t>Database:</a:t>
            </a:r>
            <a:r>
              <a:rPr lang="en-GB" sz="1100">
                <a:solidFill>
                  <a:srgbClr val="000000"/>
                </a:solidFill>
                <a:latin typeface="Arial"/>
                <a:ea typeface="Arial"/>
                <a:cs typeface="Arial"/>
                <a:sym typeface="Arial"/>
              </a:rPr>
              <a:t> MongoDB</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b="1" lang="en-GB" sz="1100">
                <a:solidFill>
                  <a:srgbClr val="000000"/>
                </a:solidFill>
                <a:latin typeface="Arial"/>
                <a:ea typeface="Arial"/>
                <a:cs typeface="Arial"/>
                <a:sym typeface="Arial"/>
              </a:rPr>
              <a:t>Tech Stack:</a:t>
            </a:r>
            <a:r>
              <a:rPr lang="en-GB" sz="1100">
                <a:solidFill>
                  <a:srgbClr val="000000"/>
                </a:solidFill>
                <a:latin typeface="Arial"/>
                <a:ea typeface="Arial"/>
                <a:cs typeface="Arial"/>
                <a:sym typeface="Arial"/>
              </a:rPr>
              <a:t> MERN</a:t>
            </a:r>
            <a:endParaRPr sz="1100">
              <a:solidFill>
                <a:srgbClr val="000000"/>
              </a:solidFill>
              <a:latin typeface="Arial"/>
              <a:ea typeface="Arial"/>
              <a:cs typeface="Arial"/>
              <a:sym typeface="Arial"/>
            </a:endParaRPr>
          </a:p>
          <a:p>
            <a:pPr indent="-311150" lvl="0" marL="457200" rtl="0" algn="l">
              <a:spcBef>
                <a:spcPts val="0"/>
              </a:spcBef>
              <a:spcAft>
                <a:spcPts val="0"/>
              </a:spcAft>
              <a:buSzPts val="1300"/>
              <a:buChar char="●"/>
            </a:pPr>
            <a:r>
              <a:rPr b="1" lang="en-GB" sz="1100">
                <a:solidFill>
                  <a:srgbClr val="000000"/>
                </a:solidFill>
                <a:latin typeface="Arial"/>
                <a:ea typeface="Arial"/>
                <a:cs typeface="Arial"/>
                <a:sym typeface="Arial"/>
              </a:rPr>
              <a:t>Version Control:</a:t>
            </a:r>
            <a:r>
              <a:rPr lang="en-GB" sz="1100">
                <a:solidFill>
                  <a:srgbClr val="000000"/>
                </a:solidFill>
                <a:latin typeface="Arial"/>
                <a:ea typeface="Arial"/>
                <a:cs typeface="Arial"/>
                <a:sym typeface="Arial"/>
              </a:rPr>
              <a:t> Git, GitHub</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31" name="Google Shape;131;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Appointment Hub helps users book appointments from the comfort of their homes. It saves time, reduces travel, and increases satisfaction by ensuring secure, hassle-free appointment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7650" y="2089200"/>
            <a:ext cx="7688700" cy="9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300">
                <a:solidFill>
                  <a:srgbClr val="000000"/>
                </a:solidFill>
                <a:latin typeface="Arial"/>
                <a:ea typeface="Arial"/>
                <a:cs typeface="Arial"/>
                <a:sym typeface="Arial"/>
              </a:rPr>
              <a:t>Any Questions?</a:t>
            </a:r>
            <a:endParaRPr sz="2300">
              <a:solidFill>
                <a:srgbClr val="000000"/>
              </a:solidFill>
              <a:latin typeface="Arial"/>
              <a:ea typeface="Arial"/>
              <a:cs typeface="Arial"/>
              <a:sym typeface="Arial"/>
            </a:endParaRPr>
          </a:p>
          <a:p>
            <a:pPr indent="0" lvl="0" marL="0" rtl="0" algn="l">
              <a:spcBef>
                <a:spcPts val="0"/>
              </a:spcBef>
              <a:spcAft>
                <a:spcPts val="0"/>
              </a:spcAft>
              <a:buNone/>
            </a:pPr>
            <a:r>
              <a:rPr b="0" lang="en-GB" sz="2300">
                <a:solidFill>
                  <a:srgbClr val="000000"/>
                </a:solidFill>
                <a:latin typeface="Arial"/>
                <a:ea typeface="Arial"/>
                <a:cs typeface="Arial"/>
                <a:sym typeface="Arial"/>
              </a:rPr>
              <a:t>We’d be happy to answer.</a:t>
            </a:r>
            <a:endParaRPr b="0" sz="23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