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94" r:id="rId3"/>
    <p:sldId id="304" r:id="rId4"/>
    <p:sldId id="305" r:id="rId5"/>
    <p:sldId id="303" r:id="rId6"/>
    <p:sldId id="301" r:id="rId7"/>
    <p:sldId id="306" r:id="rId8"/>
    <p:sldId id="286" r:id="rId9"/>
    <p:sldId id="287" r:id="rId10"/>
    <p:sldId id="288" r:id="rId11"/>
    <p:sldId id="291" r:id="rId12"/>
    <p:sldId id="290" r:id="rId13"/>
    <p:sldId id="292" r:id="rId14"/>
    <p:sldId id="257" r:id="rId15"/>
    <p:sldId id="293" r:id="rId16"/>
    <p:sldId id="295" r:id="rId17"/>
    <p:sldId id="296" r:id="rId18"/>
    <p:sldId id="297" r:id="rId19"/>
    <p:sldId id="298" r:id="rId20"/>
    <p:sldId id="299" r:id="rId21"/>
    <p:sldId id="30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17" autoAdjust="0"/>
    <p:restoredTop sz="94660"/>
  </p:normalViewPr>
  <p:slideViewPr>
    <p:cSldViewPr>
      <p:cViewPr>
        <p:scale>
          <a:sx n="75" d="100"/>
          <a:sy n="75" d="100"/>
        </p:scale>
        <p:origin x="-284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Лист1!$C$12</c:f>
              <c:strCache>
                <c:ptCount val="1"/>
                <c:pt idx="0">
                  <c:v>Средняя цена по Киеву</c:v>
                </c:pt>
              </c:strCache>
            </c:strRef>
          </c:tx>
          <c:dLbls>
            <c:dLbl>
              <c:idx val="0"/>
              <c:layout>
                <c:manualLayout>
                  <c:x val="-7.111125047174198E-2"/>
                  <c:y val="-6.7432478223219433E-2"/>
                </c:manualLayout>
              </c:layout>
              <c:tx>
                <c:rich>
                  <a:bodyPr/>
                  <a:lstStyle/>
                  <a:p>
                    <a:r>
                      <a:rPr lang="ru-RU" dirty="0" err="1" smtClean="0"/>
                      <a:t>хх</a:t>
                    </a:r>
                    <a:endParaRPr lang="en-US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-6.4000125424567789E-2"/>
                  <c:y val="7.9692928809259336E-2"/>
                </c:manualLayout>
              </c:layout>
              <c:tx>
                <c:rich>
                  <a:bodyPr/>
                  <a:lstStyle/>
                  <a:p>
                    <a:r>
                      <a:rPr lang="ru-RU" dirty="0" err="1" smtClean="0"/>
                      <a:t>хх</a:t>
                    </a:r>
                    <a:endParaRPr lang="en-US" dirty="0"/>
                  </a:p>
                </c:rich>
              </c:tx>
              <c:showVal val="1"/>
            </c:dLbl>
            <c:dLbl>
              <c:idx val="2"/>
              <c:layout>
                <c:manualLayout>
                  <c:x val="-7.8222375518916185E-2"/>
                  <c:y val="-9.1953379395299364E-2"/>
                </c:manualLayout>
              </c:layout>
              <c:tx>
                <c:rich>
                  <a:bodyPr/>
                  <a:lstStyle/>
                  <a:p>
                    <a:r>
                      <a:rPr lang="ru-RU" dirty="0" err="1" smtClean="0"/>
                      <a:t>хх</a:t>
                    </a:r>
                    <a:endParaRPr lang="en-US" dirty="0"/>
                  </a:p>
                </c:rich>
              </c:tx>
              <c:showVal val="1"/>
            </c:dLbl>
            <c:dLbl>
              <c:idx val="3"/>
              <c:layout>
                <c:manualLayout>
                  <c:x val="-7.111125047174198E-2"/>
                  <c:y val="8.5823154102279267E-2"/>
                </c:manualLayout>
              </c:layout>
              <c:tx>
                <c:rich>
                  <a:bodyPr/>
                  <a:lstStyle/>
                  <a:p>
                    <a:r>
                      <a:rPr lang="ru-RU" dirty="0" err="1" smtClean="0"/>
                      <a:t>хх</a:t>
                    </a:r>
                    <a:endParaRPr lang="en-US" dirty="0"/>
                  </a:p>
                </c:rich>
              </c:tx>
              <c:showVal val="1"/>
            </c:dLbl>
            <c:dLbl>
              <c:idx val="4"/>
              <c:layout>
                <c:manualLayout>
                  <c:x val="-0.10311131318402576"/>
                  <c:y val="-0.10421382998133914"/>
                </c:manualLayout>
              </c:layout>
              <c:tx>
                <c:rich>
                  <a:bodyPr/>
                  <a:lstStyle/>
                  <a:p>
                    <a:r>
                      <a:rPr lang="ru-RU" dirty="0" err="1" smtClean="0"/>
                      <a:t>хх</a:t>
                    </a:r>
                    <a:endParaRPr lang="en-US" dirty="0"/>
                  </a:p>
                </c:rich>
              </c:tx>
              <c:showVal val="1"/>
            </c:dLbl>
            <c:dLbl>
              <c:idx val="5"/>
              <c:layout>
                <c:manualLayout>
                  <c:x val="-4.622231280663229E-2"/>
                  <c:y val="7.3562703516239364E-2"/>
                </c:manualLayout>
              </c:layout>
              <c:tx>
                <c:rich>
                  <a:bodyPr/>
                  <a:lstStyle/>
                  <a:p>
                    <a:r>
                      <a:rPr lang="ru-RU" dirty="0" err="1" smtClean="0"/>
                      <a:t>хх</a:t>
                    </a:r>
                    <a:endParaRPr lang="en-US" dirty="0"/>
                  </a:p>
                </c:rich>
              </c:tx>
              <c:showVal val="1"/>
            </c:dLbl>
            <c:showVal val="1"/>
          </c:dLbls>
          <c:cat>
            <c:strRef>
              <c:f>Лист1!$D$11:$I$11</c:f>
              <c:strCache>
                <c:ptCount val="6"/>
                <c:pt idx="0">
                  <c:v>39 неделя</c:v>
                </c:pt>
                <c:pt idx="1">
                  <c:v>40 неделя</c:v>
                </c:pt>
                <c:pt idx="2">
                  <c:v>41 неделя</c:v>
                </c:pt>
                <c:pt idx="3">
                  <c:v>42 неделя</c:v>
                </c:pt>
                <c:pt idx="4">
                  <c:v>43 неделя</c:v>
                </c:pt>
                <c:pt idx="5">
                  <c:v>44 неделя</c:v>
                </c:pt>
              </c:strCache>
            </c:strRef>
          </c:cat>
          <c:val>
            <c:numRef>
              <c:f>Лист1!$D$12:$I$12</c:f>
              <c:numCache>
                <c:formatCode>_-* #,##0.00\ _г_р_н_._-;\-* #,##0.00\ _г_р_н_._-;_-* "-"??\ _г_р_н_._-;_-@_-</c:formatCode>
                <c:ptCount val="6"/>
                <c:pt idx="0">
                  <c:v>10.10508333333334</c:v>
                </c:pt>
                <c:pt idx="1">
                  <c:v>9.3917833333333345</c:v>
                </c:pt>
                <c:pt idx="2">
                  <c:v>9.7484333333333311</c:v>
                </c:pt>
                <c:pt idx="3">
                  <c:v>9.5106666666666708</c:v>
                </c:pt>
                <c:pt idx="4">
                  <c:v>10.46173333333334</c:v>
                </c:pt>
                <c:pt idx="5">
                  <c:v>11.888333333333335</c:v>
                </c:pt>
              </c:numCache>
            </c:numRef>
          </c:val>
        </c:ser>
        <c:marker val="1"/>
        <c:axId val="63037440"/>
        <c:axId val="63039360"/>
      </c:lineChart>
      <c:catAx>
        <c:axId val="63037440"/>
        <c:scaling>
          <c:orientation val="minMax"/>
        </c:scaling>
        <c:axPos val="b"/>
        <c:tickLblPos val="nextTo"/>
        <c:txPr>
          <a:bodyPr/>
          <a:lstStyle/>
          <a:p>
            <a:pPr>
              <a:defRPr sz="700"/>
            </a:pPr>
            <a:endParaRPr lang="ru-RU"/>
          </a:p>
        </c:txPr>
        <c:crossAx val="63039360"/>
        <c:crosses val="autoZero"/>
        <c:auto val="1"/>
        <c:lblAlgn val="ctr"/>
        <c:lblOffset val="100"/>
      </c:catAx>
      <c:valAx>
        <c:axId val="63039360"/>
        <c:scaling>
          <c:orientation val="minMax"/>
          <c:min val="6"/>
        </c:scaling>
        <c:axPos val="l"/>
        <c:majorGridlines/>
        <c:numFmt formatCode="_-* #,##0.00\ _г_р_н_._-;\-* #,##0.00\ _г_р_н_._-;_-* &quot;-&quot;??\ _г_р_н_._-;_-@_-" sourceLinked="1"/>
        <c:tickLblPos val="nextTo"/>
        <c:txPr>
          <a:bodyPr/>
          <a:lstStyle/>
          <a:p>
            <a:pPr>
              <a:defRPr sz="700"/>
            </a:pPr>
            <a:endParaRPr lang="ru-RU"/>
          </a:p>
        </c:txPr>
        <c:crossAx val="6303744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Лист1!$C$12</c:f>
              <c:strCache>
                <c:ptCount val="1"/>
                <c:pt idx="0">
                  <c:v>Средняя цена по Киеву</c:v>
                </c:pt>
              </c:strCache>
            </c:strRef>
          </c:tx>
          <c:dLbls>
            <c:dLbl>
              <c:idx val="0"/>
              <c:layout>
                <c:manualLayout>
                  <c:x val="-7.111125047174198E-2"/>
                  <c:y val="-6.7432478223219405E-2"/>
                </c:manualLayout>
              </c:layout>
              <c:showVal val="1"/>
            </c:dLbl>
            <c:dLbl>
              <c:idx val="1"/>
              <c:layout>
                <c:manualLayout>
                  <c:x val="-6.4000125424567789E-2"/>
                  <c:y val="7.9692928809259309E-2"/>
                </c:manualLayout>
              </c:layout>
              <c:showVal val="1"/>
            </c:dLbl>
            <c:dLbl>
              <c:idx val="2"/>
              <c:layout>
                <c:manualLayout>
                  <c:x val="-7.8222375518916185E-2"/>
                  <c:y val="-9.1953379395299281E-2"/>
                </c:manualLayout>
              </c:layout>
              <c:showVal val="1"/>
            </c:dLbl>
            <c:dLbl>
              <c:idx val="3"/>
              <c:layout>
                <c:manualLayout>
                  <c:x val="-7.111125047174198E-2"/>
                  <c:y val="8.5823154102279239E-2"/>
                </c:manualLayout>
              </c:layout>
              <c:showVal val="1"/>
            </c:dLbl>
            <c:dLbl>
              <c:idx val="4"/>
              <c:layout>
                <c:manualLayout>
                  <c:x val="-0.1031113131840258"/>
                  <c:y val="-0.10421382998133909"/>
                </c:manualLayout>
              </c:layout>
              <c:showVal val="1"/>
            </c:dLbl>
            <c:dLbl>
              <c:idx val="5"/>
              <c:layout>
                <c:manualLayout>
                  <c:x val="-4.622231280663229E-2"/>
                  <c:y val="7.3562703516239336E-2"/>
                </c:manualLayout>
              </c:layout>
              <c:showVal val="1"/>
            </c:dLbl>
            <c:showVal val="1"/>
          </c:dLbls>
          <c:cat>
            <c:strRef>
              <c:f>Лист1!$D$11:$I$11</c:f>
              <c:strCache>
                <c:ptCount val="6"/>
                <c:pt idx="0">
                  <c:v>39 неделя</c:v>
                </c:pt>
                <c:pt idx="1">
                  <c:v>40 неделя</c:v>
                </c:pt>
                <c:pt idx="2">
                  <c:v>41 неделя</c:v>
                </c:pt>
                <c:pt idx="3">
                  <c:v>42 неделя</c:v>
                </c:pt>
                <c:pt idx="4">
                  <c:v>43 неделя</c:v>
                </c:pt>
                <c:pt idx="5">
                  <c:v>44 неделя</c:v>
                </c:pt>
              </c:strCache>
            </c:strRef>
          </c:cat>
          <c:val>
            <c:numRef>
              <c:f>Лист1!$D$12:$I$12</c:f>
              <c:numCache>
                <c:formatCode>_-* #,##0.00\ _г_р_н_._-;\-* #,##0.00\ _г_р_н_._-;_-* "-"??\ _г_р_н_._-;_-@_-</c:formatCode>
                <c:ptCount val="6"/>
                <c:pt idx="0">
                  <c:v>10.105083333333337</c:v>
                </c:pt>
                <c:pt idx="1">
                  <c:v>9.3917833333333345</c:v>
                </c:pt>
                <c:pt idx="2">
                  <c:v>9.7484333333333311</c:v>
                </c:pt>
                <c:pt idx="3">
                  <c:v>9.5106666666666708</c:v>
                </c:pt>
                <c:pt idx="4">
                  <c:v>10.461733333333337</c:v>
                </c:pt>
                <c:pt idx="5">
                  <c:v>11.888333333333335</c:v>
                </c:pt>
              </c:numCache>
            </c:numRef>
          </c:val>
        </c:ser>
        <c:marker val="1"/>
        <c:axId val="46605056"/>
        <c:axId val="46606592"/>
      </c:lineChart>
      <c:catAx>
        <c:axId val="46605056"/>
        <c:scaling>
          <c:orientation val="minMax"/>
        </c:scaling>
        <c:axPos val="b"/>
        <c:tickLblPos val="nextTo"/>
        <c:txPr>
          <a:bodyPr/>
          <a:lstStyle/>
          <a:p>
            <a:pPr>
              <a:defRPr sz="700"/>
            </a:pPr>
            <a:endParaRPr lang="ru-RU"/>
          </a:p>
        </c:txPr>
        <c:crossAx val="46606592"/>
        <c:crosses val="autoZero"/>
        <c:auto val="1"/>
        <c:lblAlgn val="ctr"/>
        <c:lblOffset val="100"/>
      </c:catAx>
      <c:valAx>
        <c:axId val="46606592"/>
        <c:scaling>
          <c:orientation val="minMax"/>
          <c:min val="6"/>
        </c:scaling>
        <c:axPos val="l"/>
        <c:majorGridlines/>
        <c:numFmt formatCode="_-* #,##0.00\ _г_р_н_._-;\-* #,##0.00\ _г_р_н_._-;_-* &quot;-&quot;??\ _г_р_н_._-;_-@_-" sourceLinked="1"/>
        <c:tickLblPos val="nextTo"/>
        <c:txPr>
          <a:bodyPr/>
          <a:lstStyle/>
          <a:p>
            <a:pPr>
              <a:defRPr sz="700"/>
            </a:pPr>
            <a:endParaRPr lang="ru-RU"/>
          </a:p>
        </c:txPr>
        <c:crossAx val="46605056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A900-2573-44B0-B97D-C19E12BEB69A}" type="datetimeFigureOut">
              <a:rPr lang="ru-RU" smtClean="0"/>
              <a:pPr/>
              <a:t>31.10.2014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8210-E8F4-4B0C-BDAF-8D5B52C14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1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1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0"/>
            <a:ext cx="62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систематизации всех товаров у нас будет дерево товаров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9058" y="357166"/>
            <a:ext cx="1285884" cy="55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Структура товаров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7224" y="1214422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Рынок-1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71670" y="1214422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Рынок-2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86116" y="1214422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Рынок-3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29124" y="1214422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Рынок-4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72132" y="1214422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Рынок-5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858148" y="1214422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Рынок-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ru-RU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715140" y="157161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858016" y="157161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000892" y="157161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143768" y="157161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7286644" y="157161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>
            <a:stCxn id="4" idx="2"/>
            <a:endCxn id="7" idx="0"/>
          </p:cNvCxnSpPr>
          <p:nvPr/>
        </p:nvCxnSpPr>
        <p:spPr>
          <a:xfrm rot="5400000">
            <a:off x="2778903" y="-578675"/>
            <a:ext cx="300046" cy="3286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0"/>
            <a:endCxn id="4" idx="2"/>
          </p:cNvCxnSpPr>
          <p:nvPr/>
        </p:nvCxnSpPr>
        <p:spPr>
          <a:xfrm rot="5400000" flipH="1" flipV="1">
            <a:off x="3386126" y="28548"/>
            <a:ext cx="300046" cy="20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9" idx="0"/>
            <a:endCxn id="4" idx="2"/>
          </p:cNvCxnSpPr>
          <p:nvPr/>
        </p:nvCxnSpPr>
        <p:spPr>
          <a:xfrm rot="5400000" flipH="1" flipV="1">
            <a:off x="3993349" y="635771"/>
            <a:ext cx="300046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0" idx="0"/>
            <a:endCxn id="4" idx="2"/>
          </p:cNvCxnSpPr>
          <p:nvPr/>
        </p:nvCxnSpPr>
        <p:spPr>
          <a:xfrm rot="16200000" flipV="1">
            <a:off x="4564853" y="921523"/>
            <a:ext cx="300046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1" idx="0"/>
            <a:endCxn id="4" idx="2"/>
          </p:cNvCxnSpPr>
          <p:nvPr/>
        </p:nvCxnSpPr>
        <p:spPr>
          <a:xfrm rot="16200000" flipV="1">
            <a:off x="5136357" y="350019"/>
            <a:ext cx="300046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2" idx="0"/>
            <a:endCxn id="4" idx="2"/>
          </p:cNvCxnSpPr>
          <p:nvPr/>
        </p:nvCxnSpPr>
        <p:spPr>
          <a:xfrm rot="16200000" flipV="1">
            <a:off x="6279365" y="-792989"/>
            <a:ext cx="300046" cy="371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285852" y="2071678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 smtClean="0"/>
              <a:t>Сегмент-2.1</a:t>
            </a:r>
            <a:endParaRPr lang="ru-RU" sz="14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1785918" y="2071678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 smtClean="0"/>
              <a:t>Сегмент-2.2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285984" y="2071678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 smtClean="0"/>
              <a:t>Сегмент-2.3</a:t>
            </a:r>
            <a:endParaRPr lang="ru-RU" sz="14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143240" y="2071678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 smtClean="0"/>
              <a:t>Сегмент-2.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ru-RU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714612" y="264318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2857488" y="264318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3000364" y="264318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>
            <a:stCxn id="30" idx="0"/>
            <a:endCxn id="8" idx="2"/>
          </p:cNvCxnSpPr>
          <p:nvPr/>
        </p:nvCxnSpPr>
        <p:spPr>
          <a:xfrm rot="5400000" flipH="1" flipV="1">
            <a:off x="1768058" y="1339439"/>
            <a:ext cx="428628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1" idx="0"/>
            <a:endCxn id="8" idx="2"/>
          </p:cNvCxnSpPr>
          <p:nvPr/>
        </p:nvCxnSpPr>
        <p:spPr>
          <a:xfrm rot="5400000" flipH="1" flipV="1">
            <a:off x="2018091" y="1589472"/>
            <a:ext cx="428628" cy="53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2" idx="0"/>
            <a:endCxn id="8" idx="2"/>
          </p:cNvCxnSpPr>
          <p:nvPr/>
        </p:nvCxnSpPr>
        <p:spPr>
          <a:xfrm rot="5400000" flipH="1" flipV="1">
            <a:off x="2268124" y="1839505"/>
            <a:ext cx="42862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3" idx="0"/>
            <a:endCxn id="8" idx="2"/>
          </p:cNvCxnSpPr>
          <p:nvPr/>
        </p:nvCxnSpPr>
        <p:spPr>
          <a:xfrm rot="16200000" flipV="1">
            <a:off x="2696753" y="1446595"/>
            <a:ext cx="428628" cy="82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1000100" y="3571876"/>
            <a:ext cx="35719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 smtClean="0"/>
              <a:t>Категория-2.2.1</a:t>
            </a:r>
            <a:endParaRPr lang="ru-RU" sz="1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500166" y="3571876"/>
            <a:ext cx="35719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 smtClean="0"/>
              <a:t>Категория-2.2.2</a:t>
            </a:r>
            <a:endParaRPr lang="ru-RU" sz="1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2500298" y="3571876"/>
            <a:ext cx="35719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 smtClean="0"/>
              <a:t>Категория-2.2.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N</a:t>
            </a:r>
            <a:endParaRPr lang="ru-RU" sz="1400" dirty="0"/>
          </a:p>
        </p:txBody>
      </p:sp>
      <p:sp>
        <p:nvSpPr>
          <p:cNvPr id="52" name="Овал 51"/>
          <p:cNvSpPr/>
          <p:nvPr/>
        </p:nvSpPr>
        <p:spPr>
          <a:xfrm>
            <a:off x="2000232" y="414338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2143108" y="414338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285984" y="414338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/>
          <p:cNvCxnSpPr>
            <a:stCxn id="31" idx="2"/>
            <a:endCxn id="49" idx="0"/>
          </p:cNvCxnSpPr>
          <p:nvPr/>
        </p:nvCxnSpPr>
        <p:spPr>
          <a:xfrm rot="5400000">
            <a:off x="1393009" y="3000372"/>
            <a:ext cx="357190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31" idx="2"/>
            <a:endCxn id="50" idx="0"/>
          </p:cNvCxnSpPr>
          <p:nvPr/>
        </p:nvCxnSpPr>
        <p:spPr>
          <a:xfrm rot="5400000">
            <a:off x="1643042" y="3250405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51" idx="0"/>
            <a:endCxn id="31" idx="2"/>
          </p:cNvCxnSpPr>
          <p:nvPr/>
        </p:nvCxnSpPr>
        <p:spPr>
          <a:xfrm rot="16200000" flipV="1">
            <a:off x="2143108" y="3036091"/>
            <a:ext cx="357190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785786" y="5286388"/>
            <a:ext cx="35719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 smtClean="0"/>
              <a:t>Семья-2.2.2.1</a:t>
            </a:r>
            <a:endParaRPr lang="ru-RU" sz="1400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1357290" y="5286388"/>
            <a:ext cx="35719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 smtClean="0"/>
              <a:t>Семья-2.2.2.2</a:t>
            </a:r>
            <a:endParaRPr lang="ru-RU" sz="1400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2214546" y="5286388"/>
            <a:ext cx="35719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 smtClean="0"/>
              <a:t>Семья-2.2.2.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N</a:t>
            </a:r>
            <a:endParaRPr lang="ru-RU" sz="1400" dirty="0"/>
          </a:p>
        </p:txBody>
      </p:sp>
      <p:sp>
        <p:nvSpPr>
          <p:cNvPr id="78" name="Овал 77"/>
          <p:cNvSpPr/>
          <p:nvPr/>
        </p:nvSpPr>
        <p:spPr>
          <a:xfrm>
            <a:off x="1785918" y="600076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1928794" y="600076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2071670" y="600076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единительная линия 81"/>
          <p:cNvCxnSpPr>
            <a:stCxn id="50" idx="2"/>
            <a:endCxn id="75" idx="0"/>
          </p:cNvCxnSpPr>
          <p:nvPr/>
        </p:nvCxnSpPr>
        <p:spPr>
          <a:xfrm rot="5400000">
            <a:off x="1142976" y="4750603"/>
            <a:ext cx="357190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50" idx="2"/>
            <a:endCxn id="76" idx="0"/>
          </p:cNvCxnSpPr>
          <p:nvPr/>
        </p:nvCxnSpPr>
        <p:spPr>
          <a:xfrm rot="5400000">
            <a:off x="1428728" y="5036355"/>
            <a:ext cx="35719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50" idx="2"/>
            <a:endCxn id="77" idx="0"/>
          </p:cNvCxnSpPr>
          <p:nvPr/>
        </p:nvCxnSpPr>
        <p:spPr>
          <a:xfrm rot="16200000" flipH="1">
            <a:off x="1857356" y="4750603"/>
            <a:ext cx="357190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32801"/>
            <a:ext cx="4357718" cy="352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Прямоугольник 30"/>
          <p:cNvSpPr/>
          <p:nvPr/>
        </p:nvSpPr>
        <p:spPr>
          <a:xfrm>
            <a:off x="1500166" y="2214554"/>
            <a:ext cx="2428892" cy="114300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 smtClean="0"/>
              <a:t>4820015831705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1357298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</a:t>
            </a:r>
          </a:p>
          <a:p>
            <a:pPr algn="ctr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1357298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Бакалея</a:t>
            </a:r>
            <a:endParaRPr lang="ru-RU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1571612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 smtClean="0"/>
              <a:t>Гарячие</a:t>
            </a:r>
            <a:r>
              <a:rPr lang="ru-RU" sz="1100" dirty="0" smtClean="0"/>
              <a:t> напитки</a:t>
            </a:r>
            <a:endParaRPr lang="ru-RU" sz="11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00166" y="1785926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Чай и травяные настойки</a:t>
            </a:r>
            <a:endParaRPr lang="ru-RU" sz="11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00166" y="2000240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 smtClean="0">
                <a:solidFill>
                  <a:srgbClr val="FF0000"/>
                </a:solidFill>
              </a:rPr>
              <a:t>Чай черный с добавками</a:t>
            </a:r>
            <a:endParaRPr lang="ru-RU" sz="1100" b="1" dirty="0">
              <a:solidFill>
                <a:srgbClr val="FF0000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rot="10800000">
            <a:off x="4357686" y="2071678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857752" y="2000240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изменено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571604" y="2285992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4820015831705</a:t>
            </a:r>
            <a:endParaRPr lang="ru-RU" sz="8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571604" y="2500306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4820015831888</a:t>
            </a:r>
            <a:endParaRPr lang="ru-RU" sz="8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571604" y="2714620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4820015878952</a:t>
            </a:r>
            <a:endParaRPr lang="ru-RU" sz="8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000364" y="3143248"/>
            <a:ext cx="8572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Добавить </a:t>
            </a:r>
            <a:r>
              <a:rPr lang="en-US" sz="800" dirty="0" smtClean="0"/>
              <a:t>EAN</a:t>
            </a:r>
            <a:endParaRPr lang="ru-RU" sz="8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42844" y="1000108"/>
            <a:ext cx="585791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Чай</a:t>
            </a:r>
            <a:r>
              <a:rPr lang="en-US" dirty="0" smtClean="0"/>
              <a:t> </a:t>
            </a:r>
            <a:r>
              <a:rPr lang="en-US" dirty="0" err="1" smtClean="0"/>
              <a:t>Askold</a:t>
            </a:r>
            <a:r>
              <a:rPr lang="en-US" dirty="0" smtClean="0"/>
              <a:t> Earl Grey 50г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571604" y="2928934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rgbClr val="FF0000"/>
                </a:solidFill>
              </a:rPr>
              <a:t>4820015854542</a:t>
            </a:r>
            <a:endParaRPr lang="ru-RU" sz="800" b="1" dirty="0">
              <a:solidFill>
                <a:srgbClr val="FF0000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571604" y="3143248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rgbClr val="FF0000"/>
                </a:solidFill>
              </a:rPr>
              <a:t>4820015812345</a:t>
            </a:r>
            <a:endParaRPr lang="ru-RU" sz="800" b="1" dirty="0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rot="10800000">
            <a:off x="4143372" y="3000372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4643438" y="2928934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изменено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rot="10800000">
            <a:off x="4143372" y="321468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4643438" y="3143248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изменено</a:t>
            </a:r>
            <a:endParaRPr lang="ru-RU" sz="14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643182"/>
            <a:ext cx="1285884" cy="31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Прямая со стрелкой 36"/>
          <p:cNvCxnSpPr/>
          <p:nvPr/>
        </p:nvCxnSpPr>
        <p:spPr>
          <a:xfrm rot="10800000">
            <a:off x="1357290" y="2714620"/>
            <a:ext cx="4572032" cy="730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5929322" y="2714620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изменено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1"/>
          </p:cNvCxnSpPr>
          <p:nvPr/>
        </p:nvCxnSpPr>
        <p:spPr>
          <a:xfrm rot="10800000" flipV="1">
            <a:off x="1214414" y="2786058"/>
            <a:ext cx="471490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авая фигурная скобка 42"/>
          <p:cNvSpPr/>
          <p:nvPr/>
        </p:nvSpPr>
        <p:spPr>
          <a:xfrm>
            <a:off x="5000628" y="3357562"/>
            <a:ext cx="500066" cy="35004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643570" y="5000636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изменено</a:t>
            </a:r>
            <a:endParaRPr lang="ru-RU" sz="1400" dirty="0">
              <a:solidFill>
                <a:srgbClr val="FF0000"/>
              </a:solidFill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6619875"/>
            <a:ext cx="8191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357298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571612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785926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00024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Прямоугольник 38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производителя……СЛУЧАЙ-1 (ТОВАР В БАЗЕ ЕСТЬ, НО ИНФОРМАЦИЯ НЕ ПОЛНАЯ, ИЛИ НЕКОРРЕКТНАЯ)</a:t>
            </a:r>
            <a:endParaRPr lang="ru-RU" sz="12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929058" y="6643686"/>
            <a:ext cx="11430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S1</a:t>
            </a:r>
            <a:endParaRPr lang="ru-RU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Поиск товара по </a:t>
            </a:r>
            <a:r>
              <a:rPr lang="en-US" sz="1200" dirty="0" smtClean="0"/>
              <a:t>EAN / </a:t>
            </a:r>
            <a:r>
              <a:rPr lang="ru-RU" sz="1200" dirty="0" smtClean="0"/>
              <a:t>названию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производителя……СЛУЧАЙ-2 (ТОВАРА В БАЗЕ НЕТ)</a:t>
            </a:r>
            <a:endParaRPr lang="ru-RU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1500166" y="2214554"/>
            <a:ext cx="2428892" cy="285752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 smtClean="0"/>
              <a:t>5413149871311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1357298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</a:t>
            </a:r>
          </a:p>
          <a:p>
            <a:pPr algn="ctr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1357298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Рынок            (пусто)</a:t>
            </a:r>
            <a:endParaRPr lang="ru-RU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1571612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Сегмент         (пусто)</a:t>
            </a:r>
            <a:endParaRPr lang="ru-RU" sz="11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00166" y="1785926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Категория     (пусто)</a:t>
            </a:r>
            <a:endParaRPr lang="ru-RU" sz="11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00166" y="2000240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Семья            (пусто)</a:t>
            </a:r>
            <a:endParaRPr lang="ru-RU" sz="11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571604" y="2285992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 smtClean="0"/>
              <a:t>(пусто)</a:t>
            </a:r>
            <a:endParaRPr lang="ru-RU" sz="8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000364" y="2285992"/>
            <a:ext cx="8572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Добавить </a:t>
            </a:r>
            <a:r>
              <a:rPr lang="en-US" sz="800" dirty="0" smtClean="0"/>
              <a:t>EAN</a:t>
            </a:r>
            <a:endParaRPr lang="ru-RU" sz="8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42844" y="1000108"/>
            <a:ext cx="585791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-----Товар не найден-----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785818" cy="32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7563"/>
            <a:ext cx="4365858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6619875"/>
            <a:ext cx="8191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357298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571612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785926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00024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Прямая со стрелкой 35"/>
          <p:cNvCxnSpPr/>
          <p:nvPr/>
        </p:nvCxnSpPr>
        <p:spPr>
          <a:xfrm rot="10800000">
            <a:off x="4357686" y="142873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rot="10800000">
            <a:off x="4357686" y="1643050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10800000">
            <a:off x="4357686" y="1857364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rot="10800000">
            <a:off x="4357686" y="2071678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4857752" y="1357298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рынок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857752" y="1571612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сегмент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857752" y="1785926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категория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857752" y="2000240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семья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4" name="Правая фигурная скобка 43"/>
          <p:cNvSpPr/>
          <p:nvPr/>
        </p:nvSpPr>
        <p:spPr>
          <a:xfrm>
            <a:off x="6286512" y="1357298"/>
            <a:ext cx="500066" cy="8572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6929454" y="1428736"/>
            <a:ext cx="1285884" cy="50006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Выпадающие списки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производителя……СЛУЧАЙ-2 (ТОВАРА В БАЗЕ НЕТ)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4000496" y="6643686"/>
            <a:ext cx="11430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Статус товара</a:t>
            </a:r>
            <a:endParaRPr lang="ru-RU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643182"/>
            <a:ext cx="122635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Прямоугольник 30"/>
          <p:cNvSpPr/>
          <p:nvPr/>
        </p:nvSpPr>
        <p:spPr>
          <a:xfrm>
            <a:off x="1500166" y="2214554"/>
            <a:ext cx="2428892" cy="357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 smtClean="0"/>
              <a:t>5413149871311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1357298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</a:t>
            </a:r>
          </a:p>
          <a:p>
            <a:pPr algn="ctr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1357298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rgbClr val="FF0000"/>
                </a:solidFill>
              </a:rPr>
              <a:t>Хозяйственные товары</a:t>
            </a:r>
            <a:endParaRPr lang="ru-RU" sz="1100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1571612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rgbClr val="FF0000"/>
                </a:solidFill>
              </a:rPr>
              <a:t>Товар для белья</a:t>
            </a:r>
            <a:endParaRPr lang="ru-RU" sz="1100" dirty="0">
              <a:solidFill>
                <a:srgbClr val="FF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571604" y="2285992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rgbClr val="FF0000"/>
                </a:solidFill>
              </a:rPr>
              <a:t>5413149871311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3000364" y="2285992"/>
            <a:ext cx="8572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Добавить </a:t>
            </a:r>
            <a:r>
              <a:rPr lang="en-US" sz="800" dirty="0" smtClean="0"/>
              <a:t>EAN</a:t>
            </a:r>
            <a:endParaRPr lang="ru-RU" sz="8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42844" y="1000108"/>
            <a:ext cx="585791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rgbClr val="FF0000"/>
                </a:solidFill>
              </a:rPr>
              <a:t>Порошок </a:t>
            </a:r>
            <a:r>
              <a:rPr lang="en-US" dirty="0" smtClean="0">
                <a:solidFill>
                  <a:srgbClr val="FF0000"/>
                </a:solidFill>
              </a:rPr>
              <a:t>TIDE </a:t>
            </a:r>
            <a:r>
              <a:rPr lang="ru-RU" dirty="0" err="1" smtClean="0">
                <a:solidFill>
                  <a:srgbClr val="FF0000"/>
                </a:solidFill>
              </a:rPr>
              <a:t>Авт</a:t>
            </a:r>
            <a:r>
              <a:rPr lang="ru-RU" dirty="0" smtClean="0">
                <a:solidFill>
                  <a:srgbClr val="FF0000"/>
                </a:solidFill>
              </a:rPr>
              <a:t> СМЗ. </a:t>
            </a:r>
            <a:r>
              <a:rPr lang="en-US" dirty="0" smtClean="0">
                <a:solidFill>
                  <a:srgbClr val="FF0000"/>
                </a:solidFill>
              </a:rPr>
              <a:t>Color Scent 450</a:t>
            </a:r>
            <a:r>
              <a:rPr lang="ru-RU" dirty="0" smtClean="0">
                <a:solidFill>
                  <a:srgbClr val="FF0000"/>
                </a:solidFill>
              </a:rPr>
              <a:t>г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rot="10800000">
            <a:off x="4429124" y="2357430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4929190" y="2285992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изменено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rot="10800000">
            <a:off x="1357290" y="2714620"/>
            <a:ext cx="4572032" cy="730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5929322" y="2714620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изменено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1"/>
          </p:cNvCxnSpPr>
          <p:nvPr/>
        </p:nvCxnSpPr>
        <p:spPr>
          <a:xfrm rot="10800000" flipV="1">
            <a:off x="1214414" y="2786058"/>
            <a:ext cx="471490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авая фигурная скобка 42"/>
          <p:cNvSpPr/>
          <p:nvPr/>
        </p:nvSpPr>
        <p:spPr>
          <a:xfrm>
            <a:off x="5000628" y="3357562"/>
            <a:ext cx="500066" cy="35004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643570" y="5000636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изменено</a:t>
            </a:r>
            <a:endParaRPr lang="ru-RU" sz="1400" dirty="0">
              <a:solidFill>
                <a:srgbClr val="FF0000"/>
              </a:solidFill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6619875"/>
            <a:ext cx="8191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Прямая со стрелкой 38"/>
          <p:cNvCxnSpPr/>
          <p:nvPr/>
        </p:nvCxnSpPr>
        <p:spPr>
          <a:xfrm rot="10800000">
            <a:off x="4429124" y="142873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4929190" y="1357298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изменено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 rot="10800000">
            <a:off x="4429124" y="1643050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929190" y="1571612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изменено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54" name="Правая фигурная скобка 53"/>
          <p:cNvSpPr/>
          <p:nvPr/>
        </p:nvSpPr>
        <p:spPr>
          <a:xfrm>
            <a:off x="6286512" y="1357298"/>
            <a:ext cx="500066" cy="8572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6929454" y="1428736"/>
            <a:ext cx="1285884" cy="50006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Выпадающие списки</a:t>
            </a:r>
            <a:endParaRPr lang="ru-RU" sz="1400" dirty="0">
              <a:solidFill>
                <a:srgbClr val="FF0000"/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357298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571612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326324"/>
            <a:ext cx="4357686" cy="353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Прямоугольник 41"/>
          <p:cNvSpPr/>
          <p:nvPr/>
        </p:nvSpPr>
        <p:spPr>
          <a:xfrm>
            <a:off x="1500166" y="1785926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Категория     (пусто)</a:t>
            </a:r>
            <a:endParaRPr lang="ru-RU" sz="11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500166" y="2000240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Семья            (пусто)</a:t>
            </a:r>
            <a:endParaRPr lang="ru-RU" sz="1100" dirty="0"/>
          </a:p>
        </p:txBody>
      </p:sp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785926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00024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Прямоугольник 3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производителя……СЛУЧАЙ-2 (ТОВАРА В БАЗЕ НЕТ)</a:t>
            </a:r>
            <a:endParaRPr lang="ru-RU" sz="12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929058" y="6643686"/>
            <a:ext cx="11430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S1</a:t>
            </a:r>
            <a:endParaRPr lang="ru-RU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500166" y="2500306"/>
            <a:ext cx="5286412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Админ интерфейс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Поиск товара по </a:t>
            </a:r>
            <a:r>
              <a:rPr lang="en-US" sz="1200" dirty="0" smtClean="0"/>
              <a:t>EAN / </a:t>
            </a:r>
            <a:r>
              <a:rPr lang="ru-RU" sz="1200" dirty="0" smtClean="0"/>
              <a:t>названию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</a:t>
            </a:r>
            <a:r>
              <a:rPr lang="ru-RU" sz="1200" dirty="0" err="1" smtClean="0"/>
              <a:t>админа</a:t>
            </a:r>
            <a:r>
              <a:rPr lang="ru-RU" sz="1200" dirty="0" smtClean="0"/>
              <a:t>……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34309" y="1214422"/>
            <a:ext cx="1366847" cy="461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43834" y="1285860"/>
            <a:ext cx="1357322" cy="30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Заявки на изменения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643834" y="1714488"/>
            <a:ext cx="640710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ctr"/>
            <a:r>
              <a:rPr lang="ru-RU" sz="800" dirty="0" smtClean="0"/>
              <a:t>Дата подачи</a:t>
            </a:r>
          </a:p>
          <a:p>
            <a:pPr algn="ctr"/>
            <a:endParaRPr lang="en-US" sz="600" dirty="0" smtClean="0"/>
          </a:p>
          <a:p>
            <a:r>
              <a:rPr lang="en-US" sz="600" dirty="0" smtClean="0"/>
              <a:t>29/10/14 11:55:01</a:t>
            </a:r>
            <a:endParaRPr lang="ru-RU" sz="600" dirty="0" smtClean="0"/>
          </a:p>
          <a:p>
            <a:endParaRPr lang="ru-RU" sz="600" dirty="0" smtClean="0"/>
          </a:p>
          <a:p>
            <a:endParaRPr lang="en-US" sz="600" dirty="0" smtClean="0"/>
          </a:p>
          <a:p>
            <a:r>
              <a:rPr lang="en-US" sz="600" dirty="0" smtClean="0"/>
              <a:t>29/10/14 12:41:15</a:t>
            </a:r>
            <a:endParaRPr lang="ru-RU" sz="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275019" y="1714488"/>
            <a:ext cx="726137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US" sz="800" dirty="0" smtClean="0"/>
              <a:t>User</a:t>
            </a:r>
            <a:endParaRPr lang="ru-RU" sz="700" dirty="0" smtClean="0"/>
          </a:p>
          <a:p>
            <a:pPr algn="ctr"/>
            <a:endParaRPr lang="en-US" sz="1200" dirty="0" smtClean="0"/>
          </a:p>
          <a:p>
            <a:endParaRPr lang="ru-RU" sz="600" dirty="0" smtClean="0"/>
          </a:p>
          <a:p>
            <a:r>
              <a:rPr lang="ru-RU" sz="600" dirty="0" smtClean="0"/>
              <a:t>ПП </a:t>
            </a:r>
            <a:r>
              <a:rPr lang="ru-RU" sz="600" dirty="0" err="1" smtClean="0"/>
              <a:t>Почайна</a:t>
            </a:r>
            <a:endParaRPr lang="ru-RU" sz="600" dirty="0" smtClean="0"/>
          </a:p>
          <a:p>
            <a:endParaRPr lang="ru-RU" sz="600" dirty="0" smtClean="0"/>
          </a:p>
          <a:p>
            <a:endParaRPr lang="ru-RU" sz="600" dirty="0" smtClean="0"/>
          </a:p>
          <a:p>
            <a:r>
              <a:rPr lang="ru-RU" sz="600" dirty="0" err="1" smtClean="0"/>
              <a:t>ПроктерЕндГембл</a:t>
            </a:r>
            <a:endParaRPr lang="en-US" sz="600" dirty="0" smtClean="0"/>
          </a:p>
          <a:p>
            <a:pPr algn="ctr"/>
            <a:endParaRPr lang="ru-RU" sz="14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7634309" y="2001828"/>
            <a:ext cx="1366847" cy="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000108"/>
            <a:ext cx="157160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Создать товар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643050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Рынок            (пусто)</a:t>
            </a:r>
            <a:endParaRPr lang="ru-RU" sz="11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0" y="1857364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Сегмент         (пусто)</a:t>
            </a:r>
            <a:endParaRPr lang="ru-RU" sz="11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2071678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Категория     (пусто)</a:t>
            </a:r>
            <a:endParaRPr lang="ru-RU" sz="11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2285992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Семья            (пусто)</a:t>
            </a:r>
            <a:endParaRPr lang="ru-RU" sz="1100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1633526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1847840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2062154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2276468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Прямая со стрелкой 26"/>
          <p:cNvCxnSpPr/>
          <p:nvPr/>
        </p:nvCxnSpPr>
        <p:spPr>
          <a:xfrm flipV="1">
            <a:off x="6500826" y="2285992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5572132" y="2928934"/>
            <a:ext cx="914400" cy="357190"/>
          </a:xfrm>
          <a:prstGeom prst="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Нажимаем сюда</a:t>
            </a:r>
            <a:endParaRPr lang="ru-RU" sz="12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rot="10800000">
            <a:off x="7643834" y="2357430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0800000">
            <a:off x="7643834" y="2786058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10800000">
            <a:off x="7643834" y="3214686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rot="10800000">
            <a:off x="7643834" y="3643314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10800000">
            <a:off x="7643834" y="4071942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0" y="2786058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ru-RU" sz="1100" dirty="0" smtClean="0"/>
              <a:t>Страна производства (пусто)</a:t>
            </a:r>
            <a:endParaRPr lang="ru-RU" sz="1100" dirty="0"/>
          </a:p>
        </p:txBody>
      </p: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2776534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Прямоугольник 47"/>
          <p:cNvSpPr/>
          <p:nvPr/>
        </p:nvSpPr>
        <p:spPr>
          <a:xfrm>
            <a:off x="0" y="3143248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Торговая марка        (пусто)</a:t>
            </a:r>
            <a:endParaRPr lang="ru-RU" sz="1100" dirty="0"/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3133724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Прямоугольник 50"/>
          <p:cNvSpPr/>
          <p:nvPr/>
        </p:nvSpPr>
        <p:spPr>
          <a:xfrm>
            <a:off x="0" y="3500438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Вес/Объем                 (пусто)</a:t>
            </a:r>
            <a:endParaRPr lang="ru-RU" sz="1100" dirty="0"/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3490914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Поиск товара по </a:t>
            </a:r>
            <a:r>
              <a:rPr lang="en-US" sz="1200" dirty="0" smtClean="0"/>
              <a:t>EAN / </a:t>
            </a:r>
            <a:r>
              <a:rPr lang="ru-RU" sz="1200" dirty="0" smtClean="0"/>
              <a:t>названию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</a:t>
            </a:r>
            <a:r>
              <a:rPr lang="ru-RU" sz="1200" dirty="0" err="1" smtClean="0"/>
              <a:t>админа</a:t>
            </a:r>
            <a:r>
              <a:rPr lang="ru-RU" sz="1200" dirty="0" smtClean="0"/>
              <a:t>……</a:t>
            </a:r>
            <a:endParaRPr lang="ru-RU" sz="1200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32801"/>
            <a:ext cx="4357718" cy="352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Прямоугольник 28"/>
          <p:cNvSpPr/>
          <p:nvPr/>
        </p:nvSpPr>
        <p:spPr>
          <a:xfrm>
            <a:off x="1500166" y="2214554"/>
            <a:ext cx="2428892" cy="114300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142844" y="1357298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500166" y="1357298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Бакалея</a:t>
            </a:r>
            <a:endParaRPr lang="ru-RU" sz="11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500166" y="1571612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 smtClean="0"/>
              <a:t>Гарячие</a:t>
            </a:r>
            <a:r>
              <a:rPr lang="ru-RU" sz="1100" dirty="0" smtClean="0"/>
              <a:t> напитки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500166" y="1785926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Чай и травяные настойки</a:t>
            </a:r>
            <a:endParaRPr lang="ru-RU" sz="11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500166" y="2000240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 smtClean="0">
                <a:solidFill>
                  <a:srgbClr val="FF0000"/>
                </a:solidFill>
              </a:rPr>
              <a:t>Чай черный с добавками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571604" y="2285992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4820015831705</a:t>
            </a:r>
            <a:endParaRPr lang="ru-RU" sz="8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571604" y="2500306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4820015831888</a:t>
            </a:r>
            <a:endParaRPr lang="ru-RU" sz="8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571604" y="2714620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4820015878952</a:t>
            </a:r>
            <a:endParaRPr lang="ru-RU" sz="8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3000364" y="3143248"/>
            <a:ext cx="8572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Добавить </a:t>
            </a:r>
            <a:r>
              <a:rPr lang="en-US" sz="800" dirty="0" smtClean="0"/>
              <a:t>EAN</a:t>
            </a:r>
            <a:endParaRPr lang="ru-RU" sz="8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2844" y="1000108"/>
            <a:ext cx="585791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Чай</a:t>
            </a:r>
            <a:r>
              <a:rPr lang="en-US" dirty="0" smtClean="0"/>
              <a:t> </a:t>
            </a:r>
            <a:r>
              <a:rPr lang="en-US" dirty="0" err="1" smtClean="0"/>
              <a:t>Askold</a:t>
            </a:r>
            <a:r>
              <a:rPr lang="en-US" dirty="0" smtClean="0"/>
              <a:t> Earl Grey 50г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571604" y="2928934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rgbClr val="FF0000"/>
                </a:solidFill>
              </a:rPr>
              <a:t>4820015854542</a:t>
            </a:r>
            <a:endParaRPr lang="ru-RU" sz="800" b="1" dirty="0">
              <a:solidFill>
                <a:srgbClr val="FF000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571604" y="3143248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rgbClr val="FF0000"/>
                </a:solidFill>
              </a:rPr>
              <a:t>4820015812345</a:t>
            </a:r>
            <a:endParaRPr lang="ru-RU" sz="800" b="1" dirty="0">
              <a:solidFill>
                <a:srgbClr val="FF0000"/>
              </a:solidFill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6619875"/>
            <a:ext cx="8191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357298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571612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785926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00024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Прямоугольник 64"/>
          <p:cNvSpPr/>
          <p:nvPr/>
        </p:nvSpPr>
        <p:spPr>
          <a:xfrm>
            <a:off x="5143504" y="3643314"/>
            <a:ext cx="1785950" cy="1000132"/>
          </a:xfrm>
          <a:prstGeom prst="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Проверяем то, что было изменено (красное), если надо, то исправляем ошибки, проверяем фото и подтверждаем</a:t>
            </a:r>
            <a:endParaRPr lang="ru-RU" sz="1100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642910" y="257174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42844" y="257174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cxnSp>
        <p:nvCxnSpPr>
          <p:cNvPr id="69" name="Прямая со стрелкой 68"/>
          <p:cNvCxnSpPr>
            <a:stCxn id="65" idx="2"/>
          </p:cNvCxnSpPr>
          <p:nvPr/>
        </p:nvCxnSpPr>
        <p:spPr>
          <a:xfrm rot="5400000">
            <a:off x="5018488" y="5554281"/>
            <a:ext cx="1928826" cy="107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0" name="Рисунок 69" descr="index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357298"/>
            <a:ext cx="928694" cy="1134216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3929058" y="6643686"/>
            <a:ext cx="11430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S1</a:t>
            </a:r>
            <a:endParaRPr lang="ru-RU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Поиск товара по </a:t>
            </a:r>
            <a:r>
              <a:rPr lang="en-US" sz="1200" dirty="0" smtClean="0"/>
              <a:t>EAN / </a:t>
            </a:r>
            <a:r>
              <a:rPr lang="ru-RU" sz="1200" dirty="0" smtClean="0"/>
              <a:t>названию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</a:t>
            </a:r>
            <a:r>
              <a:rPr lang="ru-RU" sz="1200" dirty="0" err="1" smtClean="0"/>
              <a:t>админа</a:t>
            </a:r>
            <a:r>
              <a:rPr lang="ru-RU" sz="1200" dirty="0" smtClean="0"/>
              <a:t> ……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34309" y="1214422"/>
            <a:ext cx="1366847" cy="461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43834" y="1285860"/>
            <a:ext cx="1357322" cy="30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Заявки на изменения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643834" y="1714488"/>
            <a:ext cx="640710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ctr"/>
            <a:r>
              <a:rPr lang="ru-RU" sz="800" dirty="0" smtClean="0"/>
              <a:t>Дата подачи</a:t>
            </a:r>
          </a:p>
          <a:p>
            <a:pPr algn="ctr"/>
            <a:endParaRPr lang="en-US" sz="600" dirty="0" smtClean="0"/>
          </a:p>
          <a:p>
            <a:r>
              <a:rPr lang="en-US" sz="600" dirty="0" smtClean="0"/>
              <a:t>29/10/14 12:41:15</a:t>
            </a:r>
            <a:endParaRPr lang="ru-RU" sz="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275019" y="1714488"/>
            <a:ext cx="726137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US" sz="800" dirty="0" smtClean="0"/>
              <a:t>User</a:t>
            </a:r>
            <a:endParaRPr lang="ru-RU" sz="700" dirty="0" smtClean="0"/>
          </a:p>
          <a:p>
            <a:pPr algn="ctr"/>
            <a:endParaRPr lang="en-US" sz="1200" dirty="0" smtClean="0"/>
          </a:p>
          <a:p>
            <a:endParaRPr lang="ru-RU" sz="600" dirty="0" smtClean="0"/>
          </a:p>
          <a:p>
            <a:r>
              <a:rPr lang="ru-RU" sz="600" dirty="0" err="1" smtClean="0"/>
              <a:t>ПроктерЕндГембл</a:t>
            </a:r>
            <a:endParaRPr lang="en-US" sz="600" dirty="0" smtClean="0"/>
          </a:p>
          <a:p>
            <a:pPr algn="ctr"/>
            <a:endParaRPr lang="ru-RU" sz="14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7634309" y="2001828"/>
            <a:ext cx="1366847" cy="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000108"/>
            <a:ext cx="157160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Создать товар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643050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Рынок            (пусто)</a:t>
            </a:r>
            <a:endParaRPr lang="ru-RU" sz="11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0" y="1857364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Сегмент         (пусто)</a:t>
            </a:r>
            <a:endParaRPr lang="ru-RU" sz="11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2071678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Категория     (пусто)</a:t>
            </a:r>
            <a:endParaRPr lang="ru-RU" sz="11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2285992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Семья            (пусто)</a:t>
            </a:r>
            <a:endParaRPr lang="ru-RU" sz="1100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1633526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1847840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2062154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2276468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Прямая со стрелкой 26"/>
          <p:cNvCxnSpPr/>
          <p:nvPr/>
        </p:nvCxnSpPr>
        <p:spPr>
          <a:xfrm flipV="1">
            <a:off x="6500826" y="2214554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5572132" y="2928934"/>
            <a:ext cx="914400" cy="357190"/>
          </a:xfrm>
          <a:prstGeom prst="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Нажимаем сюда</a:t>
            </a:r>
            <a:endParaRPr lang="ru-RU" sz="12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rot="10800000">
            <a:off x="7643834" y="2357430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0800000">
            <a:off x="7643834" y="2786058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10800000">
            <a:off x="7643834" y="3214686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rot="10800000">
            <a:off x="7643834" y="3643314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10800000">
            <a:off x="7643834" y="4071942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0" y="2786058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ru-RU" sz="1100" dirty="0" smtClean="0"/>
              <a:t>Страна производства (пусто)</a:t>
            </a:r>
            <a:endParaRPr lang="ru-RU" sz="1100" dirty="0"/>
          </a:p>
        </p:txBody>
      </p:sp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2776534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Прямоугольник 33"/>
          <p:cNvSpPr/>
          <p:nvPr/>
        </p:nvSpPr>
        <p:spPr>
          <a:xfrm>
            <a:off x="0" y="3143248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Торговая марка        (пусто)</a:t>
            </a:r>
            <a:endParaRPr lang="ru-RU" sz="1100" dirty="0"/>
          </a:p>
        </p:txBody>
      </p:sp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3133724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Прямоугольник 35"/>
          <p:cNvSpPr/>
          <p:nvPr/>
        </p:nvSpPr>
        <p:spPr>
          <a:xfrm>
            <a:off x="0" y="3500438"/>
            <a:ext cx="192885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Вес/Объем                 (пусто)</a:t>
            </a:r>
            <a:endParaRPr lang="ru-RU" sz="1100" dirty="0"/>
          </a:p>
        </p:txBody>
      </p:sp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3490914"/>
            <a:ext cx="242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Поиск товара по </a:t>
            </a:r>
            <a:r>
              <a:rPr lang="en-US" sz="1200" dirty="0" smtClean="0"/>
              <a:t>EAN / </a:t>
            </a:r>
            <a:r>
              <a:rPr lang="ru-RU" sz="1200" dirty="0" smtClean="0"/>
              <a:t>названию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</a:t>
            </a:r>
            <a:r>
              <a:rPr lang="ru-RU" sz="1200" dirty="0" err="1" smtClean="0"/>
              <a:t>админа</a:t>
            </a:r>
            <a:r>
              <a:rPr lang="ru-RU" sz="1200" dirty="0" smtClean="0"/>
              <a:t> ……</a:t>
            </a:r>
            <a:endParaRPr lang="ru-RU" sz="1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500166" y="2214554"/>
            <a:ext cx="2428892" cy="357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500166" y="1357298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rgbClr val="FF0000"/>
                </a:solidFill>
              </a:rPr>
              <a:t>Хозяйственные товары</a:t>
            </a:r>
            <a:endParaRPr lang="ru-RU" sz="1100" dirty="0"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500166" y="1571612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rgbClr val="FF0000"/>
                </a:solidFill>
              </a:rPr>
              <a:t>Товар для белья</a:t>
            </a:r>
            <a:endParaRPr lang="ru-RU" sz="1100" dirty="0">
              <a:solidFill>
                <a:srgbClr val="FF0000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571604" y="2285992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rgbClr val="FF0000"/>
                </a:solidFill>
              </a:rPr>
              <a:t>5413149871311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3000364" y="2285992"/>
            <a:ext cx="8572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Добавить </a:t>
            </a:r>
            <a:r>
              <a:rPr lang="en-US" sz="800" dirty="0" smtClean="0"/>
              <a:t>EAN</a:t>
            </a:r>
            <a:endParaRPr lang="ru-RU" sz="8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42844" y="1000108"/>
            <a:ext cx="585791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rgbClr val="FF0000"/>
                </a:solidFill>
              </a:rPr>
              <a:t>Порошок </a:t>
            </a:r>
            <a:r>
              <a:rPr lang="en-US" dirty="0" smtClean="0">
                <a:solidFill>
                  <a:srgbClr val="FF0000"/>
                </a:solidFill>
              </a:rPr>
              <a:t>TIDE </a:t>
            </a:r>
            <a:r>
              <a:rPr lang="ru-RU" dirty="0" err="1" smtClean="0">
                <a:solidFill>
                  <a:srgbClr val="FF0000"/>
                </a:solidFill>
              </a:rPr>
              <a:t>Авт</a:t>
            </a:r>
            <a:r>
              <a:rPr lang="ru-RU" dirty="0" smtClean="0">
                <a:solidFill>
                  <a:srgbClr val="FF0000"/>
                </a:solidFill>
              </a:rPr>
              <a:t> СМЗ. </a:t>
            </a:r>
            <a:r>
              <a:rPr lang="en-US" dirty="0" smtClean="0">
                <a:solidFill>
                  <a:srgbClr val="FF0000"/>
                </a:solidFill>
              </a:rPr>
              <a:t>Color Scent 450</a:t>
            </a:r>
            <a:r>
              <a:rPr lang="ru-RU" dirty="0" smtClean="0">
                <a:solidFill>
                  <a:srgbClr val="FF0000"/>
                </a:solidFill>
              </a:rPr>
              <a:t>г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6619875"/>
            <a:ext cx="8191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357298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571612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326324"/>
            <a:ext cx="4357686" cy="353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Прямоугольник 58"/>
          <p:cNvSpPr/>
          <p:nvPr/>
        </p:nvSpPr>
        <p:spPr>
          <a:xfrm>
            <a:off x="1500166" y="1785926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Категория     (пусто)</a:t>
            </a:r>
            <a:endParaRPr lang="ru-RU" sz="11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1500166" y="2000240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Семья            (пусто)</a:t>
            </a:r>
            <a:endParaRPr lang="ru-RU" sz="1100" dirty="0"/>
          </a:p>
        </p:txBody>
      </p:sp>
      <p:pic>
        <p:nvPicPr>
          <p:cNvPr id="6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85926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00024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Прямоугольник 62"/>
          <p:cNvSpPr/>
          <p:nvPr/>
        </p:nvSpPr>
        <p:spPr>
          <a:xfrm>
            <a:off x="142844" y="1357298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642910" y="257174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142844" y="257174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5143504" y="3643314"/>
            <a:ext cx="1785950" cy="1000132"/>
          </a:xfrm>
          <a:prstGeom prst="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Проверяем то, что было изменено (красное), если надо, то исправляем ошибки, проверяем фото и подтверждаем</a:t>
            </a:r>
            <a:endParaRPr lang="ru-RU" sz="1100" dirty="0"/>
          </a:p>
        </p:txBody>
      </p:sp>
      <p:cxnSp>
        <p:nvCxnSpPr>
          <p:cNvPr id="68" name="Прямая со стрелкой 67"/>
          <p:cNvCxnSpPr>
            <a:stCxn id="67" idx="2"/>
          </p:cNvCxnSpPr>
          <p:nvPr/>
        </p:nvCxnSpPr>
        <p:spPr>
          <a:xfrm rot="5400000">
            <a:off x="5018488" y="5554281"/>
            <a:ext cx="1928826" cy="107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9" name="Рисунок 68" descr="index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357298"/>
            <a:ext cx="928694" cy="1143007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3929058" y="6643686"/>
            <a:ext cx="11430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S1</a:t>
            </a:r>
            <a:endParaRPr lang="ru-RU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Поиск товара по </a:t>
            </a:r>
            <a:r>
              <a:rPr lang="en-US" sz="1200" dirty="0" smtClean="0"/>
              <a:t>EAN / </a:t>
            </a:r>
            <a:r>
              <a:rPr lang="ru-RU" sz="1200" dirty="0" smtClean="0"/>
              <a:t>названию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</a:t>
            </a:r>
            <a:r>
              <a:rPr lang="ru-RU" sz="1200" dirty="0" err="1" smtClean="0"/>
              <a:t>админа</a:t>
            </a:r>
            <a:r>
              <a:rPr lang="ru-RU" sz="1200" dirty="0" smtClean="0"/>
              <a:t> ……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34309" y="1214422"/>
            <a:ext cx="1366847" cy="461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43834" y="1285860"/>
            <a:ext cx="1357322" cy="30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Заявки на изменения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643834" y="1714488"/>
            <a:ext cx="640710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ctr"/>
            <a:r>
              <a:rPr lang="ru-RU" sz="800" dirty="0" smtClean="0"/>
              <a:t>Дата подачи</a:t>
            </a:r>
          </a:p>
          <a:p>
            <a:pPr algn="ctr"/>
            <a:endParaRPr lang="en-US" sz="600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8275019" y="1714488"/>
            <a:ext cx="726137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US" sz="800" dirty="0" smtClean="0"/>
              <a:t>User</a:t>
            </a:r>
            <a:endParaRPr lang="ru-RU" sz="700" dirty="0" smtClean="0"/>
          </a:p>
          <a:p>
            <a:pPr algn="ctr"/>
            <a:endParaRPr lang="en-US" sz="1200" dirty="0" smtClean="0"/>
          </a:p>
          <a:p>
            <a:endParaRPr lang="ru-RU" sz="600" dirty="0" smtClean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7634309" y="2001828"/>
            <a:ext cx="1366847" cy="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000108"/>
            <a:ext cx="157160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Создать товар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rot="10800000">
            <a:off x="7643834" y="2357430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0800000">
            <a:off x="7643834" y="2786058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10800000">
            <a:off x="7643834" y="3214686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rot="10800000">
            <a:off x="7643834" y="3643314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10800000">
            <a:off x="7643834" y="4071942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2643174" y="5286388"/>
            <a:ext cx="1785950" cy="1000132"/>
          </a:xfrm>
          <a:prstGeom prst="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Выбор для отображения товара</a:t>
            </a:r>
            <a:endParaRPr lang="ru-RU" sz="1100" dirty="0"/>
          </a:p>
        </p:txBody>
      </p:sp>
      <p:sp>
        <p:nvSpPr>
          <p:cNvPr id="32" name="Правая фигурная скобка 31"/>
          <p:cNvSpPr/>
          <p:nvPr/>
        </p:nvSpPr>
        <p:spPr>
          <a:xfrm>
            <a:off x="1928794" y="1500174"/>
            <a:ext cx="214314" cy="250033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0" y="1643050"/>
            <a:ext cx="18574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rgbClr val="FFFF00"/>
                </a:solidFill>
              </a:rPr>
              <a:t>Бакалея</a:t>
            </a:r>
            <a:endParaRPr lang="ru-RU" sz="1100" dirty="0">
              <a:solidFill>
                <a:srgbClr val="FFFF00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0" y="1857364"/>
            <a:ext cx="18574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 smtClean="0">
                <a:solidFill>
                  <a:srgbClr val="FFFF00"/>
                </a:solidFill>
              </a:rPr>
              <a:t>Гарячие</a:t>
            </a:r>
            <a:r>
              <a:rPr lang="ru-RU" sz="1100" dirty="0" smtClean="0">
                <a:solidFill>
                  <a:srgbClr val="FFFF00"/>
                </a:solidFill>
              </a:rPr>
              <a:t> напитки</a:t>
            </a:r>
            <a:endParaRPr lang="ru-RU" sz="1100" dirty="0">
              <a:solidFill>
                <a:srgbClr val="FFFF0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0" y="2071678"/>
            <a:ext cx="18574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rgbClr val="FFFF00"/>
                </a:solidFill>
              </a:rPr>
              <a:t>Чай и травяные настойки</a:t>
            </a:r>
            <a:endParaRPr lang="ru-RU" sz="1100" dirty="0">
              <a:solidFill>
                <a:srgbClr val="FFFF00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2285992"/>
            <a:ext cx="18574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 smtClean="0">
                <a:solidFill>
                  <a:srgbClr val="FFFF00"/>
                </a:solidFill>
              </a:rPr>
              <a:t>Чай черный с добавками</a:t>
            </a:r>
            <a:endParaRPr lang="ru-RU" sz="1100" b="1" dirty="0">
              <a:solidFill>
                <a:srgbClr val="FFFF00"/>
              </a:solidFill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76" y="164305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76" y="1857364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76" y="2071678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76" y="2285992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Прямоугольник 47"/>
          <p:cNvSpPr/>
          <p:nvPr/>
        </p:nvSpPr>
        <p:spPr>
          <a:xfrm>
            <a:off x="2285984" y="157161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786050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285984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pic>
        <p:nvPicPr>
          <p:cNvPr id="51" name="Рисунок 50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1571612"/>
            <a:ext cx="928694" cy="1134216"/>
          </a:xfrm>
          <a:prstGeom prst="rect">
            <a:avLst/>
          </a:prstGeom>
        </p:spPr>
      </p:pic>
      <p:sp>
        <p:nvSpPr>
          <p:cNvPr id="52" name="Прямоугольник 51"/>
          <p:cNvSpPr/>
          <p:nvPr/>
        </p:nvSpPr>
        <p:spPr>
          <a:xfrm>
            <a:off x="2285984" y="135729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en-US" sz="700" dirty="0" err="1" smtClean="0"/>
              <a:t>Askold</a:t>
            </a:r>
            <a:r>
              <a:rPr lang="en-US" sz="700" dirty="0" smtClean="0"/>
              <a:t> Earl Grey 50г</a:t>
            </a:r>
            <a:endParaRPr lang="ru-RU" sz="7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3428992" y="157161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929058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428992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3428992" y="135729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Lipton Earl Grey 100г</a:t>
            </a:r>
            <a:endParaRPr lang="ru-RU" sz="7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4572000" y="157161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5072066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4572000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572000" y="135729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en-US" sz="700" dirty="0" err="1" smtClean="0"/>
              <a:t>Batic</a:t>
            </a:r>
            <a:r>
              <a:rPr lang="en-US" sz="700" dirty="0" smtClean="0"/>
              <a:t> 50г</a:t>
            </a:r>
            <a:endParaRPr lang="ru-RU" sz="7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715008" y="157161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6215074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5715008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5715008" y="135729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Ahmad 55г</a:t>
            </a:r>
            <a:endParaRPr lang="ru-RU" sz="7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2285984" y="335756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786050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285984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2285984" y="314324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en-US" sz="700" dirty="0" err="1" smtClean="0"/>
              <a:t>Hyleys</a:t>
            </a:r>
            <a:r>
              <a:rPr lang="en-US" sz="700" dirty="0" smtClean="0"/>
              <a:t> Earl Grey 50г</a:t>
            </a:r>
            <a:endParaRPr lang="ru-RU" sz="7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3428992" y="335756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3929058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3428992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428992" y="314324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en-US" sz="700" dirty="0" err="1" smtClean="0"/>
              <a:t>Dilmah</a:t>
            </a:r>
            <a:r>
              <a:rPr lang="en-US" sz="700" dirty="0" smtClean="0"/>
              <a:t> 150г</a:t>
            </a:r>
            <a:endParaRPr lang="ru-RU" sz="700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4572000" y="335756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5072066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4572000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572000" y="314324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uk-UA" sz="700" dirty="0" smtClean="0"/>
              <a:t>Бесіда</a:t>
            </a:r>
            <a:r>
              <a:rPr lang="en-US" sz="700" dirty="0" smtClean="0"/>
              <a:t> 50г</a:t>
            </a:r>
            <a:endParaRPr lang="ru-RU" sz="7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5715008" y="335756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6215074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5715008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715008" y="314324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uk-UA" sz="700" dirty="0" err="1" smtClean="0"/>
              <a:t>Майский</a:t>
            </a:r>
            <a:r>
              <a:rPr lang="uk-UA" sz="700" dirty="0" smtClean="0"/>
              <a:t> с добавками</a:t>
            </a:r>
            <a:r>
              <a:rPr lang="en-US" sz="700" dirty="0" smtClean="0"/>
              <a:t> 50г</a:t>
            </a:r>
            <a:endParaRPr lang="ru-RU" sz="700" dirty="0"/>
          </a:p>
        </p:txBody>
      </p:sp>
      <p:pic>
        <p:nvPicPr>
          <p:cNvPr id="89" name="Рисунок 88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3" y="1571612"/>
            <a:ext cx="928694" cy="1143007"/>
          </a:xfrm>
          <a:prstGeom prst="rect">
            <a:avLst/>
          </a:prstGeom>
        </p:spPr>
      </p:pic>
      <p:pic>
        <p:nvPicPr>
          <p:cNvPr id="90" name="Рисунок 89" descr="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71612"/>
            <a:ext cx="928694" cy="1110123"/>
          </a:xfrm>
          <a:prstGeom prst="rect">
            <a:avLst/>
          </a:prstGeom>
        </p:spPr>
      </p:pic>
      <p:pic>
        <p:nvPicPr>
          <p:cNvPr id="91" name="Рисунок 90" descr="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8" y="1571612"/>
            <a:ext cx="928694" cy="1143008"/>
          </a:xfrm>
          <a:prstGeom prst="rect">
            <a:avLst/>
          </a:prstGeom>
        </p:spPr>
      </p:pic>
      <p:pic>
        <p:nvPicPr>
          <p:cNvPr id="92" name="Рисунок 91" descr="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984" y="3357562"/>
            <a:ext cx="928693" cy="1143007"/>
          </a:xfrm>
          <a:prstGeom prst="rect">
            <a:avLst/>
          </a:prstGeom>
        </p:spPr>
      </p:pic>
      <p:pic>
        <p:nvPicPr>
          <p:cNvPr id="93" name="Рисунок 92" descr="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2" y="3357562"/>
            <a:ext cx="928694" cy="1143008"/>
          </a:xfrm>
          <a:prstGeom prst="rect">
            <a:avLst/>
          </a:prstGeom>
        </p:spPr>
      </p:pic>
      <p:pic>
        <p:nvPicPr>
          <p:cNvPr id="94" name="Рисунок 93" descr="6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357562"/>
            <a:ext cx="928694" cy="1143008"/>
          </a:xfrm>
          <a:prstGeom prst="rect">
            <a:avLst/>
          </a:prstGeom>
        </p:spPr>
      </p:pic>
      <p:pic>
        <p:nvPicPr>
          <p:cNvPr id="95" name="Рисунок 94" descr="7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8" y="3357562"/>
            <a:ext cx="928694" cy="1143008"/>
          </a:xfrm>
          <a:prstGeom prst="rect">
            <a:avLst/>
          </a:prstGeom>
        </p:spPr>
      </p:pic>
      <p:sp>
        <p:nvSpPr>
          <p:cNvPr id="96" name="Прямоугольник 95"/>
          <p:cNvSpPr/>
          <p:nvPr/>
        </p:nvSpPr>
        <p:spPr>
          <a:xfrm>
            <a:off x="0" y="2857496"/>
            <a:ext cx="18573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ru-RU" sz="1100" dirty="0" smtClean="0">
                <a:solidFill>
                  <a:srgbClr val="FFFF00"/>
                </a:solidFill>
              </a:rPr>
              <a:t>Страна производства (пусто)</a:t>
            </a:r>
            <a:endParaRPr lang="ru-RU" sz="1100" dirty="0">
              <a:solidFill>
                <a:srgbClr val="FFFF00"/>
              </a:solidFill>
            </a:endParaRPr>
          </a:p>
        </p:txBody>
      </p:sp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2857496"/>
            <a:ext cx="161926" cy="16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" name="Прямоугольник 97"/>
          <p:cNvSpPr/>
          <p:nvPr/>
        </p:nvSpPr>
        <p:spPr>
          <a:xfrm>
            <a:off x="0" y="3214686"/>
            <a:ext cx="18573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ru-RU" sz="1100" dirty="0" smtClean="0">
                <a:solidFill>
                  <a:srgbClr val="FFFF00"/>
                </a:solidFill>
              </a:rPr>
              <a:t>Торговая марка           (пусто)</a:t>
            </a:r>
            <a:endParaRPr lang="ru-RU" sz="1100" dirty="0">
              <a:solidFill>
                <a:srgbClr val="FFFF00"/>
              </a:solidFill>
            </a:endParaRPr>
          </a:p>
        </p:txBody>
      </p:sp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3214686"/>
            <a:ext cx="161926" cy="16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Прямая со стрелкой 28"/>
          <p:cNvCxnSpPr>
            <a:endCxn id="32" idx="1"/>
          </p:cNvCxnSpPr>
          <p:nvPr/>
        </p:nvCxnSpPr>
        <p:spPr>
          <a:xfrm rot="16200000" flipV="1">
            <a:off x="1196555" y="3696892"/>
            <a:ext cx="2536050" cy="642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0" y="3500438"/>
            <a:ext cx="18573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rgbClr val="FFFF00"/>
                </a:solidFill>
              </a:rPr>
              <a:t>Вес/Объем                 (пусто)</a:t>
            </a:r>
            <a:endParaRPr lang="ru-RU" sz="1100" dirty="0">
              <a:solidFill>
                <a:srgbClr val="FFFF00"/>
              </a:solidFill>
            </a:endParaRPr>
          </a:p>
        </p:txBody>
      </p:sp>
      <p:pic>
        <p:nvPicPr>
          <p:cNvPr id="10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161926" cy="16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" name="Прямоугольник 105"/>
          <p:cNvSpPr/>
          <p:nvPr/>
        </p:nvSpPr>
        <p:spPr>
          <a:xfrm>
            <a:off x="0" y="1500174"/>
            <a:ext cx="2000232" cy="1143008"/>
          </a:xfrm>
          <a:prstGeom prst="rect">
            <a:avLst/>
          </a:prstGeom>
          <a:solidFill>
            <a:srgbClr val="C00000">
              <a:alpha val="7000"/>
            </a:srgb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571480"/>
            <a:ext cx="817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присвоения свойств карточкам товаров в базе мы будем присваивать статус </a:t>
            </a:r>
          </a:p>
          <a:p>
            <a:r>
              <a:rPr lang="ru-RU" dirty="0" smtClean="0"/>
              <a:t>для каждого товара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643050"/>
            <a:ext cx="64822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Виды статусов товара:</a:t>
            </a:r>
            <a:endParaRPr lang="ru-RU" dirty="0" smtClean="0"/>
          </a:p>
          <a:p>
            <a:endParaRPr lang="ru-RU" b="1" u="sng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товар </a:t>
            </a:r>
            <a:r>
              <a:rPr lang="ru-RU" dirty="0" smtClean="0"/>
              <a:t>открытый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ru-RU" b="1" dirty="0" smtClean="0">
                <a:solidFill>
                  <a:srgbClr val="FF0000"/>
                </a:solidFill>
              </a:rPr>
              <a:t>1</a:t>
            </a:r>
            <a:endParaRPr lang="ru-RU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товар закрытый для покупателя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ru-RU" b="1" dirty="0" smtClean="0">
                <a:solidFill>
                  <a:srgbClr val="FF0000"/>
                </a:solidFill>
              </a:rPr>
              <a:t>2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Товар закрытый для магазина, поставщика и производителя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ru-RU" b="1" dirty="0" smtClean="0">
                <a:solidFill>
                  <a:srgbClr val="FF0000"/>
                </a:solidFill>
              </a:rPr>
              <a:t>3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Товар закрыт для всех, кроме </a:t>
            </a:r>
            <a:r>
              <a:rPr lang="ru-RU" dirty="0" err="1" smtClean="0"/>
              <a:t>админа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ru-RU" b="1" dirty="0" smtClean="0">
                <a:solidFill>
                  <a:srgbClr val="FF0000"/>
                </a:solidFill>
              </a:rPr>
              <a:t>4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Поиск товара по </a:t>
            </a:r>
            <a:r>
              <a:rPr lang="en-US" sz="1200" dirty="0" smtClean="0"/>
              <a:t>EAN / </a:t>
            </a:r>
            <a:r>
              <a:rPr lang="ru-RU" sz="1200" dirty="0" smtClean="0"/>
              <a:t>названию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</a:t>
            </a:r>
            <a:r>
              <a:rPr lang="ru-RU" sz="1200" dirty="0" err="1" smtClean="0"/>
              <a:t>админа</a:t>
            </a:r>
            <a:r>
              <a:rPr lang="ru-RU" sz="1200" dirty="0" smtClean="0"/>
              <a:t> ……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34309" y="1214422"/>
            <a:ext cx="1366847" cy="461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43834" y="1285860"/>
            <a:ext cx="1357322" cy="30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Заявки на изменения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643834" y="1714488"/>
            <a:ext cx="640710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algn="ctr"/>
            <a:r>
              <a:rPr lang="ru-RU" sz="800" dirty="0" smtClean="0"/>
              <a:t>Дата подачи</a:t>
            </a:r>
          </a:p>
          <a:p>
            <a:pPr algn="ctr"/>
            <a:endParaRPr lang="en-US" sz="600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8275019" y="1714488"/>
            <a:ext cx="726137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US" sz="800" dirty="0" smtClean="0"/>
              <a:t>User</a:t>
            </a:r>
            <a:endParaRPr lang="ru-RU" sz="700" dirty="0" smtClean="0"/>
          </a:p>
          <a:p>
            <a:pPr algn="ctr"/>
            <a:endParaRPr lang="en-US" sz="1200" dirty="0" smtClean="0"/>
          </a:p>
          <a:p>
            <a:endParaRPr lang="ru-RU" sz="600" dirty="0" smtClean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7634309" y="2001828"/>
            <a:ext cx="1366847" cy="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000108"/>
            <a:ext cx="157160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Создать товар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rot="10800000">
            <a:off x="7643834" y="2357430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0800000">
            <a:off x="7643834" y="2786058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10800000">
            <a:off x="7643834" y="3214686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rot="10800000">
            <a:off x="7643834" y="3643314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10800000">
            <a:off x="7643834" y="4071942"/>
            <a:ext cx="13573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929190" y="5429264"/>
            <a:ext cx="1785950" cy="1000132"/>
          </a:xfrm>
          <a:prstGeom prst="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Нажимаем для отображения информации о товаре</a:t>
            </a:r>
            <a:endParaRPr lang="ru-RU" sz="11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0" y="1643050"/>
            <a:ext cx="18574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rgbClr val="FFFF00"/>
                </a:solidFill>
              </a:rPr>
              <a:t>Бакалея</a:t>
            </a:r>
            <a:endParaRPr lang="ru-RU" sz="1100" dirty="0">
              <a:solidFill>
                <a:srgbClr val="FFFF00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0" y="1857364"/>
            <a:ext cx="18574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 smtClean="0">
                <a:solidFill>
                  <a:srgbClr val="FFFF00"/>
                </a:solidFill>
              </a:rPr>
              <a:t>Гарячие</a:t>
            </a:r>
            <a:r>
              <a:rPr lang="ru-RU" sz="1100" dirty="0" smtClean="0">
                <a:solidFill>
                  <a:srgbClr val="FFFF00"/>
                </a:solidFill>
              </a:rPr>
              <a:t> напитки</a:t>
            </a:r>
            <a:endParaRPr lang="ru-RU" sz="1100" dirty="0">
              <a:solidFill>
                <a:srgbClr val="FFFF0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0" y="2071678"/>
            <a:ext cx="18574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rgbClr val="FFFF00"/>
                </a:solidFill>
              </a:rPr>
              <a:t>Чай и травяные настойки</a:t>
            </a:r>
            <a:endParaRPr lang="ru-RU" sz="1100" dirty="0">
              <a:solidFill>
                <a:srgbClr val="FFFF00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2285992"/>
            <a:ext cx="18574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 smtClean="0">
                <a:solidFill>
                  <a:srgbClr val="FFFF00"/>
                </a:solidFill>
              </a:rPr>
              <a:t>Чай черный с добавками</a:t>
            </a:r>
            <a:endParaRPr lang="ru-RU" sz="1100" b="1" dirty="0">
              <a:solidFill>
                <a:srgbClr val="FFFF00"/>
              </a:solidFill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76" y="164305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76" y="1857364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76" y="2071678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76" y="2285992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Прямоугольник 47"/>
          <p:cNvSpPr/>
          <p:nvPr/>
        </p:nvSpPr>
        <p:spPr>
          <a:xfrm>
            <a:off x="2285984" y="157161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786050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285984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pic>
        <p:nvPicPr>
          <p:cNvPr id="51" name="Рисунок 50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1571612"/>
            <a:ext cx="928694" cy="1134216"/>
          </a:xfrm>
          <a:prstGeom prst="rect">
            <a:avLst/>
          </a:prstGeom>
        </p:spPr>
      </p:pic>
      <p:sp>
        <p:nvSpPr>
          <p:cNvPr id="52" name="Прямоугольник 51"/>
          <p:cNvSpPr/>
          <p:nvPr/>
        </p:nvSpPr>
        <p:spPr>
          <a:xfrm>
            <a:off x="2285984" y="135729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en-US" sz="700" dirty="0" err="1" smtClean="0"/>
              <a:t>Askold</a:t>
            </a:r>
            <a:r>
              <a:rPr lang="en-US" sz="700" dirty="0" smtClean="0"/>
              <a:t> Earl Grey 50г</a:t>
            </a:r>
            <a:endParaRPr lang="ru-RU" sz="7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3428992" y="157161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929058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428992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3428992" y="135729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Lipton Earl Grey 100г</a:t>
            </a:r>
            <a:endParaRPr lang="ru-RU" sz="7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4572000" y="157161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5072066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4572000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572000" y="135729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en-US" sz="700" dirty="0" err="1" smtClean="0"/>
              <a:t>Batic</a:t>
            </a:r>
            <a:r>
              <a:rPr lang="en-US" sz="700" dirty="0" smtClean="0"/>
              <a:t> 50г</a:t>
            </a:r>
            <a:endParaRPr lang="ru-RU" sz="7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715008" y="157161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6215074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5715008" y="271462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5715008" y="135729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Ahmad 55г</a:t>
            </a:r>
            <a:endParaRPr lang="ru-RU" sz="7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2285984" y="335756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786050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285984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2285984" y="314324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en-US" sz="700" dirty="0" err="1" smtClean="0"/>
              <a:t>Hyleys</a:t>
            </a:r>
            <a:r>
              <a:rPr lang="en-US" sz="700" dirty="0" smtClean="0"/>
              <a:t> Earl Grey 50г</a:t>
            </a:r>
            <a:endParaRPr lang="ru-RU" sz="7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3428992" y="335756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3929058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3428992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428992" y="314324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en-US" sz="700" dirty="0" err="1" smtClean="0"/>
              <a:t>Dilmah</a:t>
            </a:r>
            <a:r>
              <a:rPr lang="en-US" sz="700" dirty="0" smtClean="0"/>
              <a:t> 150г</a:t>
            </a:r>
            <a:endParaRPr lang="ru-RU" sz="700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4572000" y="335756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5072066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4572000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572000" y="314324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uk-UA" sz="700" dirty="0" smtClean="0"/>
              <a:t>Бесіда</a:t>
            </a:r>
            <a:r>
              <a:rPr lang="en-US" sz="700" dirty="0" smtClean="0"/>
              <a:t> 50г</a:t>
            </a:r>
            <a:endParaRPr lang="ru-RU" sz="7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5715008" y="3357562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6215074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фото2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5715008" y="450057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фото1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715008" y="314324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err="1" smtClean="0"/>
              <a:t>Чай</a:t>
            </a:r>
            <a:r>
              <a:rPr lang="en-US" sz="700" dirty="0" smtClean="0"/>
              <a:t> </a:t>
            </a:r>
            <a:r>
              <a:rPr lang="uk-UA" sz="700" dirty="0" err="1" smtClean="0"/>
              <a:t>Майский</a:t>
            </a:r>
            <a:r>
              <a:rPr lang="uk-UA" sz="700" dirty="0" smtClean="0"/>
              <a:t> с добавками</a:t>
            </a:r>
            <a:r>
              <a:rPr lang="en-US" sz="700" dirty="0" smtClean="0"/>
              <a:t> 50г</a:t>
            </a:r>
            <a:endParaRPr lang="ru-RU" sz="700" dirty="0"/>
          </a:p>
        </p:txBody>
      </p:sp>
      <p:pic>
        <p:nvPicPr>
          <p:cNvPr id="89" name="Рисунок 88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3" y="1571612"/>
            <a:ext cx="928694" cy="1143007"/>
          </a:xfrm>
          <a:prstGeom prst="rect">
            <a:avLst/>
          </a:prstGeom>
        </p:spPr>
      </p:pic>
      <p:pic>
        <p:nvPicPr>
          <p:cNvPr id="90" name="Рисунок 89" descr="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71612"/>
            <a:ext cx="928694" cy="1110123"/>
          </a:xfrm>
          <a:prstGeom prst="rect">
            <a:avLst/>
          </a:prstGeom>
        </p:spPr>
      </p:pic>
      <p:pic>
        <p:nvPicPr>
          <p:cNvPr id="91" name="Рисунок 90" descr="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8" y="1571612"/>
            <a:ext cx="928694" cy="1143008"/>
          </a:xfrm>
          <a:prstGeom prst="rect">
            <a:avLst/>
          </a:prstGeom>
        </p:spPr>
      </p:pic>
      <p:pic>
        <p:nvPicPr>
          <p:cNvPr id="92" name="Рисунок 91" descr="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984" y="3357562"/>
            <a:ext cx="928693" cy="1143007"/>
          </a:xfrm>
          <a:prstGeom prst="rect">
            <a:avLst/>
          </a:prstGeom>
        </p:spPr>
      </p:pic>
      <p:pic>
        <p:nvPicPr>
          <p:cNvPr id="93" name="Рисунок 92" descr="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2" y="3357562"/>
            <a:ext cx="928694" cy="1143008"/>
          </a:xfrm>
          <a:prstGeom prst="rect">
            <a:avLst/>
          </a:prstGeom>
        </p:spPr>
      </p:pic>
      <p:pic>
        <p:nvPicPr>
          <p:cNvPr id="94" name="Рисунок 93" descr="6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357562"/>
            <a:ext cx="928694" cy="1143008"/>
          </a:xfrm>
          <a:prstGeom prst="rect">
            <a:avLst/>
          </a:prstGeom>
        </p:spPr>
      </p:pic>
      <p:pic>
        <p:nvPicPr>
          <p:cNvPr id="95" name="Рисунок 94" descr="7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8" y="3357562"/>
            <a:ext cx="928694" cy="1143008"/>
          </a:xfrm>
          <a:prstGeom prst="rect">
            <a:avLst/>
          </a:prstGeom>
        </p:spPr>
      </p:pic>
      <p:sp>
        <p:nvSpPr>
          <p:cNvPr id="96" name="Прямоугольник 95"/>
          <p:cNvSpPr/>
          <p:nvPr/>
        </p:nvSpPr>
        <p:spPr>
          <a:xfrm>
            <a:off x="0" y="2857496"/>
            <a:ext cx="18573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ru-RU" sz="1100" dirty="0" smtClean="0">
                <a:solidFill>
                  <a:srgbClr val="FFFF00"/>
                </a:solidFill>
              </a:rPr>
              <a:t>Страна производства (пусто)</a:t>
            </a:r>
            <a:endParaRPr lang="ru-RU" sz="1100" dirty="0">
              <a:solidFill>
                <a:srgbClr val="FFFF00"/>
              </a:solidFill>
            </a:endParaRPr>
          </a:p>
        </p:txBody>
      </p:sp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2857496"/>
            <a:ext cx="161926" cy="16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" name="Прямоугольник 97"/>
          <p:cNvSpPr/>
          <p:nvPr/>
        </p:nvSpPr>
        <p:spPr>
          <a:xfrm>
            <a:off x="0" y="3214686"/>
            <a:ext cx="18573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ru-RU" sz="1100" dirty="0" smtClean="0">
                <a:solidFill>
                  <a:srgbClr val="FFFF00"/>
                </a:solidFill>
              </a:rPr>
              <a:t>Торговая марка           (пусто)</a:t>
            </a:r>
            <a:endParaRPr lang="ru-RU" sz="1100" dirty="0">
              <a:solidFill>
                <a:srgbClr val="FFFF00"/>
              </a:solidFill>
            </a:endParaRPr>
          </a:p>
        </p:txBody>
      </p:sp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020" y="3214686"/>
            <a:ext cx="161926" cy="16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Прямая со стрелкой 28"/>
          <p:cNvCxnSpPr/>
          <p:nvPr/>
        </p:nvCxnSpPr>
        <p:spPr>
          <a:xfrm rot="16200000" flipV="1">
            <a:off x="1964516" y="2464587"/>
            <a:ext cx="3929089" cy="2000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0" y="3500438"/>
            <a:ext cx="18573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rgbClr val="FFFF00"/>
                </a:solidFill>
              </a:rPr>
              <a:t>Вес/Объем                 (пусто)</a:t>
            </a:r>
            <a:endParaRPr lang="ru-RU" sz="1100" dirty="0">
              <a:solidFill>
                <a:srgbClr val="FFFF00"/>
              </a:solidFill>
            </a:endParaRPr>
          </a:p>
        </p:txBody>
      </p:sp>
      <p:pic>
        <p:nvPicPr>
          <p:cNvPr id="10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161926" cy="16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Поиск товара по </a:t>
            </a:r>
            <a:r>
              <a:rPr lang="en-US" sz="1200" dirty="0" smtClean="0"/>
              <a:t>EAN / </a:t>
            </a:r>
            <a:r>
              <a:rPr lang="ru-RU" sz="1200" dirty="0" smtClean="0"/>
              <a:t>названию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</a:t>
            </a:r>
            <a:r>
              <a:rPr lang="ru-RU" sz="1200" dirty="0" err="1" smtClean="0"/>
              <a:t>админа</a:t>
            </a:r>
            <a:r>
              <a:rPr lang="ru-RU" sz="1200" dirty="0" smtClean="0"/>
              <a:t>……</a:t>
            </a:r>
            <a:endParaRPr lang="ru-RU" sz="12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142844" y="1357298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500166" y="1357298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Бакалея</a:t>
            </a:r>
            <a:endParaRPr lang="ru-RU" sz="11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500166" y="1571612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 smtClean="0"/>
              <a:t>Гарячие</a:t>
            </a:r>
            <a:r>
              <a:rPr lang="ru-RU" sz="1100" dirty="0" smtClean="0"/>
              <a:t> напитки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500166" y="1785926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Чай и травяные настойки</a:t>
            </a:r>
            <a:endParaRPr lang="ru-RU" sz="11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500166" y="2000240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Чай черный с добавками</a:t>
            </a:r>
            <a:endParaRPr lang="ru-RU" sz="1100" b="1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571604" y="2285992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4820015831705</a:t>
            </a:r>
            <a:endParaRPr lang="ru-RU" sz="8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571604" y="2500306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4820015831888</a:t>
            </a:r>
            <a:endParaRPr lang="ru-RU" sz="8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571604" y="2714620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4820015878952</a:t>
            </a:r>
            <a:endParaRPr lang="ru-RU" sz="8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3000364" y="3143248"/>
            <a:ext cx="8572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Добавить </a:t>
            </a:r>
            <a:r>
              <a:rPr lang="en-US" sz="800" dirty="0" smtClean="0"/>
              <a:t>EAN</a:t>
            </a:r>
            <a:endParaRPr lang="ru-RU" sz="8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2844" y="1000108"/>
            <a:ext cx="585791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Чай</a:t>
            </a:r>
            <a:r>
              <a:rPr lang="en-US" dirty="0" smtClean="0"/>
              <a:t> </a:t>
            </a:r>
            <a:r>
              <a:rPr lang="en-US" dirty="0" err="1" smtClean="0"/>
              <a:t>Askold</a:t>
            </a:r>
            <a:r>
              <a:rPr lang="en-US" dirty="0" smtClean="0"/>
              <a:t> Earl Grey 50г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571604" y="2928934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chemeClr val="bg1"/>
                </a:solidFill>
              </a:rPr>
              <a:t>4820015854542</a:t>
            </a:r>
            <a:endParaRPr lang="ru-RU" sz="800" b="1" dirty="0">
              <a:solidFill>
                <a:schemeClr val="bg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571604" y="3143248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chemeClr val="bg1"/>
                </a:solidFill>
              </a:rPr>
              <a:t>4820015812345</a:t>
            </a:r>
            <a:endParaRPr lang="ru-RU" sz="800" b="1" dirty="0">
              <a:solidFill>
                <a:schemeClr val="bg1"/>
              </a:solidFill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6619875"/>
            <a:ext cx="8191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357298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571612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85926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00024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Прямоугольник 65"/>
          <p:cNvSpPr/>
          <p:nvPr/>
        </p:nvSpPr>
        <p:spPr>
          <a:xfrm>
            <a:off x="642910" y="257174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фото2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42844" y="257174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фото1</a:t>
            </a:r>
            <a:endParaRPr lang="ru-RU" sz="700" dirty="0">
              <a:solidFill>
                <a:schemeClr val="bg1"/>
              </a:solidFill>
            </a:endParaRPr>
          </a:p>
        </p:txBody>
      </p:sp>
      <p:pic>
        <p:nvPicPr>
          <p:cNvPr id="70" name="Рисунок 69" descr="index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928694" cy="1134216"/>
          </a:xfrm>
          <a:prstGeom prst="rect">
            <a:avLst/>
          </a:prstGeom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6619875"/>
            <a:ext cx="8763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" y="3357562"/>
            <a:ext cx="4323688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Прямоугольник 28"/>
          <p:cNvSpPr/>
          <p:nvPr/>
        </p:nvSpPr>
        <p:spPr>
          <a:xfrm>
            <a:off x="1500166" y="2214554"/>
            <a:ext cx="2428892" cy="114300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47289" y="1214422"/>
            <a:ext cx="96711" cy="207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6" name="Таблица 85"/>
          <p:cNvGraphicFramePr>
            <a:graphicFrameLocks noGrp="1"/>
          </p:cNvGraphicFramePr>
          <p:nvPr/>
        </p:nvGraphicFramePr>
        <p:xfrm>
          <a:off x="6475522" y="1214422"/>
          <a:ext cx="2595537" cy="205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179"/>
                <a:gridCol w="777894"/>
                <a:gridCol w="952464"/>
              </a:tblGrid>
              <a:tr h="437558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Цены в магазинах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76822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Магазин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Цена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Дата изменения</a:t>
                      </a:r>
                      <a:endParaRPr lang="ru-RU" sz="800" dirty="0"/>
                    </a:p>
                  </a:txBody>
                  <a:tcPr/>
                </a:tc>
              </a:tr>
              <a:tr h="125016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Мегамаркет-1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10,5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05/10/2014</a:t>
                      </a:r>
                      <a:endParaRPr lang="ru-RU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Мегамаркет-2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10,5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05/10/2014</a:t>
                      </a:r>
                      <a:endParaRPr lang="ru-RU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Ашан-1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14,2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28/10/2014</a:t>
                      </a:r>
                      <a:endParaRPr lang="ru-RU" sz="800" dirty="0"/>
                    </a:p>
                  </a:txBody>
                  <a:tcPr/>
                </a:tc>
              </a:tr>
              <a:tr h="242182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Ашан-2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14,01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29/09/2014</a:t>
                      </a:r>
                      <a:endParaRPr lang="ru-RU" sz="800" dirty="0"/>
                    </a:p>
                  </a:txBody>
                  <a:tcPr/>
                </a:tc>
              </a:tr>
              <a:tr h="161814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Ашан-3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9,05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15/10/2014</a:t>
                      </a:r>
                      <a:endParaRPr lang="ru-RU" sz="8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Фрушет-12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13,07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18/10/2014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Диаграмма 87"/>
          <p:cNvGraphicFramePr/>
          <p:nvPr/>
        </p:nvGraphicFramePr>
        <p:xfrm>
          <a:off x="5429256" y="3500438"/>
          <a:ext cx="3571868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3929058" y="6643686"/>
            <a:ext cx="11430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S1</a:t>
            </a:r>
            <a:endParaRPr lang="ru-RU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42852"/>
            <a:ext cx="301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Понятия «сеть магазинов» и магазин</a:t>
            </a:r>
            <a:endParaRPr lang="ru-RU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714620"/>
            <a:ext cx="295584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14348" y="357166"/>
            <a:ext cx="6303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Сеть магазинов – это совокупность всех торговых объектов, объединенных под </a:t>
            </a:r>
          </a:p>
          <a:p>
            <a:r>
              <a:rPr lang="ru-RU" sz="1400" dirty="0" smtClean="0"/>
              <a:t>о</a:t>
            </a:r>
            <a:r>
              <a:rPr lang="ru-RU" sz="1400" dirty="0" smtClean="0"/>
              <a:t>дним названием.</a:t>
            </a:r>
          </a:p>
          <a:p>
            <a:r>
              <a:rPr lang="ru-RU" sz="1400" dirty="0" smtClean="0"/>
              <a:t>Возьмем к примеру сеть магазинов АШАН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3240" y="1214422"/>
            <a:ext cx="33883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 Киеве сеть представлена 5 магазинами:</a:t>
            </a:r>
          </a:p>
          <a:p>
            <a:r>
              <a:rPr lang="ru-RU" sz="1400" dirty="0" err="1" smtClean="0"/>
              <a:t>Ашан</a:t>
            </a:r>
            <a:r>
              <a:rPr lang="ru-RU" sz="1400" dirty="0" smtClean="0"/>
              <a:t> </a:t>
            </a:r>
            <a:r>
              <a:rPr lang="ru-RU" sz="1400" dirty="0" err="1" smtClean="0"/>
              <a:t>Петрівка</a:t>
            </a:r>
            <a:r>
              <a:rPr lang="ru-RU" sz="1400" dirty="0" smtClean="0"/>
              <a:t> </a:t>
            </a:r>
            <a:endParaRPr lang="ru-RU" sz="1400" dirty="0" smtClean="0"/>
          </a:p>
          <a:p>
            <a:r>
              <a:rPr lang="ru-RU" sz="1400" dirty="0" err="1" smtClean="0"/>
              <a:t>Ашан</a:t>
            </a:r>
            <a:r>
              <a:rPr lang="ru-RU" sz="1400" dirty="0" smtClean="0"/>
              <a:t> </a:t>
            </a:r>
            <a:r>
              <a:rPr lang="ru-RU" sz="1400" dirty="0" err="1" smtClean="0"/>
              <a:t>Радужний</a:t>
            </a:r>
            <a:r>
              <a:rPr lang="ru-RU" sz="1400" dirty="0" smtClean="0"/>
              <a:t> </a:t>
            </a:r>
            <a:endParaRPr lang="ru-RU" sz="1400" dirty="0" smtClean="0"/>
          </a:p>
          <a:p>
            <a:r>
              <a:rPr lang="ru-RU" sz="1400" dirty="0" err="1" smtClean="0"/>
              <a:t>Ашан</a:t>
            </a:r>
            <a:r>
              <a:rPr lang="ru-RU" sz="1400" dirty="0" smtClean="0"/>
              <a:t> </a:t>
            </a:r>
            <a:r>
              <a:rPr lang="ru-RU" sz="1400" dirty="0" err="1" smtClean="0"/>
              <a:t>Кільцева</a:t>
            </a:r>
            <a:endParaRPr lang="ru-RU" sz="1400" dirty="0" smtClean="0"/>
          </a:p>
          <a:p>
            <a:r>
              <a:rPr lang="ru-RU" sz="1400" dirty="0" err="1" smtClean="0"/>
              <a:t>Ашан</a:t>
            </a:r>
            <a:r>
              <a:rPr lang="ru-RU" sz="1400" dirty="0" smtClean="0"/>
              <a:t> </a:t>
            </a:r>
            <a:r>
              <a:rPr lang="ru-RU" sz="1400" dirty="0" err="1" smtClean="0"/>
              <a:t>Біличі</a:t>
            </a:r>
            <a:r>
              <a:rPr lang="ru-RU" sz="1400" dirty="0" smtClean="0"/>
              <a:t> </a:t>
            </a:r>
          </a:p>
          <a:p>
            <a:r>
              <a:rPr lang="ru-RU" sz="1400" dirty="0" err="1" smtClean="0"/>
              <a:t>Ашан</a:t>
            </a:r>
            <a:r>
              <a:rPr lang="ru-RU" sz="1400" dirty="0" smtClean="0"/>
              <a:t> </a:t>
            </a:r>
            <a:r>
              <a:rPr lang="ru-RU" sz="1400" dirty="0" err="1" smtClean="0"/>
              <a:t>Либідська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2976" y="407194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err="1" smtClean="0"/>
              <a:t>Ашан</a:t>
            </a:r>
            <a:r>
              <a:rPr lang="ru-RU" sz="1200" dirty="0" smtClean="0"/>
              <a:t> </a:t>
            </a:r>
            <a:r>
              <a:rPr lang="ru-RU" sz="1200" dirty="0" err="1" smtClean="0"/>
              <a:t>Петрівка</a:t>
            </a:r>
            <a:r>
              <a:rPr lang="ru-RU" sz="1200" dirty="0" smtClean="0"/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57422" y="407194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err="1" smtClean="0"/>
              <a:t>Ашан</a:t>
            </a:r>
            <a:r>
              <a:rPr lang="ru-RU" sz="1200" dirty="0" smtClean="0"/>
              <a:t> </a:t>
            </a:r>
            <a:r>
              <a:rPr lang="ru-RU" sz="1200" dirty="0" err="1" smtClean="0"/>
              <a:t>Радужний</a:t>
            </a:r>
            <a:r>
              <a:rPr lang="ru-RU" sz="1200" dirty="0" smtClean="0"/>
              <a:t>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643306" y="407194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err="1" smtClean="0"/>
              <a:t>Ашан</a:t>
            </a:r>
            <a:r>
              <a:rPr lang="ru-RU" sz="1200" dirty="0" smtClean="0"/>
              <a:t> </a:t>
            </a:r>
            <a:r>
              <a:rPr lang="ru-RU" sz="1200" dirty="0" err="1" smtClean="0"/>
              <a:t>Кільцева</a:t>
            </a:r>
            <a:endParaRPr lang="ru-RU" sz="1200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4857752" y="407194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err="1" smtClean="0"/>
              <a:t>Ашан</a:t>
            </a:r>
            <a:r>
              <a:rPr lang="ru-RU" sz="1200" dirty="0" smtClean="0"/>
              <a:t> </a:t>
            </a:r>
            <a:r>
              <a:rPr lang="ru-RU" sz="1200" dirty="0" err="1" smtClean="0"/>
              <a:t>Біличі</a:t>
            </a:r>
            <a:r>
              <a:rPr lang="ru-RU" sz="1200" dirty="0" smtClean="0"/>
              <a:t>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72198" y="407194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err="1" smtClean="0"/>
              <a:t>Ашан</a:t>
            </a:r>
            <a:r>
              <a:rPr lang="ru-RU" sz="1200" dirty="0" smtClean="0"/>
              <a:t> </a:t>
            </a:r>
            <a:r>
              <a:rPr lang="ru-RU" sz="1200" dirty="0" err="1" smtClean="0"/>
              <a:t>Либідська</a:t>
            </a:r>
            <a:endParaRPr lang="ru-RU" sz="1200" dirty="0"/>
          </a:p>
        </p:txBody>
      </p:sp>
      <p:cxnSp>
        <p:nvCxnSpPr>
          <p:cNvPr id="17" name="Прямая соединительная линия 16"/>
          <p:cNvCxnSpPr>
            <a:endCxn id="11" idx="0"/>
          </p:cNvCxnSpPr>
          <p:nvPr/>
        </p:nvCxnSpPr>
        <p:spPr>
          <a:xfrm rot="10800000" flipV="1">
            <a:off x="1607324" y="3286124"/>
            <a:ext cx="2464613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15" idx="0"/>
          </p:cNvCxnSpPr>
          <p:nvPr/>
        </p:nvCxnSpPr>
        <p:spPr>
          <a:xfrm>
            <a:off x="4071934" y="3286124"/>
            <a:ext cx="2464611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2" idx="0"/>
          </p:cNvCxnSpPr>
          <p:nvPr/>
        </p:nvCxnSpPr>
        <p:spPr>
          <a:xfrm rot="5400000" flipH="1" flipV="1">
            <a:off x="3053943" y="3053952"/>
            <a:ext cx="785817" cy="125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3" idx="0"/>
          </p:cNvCxnSpPr>
          <p:nvPr/>
        </p:nvCxnSpPr>
        <p:spPr>
          <a:xfrm rot="16200000" flipV="1">
            <a:off x="3696885" y="3661174"/>
            <a:ext cx="785818" cy="3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4" idx="0"/>
          </p:cNvCxnSpPr>
          <p:nvPr/>
        </p:nvCxnSpPr>
        <p:spPr>
          <a:xfrm rot="16200000" flipV="1">
            <a:off x="4304108" y="3053951"/>
            <a:ext cx="785818" cy="125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49291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Е</a:t>
            </a:r>
            <a:r>
              <a:rPr lang="uk-UA" dirty="0" err="1" smtClean="0"/>
              <a:t>сли</a:t>
            </a:r>
            <a:r>
              <a:rPr lang="uk-UA" dirty="0" smtClean="0"/>
              <a:t> магазин </a:t>
            </a:r>
            <a:r>
              <a:rPr lang="uk-UA" dirty="0" err="1" smtClean="0"/>
              <a:t>только</a:t>
            </a:r>
            <a:r>
              <a:rPr lang="uk-UA" dirty="0" smtClean="0"/>
              <a:t> один, </a:t>
            </a:r>
            <a:r>
              <a:rPr lang="uk-UA" dirty="0" err="1" smtClean="0"/>
              <a:t>например</a:t>
            </a:r>
            <a:r>
              <a:rPr lang="uk-UA" dirty="0" smtClean="0"/>
              <a:t> </a:t>
            </a:r>
            <a:r>
              <a:rPr lang="uk-UA" dirty="0" err="1" smtClean="0"/>
              <a:t>наз</a:t>
            </a:r>
            <a:r>
              <a:rPr lang="ru-RU" dirty="0" err="1" smtClean="0"/>
              <a:t>ы</a:t>
            </a:r>
            <a:r>
              <a:rPr lang="uk-UA" dirty="0" err="1" smtClean="0"/>
              <a:t>вается</a:t>
            </a:r>
            <a:r>
              <a:rPr lang="uk-UA" dirty="0" smtClean="0"/>
              <a:t> </a:t>
            </a:r>
            <a:r>
              <a:rPr lang="uk-UA" dirty="0" err="1" smtClean="0"/>
              <a:t>“Словянка”</a:t>
            </a:r>
            <a:r>
              <a:rPr lang="uk-UA" dirty="0" smtClean="0"/>
              <a:t>, то и </a:t>
            </a:r>
            <a:r>
              <a:rPr lang="uk-UA" dirty="0" err="1" smtClean="0"/>
              <a:t>сеть</a:t>
            </a:r>
            <a:r>
              <a:rPr lang="uk-UA" dirty="0" smtClean="0"/>
              <a:t> </a:t>
            </a:r>
            <a:r>
              <a:rPr lang="uk-UA" dirty="0" err="1" smtClean="0"/>
              <a:t>будет</a:t>
            </a:r>
            <a:r>
              <a:rPr lang="uk-UA" dirty="0" smtClean="0"/>
              <a:t> </a:t>
            </a:r>
            <a:r>
              <a:rPr lang="uk-UA" dirty="0" err="1" smtClean="0"/>
              <a:t>называться</a:t>
            </a:r>
            <a:r>
              <a:rPr lang="uk-UA" dirty="0" smtClean="0"/>
              <a:t> </a:t>
            </a:r>
          </a:p>
          <a:p>
            <a:r>
              <a:rPr lang="uk-UA" dirty="0" smtClean="0"/>
              <a:t>так же </a:t>
            </a:r>
            <a:r>
              <a:rPr lang="uk-UA" dirty="0" err="1" smtClean="0"/>
              <a:t>как</a:t>
            </a:r>
            <a:r>
              <a:rPr lang="uk-UA" dirty="0" smtClean="0"/>
              <a:t> и магазин:  </a:t>
            </a:r>
            <a:r>
              <a:rPr lang="uk-UA" dirty="0" err="1" smtClean="0"/>
              <a:t>Словянка”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0" y="4857760"/>
            <a:ext cx="91440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4214810" y="6143644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err="1" smtClean="0"/>
              <a:t>Словянка</a:t>
            </a:r>
            <a:endParaRPr lang="ru-RU" sz="1200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4071934" y="535782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 smtClean="0">
                <a:solidFill>
                  <a:srgbClr val="FF0000"/>
                </a:solidFill>
              </a:rPr>
              <a:t>Словянка</a:t>
            </a:r>
            <a:endParaRPr lang="ru-RU" b="1" dirty="0" smtClean="0">
              <a:solidFill>
                <a:srgbClr val="FF0000"/>
              </a:solidFill>
            </a:endParaRPr>
          </a:p>
        </p:txBody>
      </p:sp>
      <p:cxnSp>
        <p:nvCxnSpPr>
          <p:cNvPr id="41" name="Прямая соединительная линия 40"/>
          <p:cNvCxnSpPr>
            <a:stCxn id="39" idx="2"/>
            <a:endCxn id="38" idx="0"/>
          </p:cNvCxnSpPr>
          <p:nvPr/>
        </p:nvCxnSpPr>
        <p:spPr>
          <a:xfrm rot="5400000">
            <a:off x="4536281" y="600076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0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Карточка товара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928934"/>
            <a:ext cx="4864212" cy="392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500166" y="2214554"/>
            <a:ext cx="2428892" cy="71438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 smtClean="0"/>
              <a:t>Поиск по </a:t>
            </a:r>
            <a:r>
              <a:rPr lang="en-US" sz="1200" u="sng" dirty="0" smtClean="0"/>
              <a:t>EAN/</a:t>
            </a:r>
            <a:r>
              <a:rPr lang="ru-RU" sz="1200" u="sng" dirty="0" smtClean="0"/>
              <a:t>названию/торговой марке</a:t>
            </a:r>
            <a:endParaRPr lang="ru-RU" sz="1200" u="sng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1357298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</a:t>
            </a:r>
          </a:p>
          <a:p>
            <a:pPr algn="ctr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00166" y="1357298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Рынок</a:t>
            </a:r>
            <a:endParaRPr lang="ru-RU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1571612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Сегмент</a:t>
            </a:r>
            <a:endParaRPr lang="ru-RU" sz="11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00166" y="1785926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 smtClean="0"/>
              <a:t>Категоррия</a:t>
            </a:r>
            <a:endParaRPr lang="ru-RU" sz="11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00166" y="2000240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Семья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571604" y="2285992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EAN-1</a:t>
            </a:r>
            <a:endParaRPr lang="ru-RU" sz="8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571604" y="2500306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EAN-2</a:t>
            </a:r>
            <a:endParaRPr lang="ru-RU" sz="8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571604" y="2714620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EAN-3</a:t>
            </a:r>
            <a:endParaRPr lang="ru-RU" sz="8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000364" y="2714620"/>
            <a:ext cx="8572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Добавить </a:t>
            </a:r>
            <a:r>
              <a:rPr lang="en-US" sz="800" dirty="0" smtClean="0"/>
              <a:t>EAN</a:t>
            </a:r>
            <a:endParaRPr lang="ru-RU" sz="8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42844" y="1000108"/>
            <a:ext cx="585791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Название товара</a:t>
            </a:r>
            <a:endParaRPr lang="ru-RU" dirty="0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357298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571612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85926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00024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Прямоугольник 32"/>
          <p:cNvSpPr/>
          <p:nvPr/>
        </p:nvSpPr>
        <p:spPr>
          <a:xfrm>
            <a:off x="642910" y="257174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фото2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42844" y="257174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фото1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929058" y="6643686"/>
            <a:ext cx="11430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S1</a:t>
            </a:r>
            <a:r>
              <a:rPr lang="ru-RU" sz="1100" b="1" dirty="0" smtClean="0">
                <a:solidFill>
                  <a:schemeClr val="bg1"/>
                </a:solidFill>
              </a:rPr>
              <a:t>Статус товара</a:t>
            </a:r>
            <a:endParaRPr lang="ru-RU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38" name="Таблица 37"/>
          <p:cNvGraphicFramePr>
            <a:graphicFrameLocks noGrp="1"/>
          </p:cNvGraphicFramePr>
          <p:nvPr/>
        </p:nvGraphicFramePr>
        <p:xfrm>
          <a:off x="6475522" y="1214422"/>
          <a:ext cx="2595537" cy="205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179"/>
                <a:gridCol w="777894"/>
                <a:gridCol w="952464"/>
              </a:tblGrid>
              <a:tr h="437558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Цены в магазинах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76822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Магазин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Цена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Дата изменения</a:t>
                      </a:r>
                      <a:endParaRPr lang="ru-RU" sz="800" dirty="0"/>
                    </a:p>
                  </a:txBody>
                  <a:tcPr/>
                </a:tc>
              </a:tr>
              <a:tr h="125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Магазин</a:t>
                      </a:r>
                      <a:r>
                        <a:rPr lang="ru-RU" sz="800" dirty="0"/>
                        <a:t>1</a:t>
                      </a:r>
                      <a:endParaRPr lang="ru-RU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-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--/--/----</a:t>
                      </a:r>
                      <a:endParaRPr lang="ru-RU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Магазин-2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-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smtClean="0"/>
                        <a:t>--/--/----</a:t>
                      </a:r>
                      <a:endParaRPr lang="ru-RU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Магазин-3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-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smtClean="0"/>
                        <a:t>--/--/----</a:t>
                      </a:r>
                      <a:endParaRPr lang="ru-RU" sz="800" dirty="0"/>
                    </a:p>
                  </a:txBody>
                  <a:tcPr/>
                </a:tc>
              </a:tr>
              <a:tr h="2421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Магазин-4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-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smtClean="0"/>
                        <a:t>--/--/----</a:t>
                      </a:r>
                      <a:endParaRPr lang="ru-RU" sz="800" dirty="0"/>
                    </a:p>
                  </a:txBody>
                  <a:tcPr/>
                </a:tc>
              </a:tr>
              <a:tr h="161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Магазин-5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-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smtClean="0"/>
                        <a:t>--/--/----</a:t>
                      </a:r>
                      <a:endParaRPr lang="ru-RU" sz="8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Магазин-6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-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--/--/----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Диаграмма 38"/>
          <p:cNvGraphicFramePr/>
          <p:nvPr/>
        </p:nvGraphicFramePr>
        <p:xfrm>
          <a:off x="5429256" y="3500438"/>
          <a:ext cx="3571868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2201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 для </a:t>
            </a:r>
            <a:r>
              <a:rPr lang="ru-RU" dirty="0" err="1" smtClean="0"/>
              <a:t>админ-интерфейса</a:t>
            </a:r>
            <a:r>
              <a:rPr lang="ru-RU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Добавление нового товара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Изменение данных по старому товару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Импорт цен из </a:t>
            </a:r>
            <a:r>
              <a:rPr lang="ru-RU" dirty="0" err="1" smtClean="0"/>
              <a:t>ексель-файлов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Изменение цен отдельно по одному товару одного магазина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Удаление цен полностью по магазину, или отдельно по товару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Подтверждение изменений, сделанных производителями/поставщиками в </a:t>
            </a:r>
          </a:p>
          <a:p>
            <a:pPr lvl="1"/>
            <a:r>
              <a:rPr lang="ru-RU" dirty="0" smtClean="0"/>
              <a:t> </a:t>
            </a:r>
            <a:r>
              <a:rPr lang="ru-RU" dirty="0" smtClean="0"/>
              <a:t>  карточках товара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Подтверждение создания новой карточки товара, сделанной поставщиком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Подтверждение / отклонение корректировки цены на товар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Добавление/удаление/</a:t>
            </a:r>
            <a:r>
              <a:rPr lang="ru-RU" dirty="0" err="1" smtClean="0"/>
              <a:t>перименование</a:t>
            </a:r>
            <a:r>
              <a:rPr lang="ru-RU" dirty="0" smtClean="0"/>
              <a:t> рынка/сегмента/категории/семьи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Перенос товара в другой рынок/сегмент/категорию/семью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Изменение статуса товара, </a:t>
            </a:r>
            <a:r>
              <a:rPr lang="ru-RU" dirty="0" err="1" smtClean="0"/>
              <a:t>блокирвание</a:t>
            </a:r>
            <a:r>
              <a:rPr lang="ru-RU" dirty="0" smtClean="0"/>
              <a:t>/разблокирование карточки товара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Добавление/удаление новой сети магазинов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Добавление нового магазина (если сеть уже есть в базе) / удаление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Блокирование отображения сети магазинов, либо отдельного магазина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323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 для интерфейса производителя/поставщика товара: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Подача заявки на добавление нового товара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Подача заявки на </a:t>
            </a:r>
            <a:r>
              <a:rPr lang="ru-RU" dirty="0" smtClean="0"/>
              <a:t> изменение данных по старому товару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Подача заявки на </a:t>
            </a:r>
            <a:r>
              <a:rPr lang="ru-RU" dirty="0" smtClean="0"/>
              <a:t> изменение цен отдельно по одному товару одного магазина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Подача заявки на </a:t>
            </a:r>
            <a:r>
              <a:rPr lang="ru-RU" dirty="0" smtClean="0"/>
              <a:t>перенос товара в другой рынок/сегмент/категорию/семью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Подача </a:t>
            </a:r>
            <a:r>
              <a:rPr lang="ru-RU" dirty="0" smtClean="0"/>
              <a:t>заявки (рекомендаций) на Изменение статуса товара, </a:t>
            </a:r>
          </a:p>
          <a:p>
            <a:pPr lvl="1"/>
            <a:r>
              <a:rPr lang="ru-RU" dirty="0" smtClean="0"/>
              <a:t> </a:t>
            </a:r>
            <a:r>
              <a:rPr lang="ru-RU" dirty="0" smtClean="0"/>
              <a:t>блокирование/разблокирование карточки товара)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500166" y="2500306"/>
            <a:ext cx="5286412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производителя (поставщика)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Поиск товара по </a:t>
            </a:r>
            <a:r>
              <a:rPr lang="en-US" sz="1200" dirty="0" smtClean="0"/>
              <a:t>EAN / </a:t>
            </a:r>
            <a:r>
              <a:rPr lang="ru-RU" sz="1200" dirty="0" smtClean="0"/>
              <a:t>названию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производителя……СЛУЧАЙ-1 (ТОВАР В БАЗЕ ЕСТЬ, НО ИНФОРМАЦИЯ НЕ ПОЛНАЯ, ИЛИ НЕКОРРЕКТНАЯ)</a:t>
            </a:r>
            <a:endParaRPr lang="ru-RU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1500166" y="2214554"/>
            <a:ext cx="2428892" cy="71438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428604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428604"/>
            <a:ext cx="157160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5984" y="642918"/>
            <a:ext cx="49292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 smtClean="0"/>
              <a:t>4820015831705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1357298"/>
            <a:ext cx="92869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</a:t>
            </a:r>
          </a:p>
          <a:p>
            <a:pPr algn="ctr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1357298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Бакалея</a:t>
            </a:r>
            <a:endParaRPr lang="ru-RU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1571612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 smtClean="0"/>
              <a:t>Гарячие</a:t>
            </a:r>
            <a:r>
              <a:rPr lang="ru-RU" sz="1100" dirty="0" smtClean="0"/>
              <a:t> напитки</a:t>
            </a:r>
            <a:endParaRPr lang="ru-RU" sz="11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00166" y="1785926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Чай и травяные настойки</a:t>
            </a:r>
            <a:endParaRPr lang="ru-RU" sz="11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00166" y="2000240"/>
            <a:ext cx="278608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(пусто)</a:t>
            </a:r>
            <a:endParaRPr lang="ru-RU" sz="11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0800000">
            <a:off x="4357686" y="142873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>
            <a:off x="4357686" y="1643050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0800000">
            <a:off x="4357686" y="1857364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0800000">
            <a:off x="4357686" y="2071678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857752" y="1357298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рынок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857752" y="1571612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сегмент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857752" y="1785926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категория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857752" y="2000240"/>
            <a:ext cx="1071570" cy="14287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семья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571604" y="2285992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4820015831705</a:t>
            </a:r>
            <a:endParaRPr lang="ru-RU" sz="8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571604" y="2500306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4820015831888</a:t>
            </a:r>
            <a:endParaRPr lang="ru-RU" sz="8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571604" y="2714620"/>
            <a:ext cx="128588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4820015878952</a:t>
            </a:r>
            <a:endParaRPr lang="ru-RU" sz="8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000364" y="2714620"/>
            <a:ext cx="8572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Добавить </a:t>
            </a:r>
            <a:r>
              <a:rPr lang="en-US" sz="800" dirty="0" smtClean="0"/>
              <a:t>EAN</a:t>
            </a:r>
            <a:endParaRPr lang="ru-RU" sz="8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42844" y="1000108"/>
            <a:ext cx="585791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Чай</a:t>
            </a:r>
            <a:r>
              <a:rPr lang="en-US" dirty="0" smtClean="0"/>
              <a:t> </a:t>
            </a:r>
            <a:r>
              <a:rPr lang="en-US" dirty="0" err="1" smtClean="0"/>
              <a:t>Askold</a:t>
            </a:r>
            <a:r>
              <a:rPr lang="en-US" dirty="0" smtClean="0"/>
              <a:t> Earl Grey 50г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785818" cy="32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6" y="3357562"/>
            <a:ext cx="4365858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6619875"/>
            <a:ext cx="8191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Правая фигурная скобка 32"/>
          <p:cNvSpPr/>
          <p:nvPr/>
        </p:nvSpPr>
        <p:spPr>
          <a:xfrm>
            <a:off x="6286512" y="1357298"/>
            <a:ext cx="500066" cy="8572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6929454" y="1428736"/>
            <a:ext cx="1285884" cy="50006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</a:rPr>
              <a:t>Выпадающие списки</a:t>
            </a:r>
            <a:endParaRPr lang="ru-RU" sz="1400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357298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571612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785926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000240"/>
            <a:ext cx="161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Прямоугольник 3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Интерфейс производителя……СЛУЧАЙ-1 (ТОВАР В БАЗЕ ЕСТЬ, НО ИНФОРМАЦИЯ НЕ ПОЛНАЯ, ИЛИ НЕКОРРЕКТНАЯ)</a:t>
            </a:r>
            <a:endParaRPr lang="ru-RU" sz="12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000496" y="6643686"/>
            <a:ext cx="11430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S2</a:t>
            </a:r>
            <a:endParaRPr lang="ru-RU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1109</Words>
  <Application>Microsoft Office PowerPoint</Application>
  <PresentationFormat>Экран (4:3)</PresentationFormat>
  <Paragraphs>402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MSheremet</dc:creator>
  <cp:lastModifiedBy>MSheremet</cp:lastModifiedBy>
  <cp:revision>79</cp:revision>
  <dcterms:created xsi:type="dcterms:W3CDTF">2014-10-28T08:26:03Z</dcterms:created>
  <dcterms:modified xsi:type="dcterms:W3CDTF">2014-10-31T12:02:19Z</dcterms:modified>
</cp:coreProperties>
</file>