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sldIdLst>
    <p:sldId id="256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57" r:id="rId24"/>
    <p:sldId id="26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57"/>
          </p14:sldIdLst>
        </p14:section>
        <p14:section name="Learn More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D24726"/>
    <a:srgbClr val="D2B4A6"/>
    <a:srgbClr val="734F29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napToGrid="0">
      <p:cViewPr>
        <p:scale>
          <a:sx n="101" d="100"/>
          <a:sy n="101" d="100"/>
        </p:scale>
        <p:origin x="77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103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914" y="120063"/>
            <a:ext cx="10515600" cy="23876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Transmission  Chapter 4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Engr. Dr.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Javed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Khan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 Software Engineering Deptt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750" y="0"/>
            <a:ext cx="10749367" cy="1208868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Unipolar line Coding Scheme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17" y="1535502"/>
            <a:ext cx="11835441" cy="511468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unipolar scheme, all the signal levels are on one side of the time axis, either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above or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below.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Traditionally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unipolar scheme was designed as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non-return-to-zero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(NRZ) scheme in which </a:t>
            </a:r>
            <a:r>
              <a:rPr lang="en-US" sz="2000" dirty="0">
                <a:solidFill>
                  <a:srgbClr val="DD46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positive voltage defines bit 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solidFill>
                  <a:srgbClr val="DD46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</a:t>
            </a:r>
            <a:r>
              <a:rPr lang="en-US" sz="2000" dirty="0">
                <a:solidFill>
                  <a:srgbClr val="DD46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defines bit 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called NRZ because the signal does not</a:t>
            </a:r>
            <a:r>
              <a:rPr lang="en-US" sz="2000" dirty="0">
                <a:solidFill>
                  <a:srgbClr val="DD46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return to zero </a:t>
            </a:r>
            <a:r>
              <a:rPr lang="en-US" sz="2000" dirty="0" smtClean="0">
                <a:solidFill>
                  <a:srgbClr val="DD46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</a:t>
            </a:r>
            <a:r>
              <a:rPr lang="en-US" sz="2000" dirty="0">
                <a:solidFill>
                  <a:srgbClr val="DD46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 of the bit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Compared with its polar counterpart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scheme is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costly.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normalized power (power needed to send 1 bit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 unit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resistance) is double that for polar NRZ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scheme is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normally not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in data communications today.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074" y="5400676"/>
            <a:ext cx="40767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0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750" y="0"/>
            <a:ext cx="10749367" cy="1208868"/>
          </a:xfrm>
        </p:spPr>
        <p:txBody>
          <a:bodyPr/>
          <a:lstStyle/>
          <a:p>
            <a:pPr algn="ctr"/>
            <a:r>
              <a:rPr lang="en-US" i="1" dirty="0"/>
              <a:t>Polar Schemes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17" y="1410812"/>
            <a:ext cx="11835441" cy="5308643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polar schemes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voltages are on the both sides of the time axis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polar NRZ encoding, we use two levels of voltage amplitude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voltage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for 0 can be positive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level for I can be negative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versions of polar NRZ: 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   NRZ-L          and          (2)  NRZ-I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NRZ-L (NRZ-Level), the level of the voltage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determines the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of the bit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NRZ-I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(NRZ-Invert), the change or lack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change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level of the voltage determines the value of the bit. 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no change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 is 0; if there is a change, the bit is 1.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750" y="0"/>
            <a:ext cx="10749367" cy="1208868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Polar (NRZ-L, NRZ-I)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17" y="1535502"/>
            <a:ext cx="11835441" cy="47378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NRZ-L (NRZ-Level), the level of the voltage determines the value of the bit.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NRZ-I (NRZ-Invert), the change or lack of change in the level of the voltage determines the value of the bit.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there is no change, the bit is 0; if there is a change, the bit is 1.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449" y="3786619"/>
            <a:ext cx="8377533" cy="24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3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384"/>
            <a:ext cx="12163245" cy="1224952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Pros and Cons of Polar Schemes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4347"/>
            <a:ext cx="12163245" cy="550365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aseline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wandering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problem for both variations, it is twice as severe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NRZ-L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long sequence of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Is in NRZ-L, the average signal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becomes skewed. The receiver might have difficulty discerning the bit value.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 problem (sender and receiver clocks are not synchronized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also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exists in both schemes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schemes have an average signal rate of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NI2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NRZ-L and NRZ-J both have an average signal rate of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NI2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66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750" y="0"/>
            <a:ext cx="10749367" cy="1208868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to Zero Schemes (+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-ve,0)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12192000" cy="5486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pc="-3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NRZ-L </a:t>
            </a:r>
            <a:r>
              <a:rPr lang="en-US" spc="-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pc="-3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NRZ-I </a:t>
            </a:r>
            <a:r>
              <a:rPr lang="en-US" spc="-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have a </a:t>
            </a:r>
            <a:r>
              <a:rPr lang="en-US" b="1" spc="-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component problem</a:t>
            </a:r>
            <a:r>
              <a:rPr lang="en-US" spc="-3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pc="-3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pc="-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is the </a:t>
            </a:r>
            <a:r>
              <a:rPr lang="en-US" b="1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spc="-3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eturn-to-zero </a:t>
            </a:r>
            <a:r>
              <a:rPr lang="en-US" b="1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(RZ) scheme</a:t>
            </a:r>
            <a:r>
              <a:rPr lang="en-US" spc="-3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</a:t>
            </a:r>
            <a:r>
              <a:rPr lang="en-US" spc="-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lang="en-US" b="1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three </a:t>
            </a:r>
            <a:r>
              <a:rPr lang="en-US" spc="-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values: </a:t>
            </a:r>
            <a:r>
              <a:rPr lang="en-US" b="1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en-US" spc="-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en-US" spc="-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US" spc="-3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pc="-3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RZ, the signal changes </a:t>
            </a:r>
            <a:r>
              <a:rPr lang="en-US" spc="-3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between </a:t>
            </a:r>
            <a:r>
              <a:rPr lang="en-US" spc="-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bits but during the bit. </a:t>
            </a:r>
            <a:endParaRPr lang="en-US" spc="-3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pc="-3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pc="-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spc="-3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 of </a:t>
            </a:r>
            <a:r>
              <a:rPr lang="en-US" spc="-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RZ encoding is that it requires two signal changes to encode a bit and </a:t>
            </a:r>
            <a:r>
              <a:rPr lang="en-US" spc="-3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 occupies </a:t>
            </a:r>
            <a:r>
              <a:rPr lang="en-US" spc="-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greater bandwidth. </a:t>
            </a:r>
            <a:endParaRPr lang="en-US" spc="-3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pc="-3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pc="-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problem we mentioned, a sudden change </a:t>
            </a:r>
            <a:r>
              <a:rPr lang="en-US" spc="-3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polarity </a:t>
            </a:r>
            <a:r>
              <a:rPr lang="en-US" spc="-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resulting in all as interpreted as 1s and all 1s interpreted as </a:t>
            </a:r>
            <a:r>
              <a:rPr lang="en-US" spc="-3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pc="-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still exist here</a:t>
            </a:r>
            <a:r>
              <a:rPr lang="en-US" spc="-3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but </a:t>
            </a:r>
            <a:r>
              <a:rPr lang="en-US" spc="-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no DC component problem. </a:t>
            </a:r>
            <a:endParaRPr lang="en-US" spc="-3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is the complexity: RZ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three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levels of voltage, which is more complex to create and discern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result of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these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deficiencies, the scheme is not used today.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727" y="4743450"/>
            <a:ext cx="7949273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3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750" y="0"/>
            <a:ext cx="10749367" cy="1208868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Manchester and Differential Manchester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Biphase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38" y="1380226"/>
            <a:ext cx="12085607" cy="533975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to Zero Scheme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been replaced by the better-performing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Manchester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Differential Manchester schemes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dirty="0">
                <a:solidFill>
                  <a:schemeClr val="tx1"/>
                </a:solidFill>
              </a:rPr>
              <a:t>Manchester encoding, the duration of the bit is divided into two halves.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voltage remains </a:t>
            </a:r>
            <a:r>
              <a:rPr lang="en-US" dirty="0">
                <a:solidFill>
                  <a:schemeClr val="tx1"/>
                </a:solidFill>
              </a:rPr>
              <a:t>at one level during the first half and moves to the other level in the second half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transition at the middle of the bit provides synchronization.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Differential </a:t>
            </a:r>
            <a:r>
              <a:rPr lang="en-US" dirty="0">
                <a:solidFill>
                  <a:schemeClr val="tx1"/>
                </a:solidFill>
              </a:rPr>
              <a:t>Manchester</a:t>
            </a:r>
            <a:r>
              <a:rPr lang="en-US" dirty="0" smtClean="0">
                <a:solidFill>
                  <a:schemeClr val="tx1"/>
                </a:solidFill>
              </a:rPr>
              <a:t>, on </a:t>
            </a:r>
            <a:r>
              <a:rPr lang="en-US" dirty="0">
                <a:solidFill>
                  <a:schemeClr val="tx1"/>
                </a:solidFill>
              </a:rPr>
              <a:t>the other hand, combines the ideas of RZ and NRZ-I.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There </a:t>
            </a:r>
            <a:r>
              <a:rPr lang="en-US" dirty="0">
                <a:solidFill>
                  <a:schemeClr val="tx1"/>
                </a:solidFill>
              </a:rPr>
              <a:t>is always a transition </a:t>
            </a:r>
            <a:r>
              <a:rPr lang="en-US" dirty="0" smtClean="0">
                <a:solidFill>
                  <a:schemeClr val="tx1"/>
                </a:solidFill>
              </a:rPr>
              <a:t>at the </a:t>
            </a:r>
            <a:r>
              <a:rPr lang="en-US" dirty="0">
                <a:solidFill>
                  <a:schemeClr val="tx1"/>
                </a:solidFill>
              </a:rPr>
              <a:t>middle of the bit, but the bit values are determined at the beginning of the bit. If </a:t>
            </a:r>
            <a:r>
              <a:rPr lang="en-US" dirty="0" smtClean="0">
                <a:solidFill>
                  <a:schemeClr val="tx1"/>
                </a:solidFill>
              </a:rPr>
              <a:t>the next </a:t>
            </a:r>
            <a:r>
              <a:rPr lang="en-US" dirty="0">
                <a:solidFill>
                  <a:schemeClr val="tx1"/>
                </a:solidFill>
              </a:rPr>
              <a:t>bit is 0, there is a transition; if the next bit is 1, there is none.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21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750" y="0"/>
            <a:ext cx="10749367" cy="1208868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Mancheter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Differential Manchester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17" y="1535502"/>
            <a:ext cx="11835441" cy="4737883"/>
          </a:xfrm>
        </p:spPr>
        <p:txBody>
          <a:bodyPr>
            <a:normAutofit/>
          </a:bodyPr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885950"/>
            <a:ext cx="9639300" cy="507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750" y="0"/>
            <a:ext cx="10749367" cy="1208868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Bipolar Schemes (+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0)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64052"/>
            <a:ext cx="12094234" cy="54335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bipolar encoding (sometimes called 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multilevel binary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voltage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positive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negative, and zero.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level for one data element is at zero,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the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level for the other element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alternates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/>
              <a:t>variations of bipolar encoding: </a:t>
            </a:r>
            <a:endParaRPr lang="en-US" dirty="0" smtClean="0"/>
          </a:p>
          <a:p>
            <a:r>
              <a:rPr lang="en-US" dirty="0" smtClean="0"/>
              <a:t>AMI and pseudo-ternary.</a:t>
            </a:r>
          </a:p>
          <a:p>
            <a:r>
              <a:rPr lang="en-US" dirty="0" smtClean="0"/>
              <a:t> </a:t>
            </a:r>
            <a:r>
              <a:rPr lang="en-US" dirty="0"/>
              <a:t>A common bipolar encoding scheme is called bipolar </a:t>
            </a:r>
            <a:r>
              <a:rPr lang="en-US" dirty="0" smtClean="0"/>
              <a:t>alternate mark </a:t>
            </a:r>
            <a:r>
              <a:rPr lang="en-US" dirty="0"/>
              <a:t>inversion (AMI). In the term </a:t>
            </a:r>
            <a:r>
              <a:rPr lang="en-US" i="1" dirty="0"/>
              <a:t>alternate mark inversion, </a:t>
            </a:r>
            <a:r>
              <a:rPr lang="en-US" dirty="0"/>
              <a:t>the word </a:t>
            </a:r>
            <a:r>
              <a:rPr lang="en-US" i="1" dirty="0"/>
              <a:t>mark </a:t>
            </a:r>
            <a:r>
              <a:rPr lang="en-US" dirty="0" smtClean="0"/>
              <a:t>comes from </a:t>
            </a:r>
            <a:r>
              <a:rPr lang="en-US" dirty="0"/>
              <a:t>telegraphy and means 1. So AMI means alternate I inversion.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neutral zero </a:t>
            </a:r>
            <a:r>
              <a:rPr lang="en-US" dirty="0" smtClean="0"/>
              <a:t>voltage represents </a:t>
            </a:r>
            <a:r>
              <a:rPr lang="en-US" dirty="0"/>
              <a:t>binary O. Binary Is are represented by alternating positive and </a:t>
            </a:r>
            <a:r>
              <a:rPr lang="en-US" dirty="0" smtClean="0"/>
              <a:t>negative voltages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variation of AMI encoding is called </a:t>
            </a:r>
            <a:r>
              <a:rPr lang="en-US" dirty="0" err="1"/>
              <a:t>pseudoternary</a:t>
            </a:r>
            <a:r>
              <a:rPr lang="en-US" dirty="0"/>
              <a:t> in which the 1 bit </a:t>
            </a:r>
            <a:r>
              <a:rPr lang="en-US" dirty="0" smtClean="0"/>
              <a:t>is encoded </a:t>
            </a:r>
            <a:r>
              <a:rPr lang="en-US" dirty="0"/>
              <a:t>as a zero voltage and the 0 bit is encoded as alternating positive and negative</a:t>
            </a:r>
          </a:p>
          <a:p>
            <a:r>
              <a:rPr lang="en-US" dirty="0"/>
              <a:t>voltages.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84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750" y="0"/>
            <a:ext cx="10749367" cy="1208868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Bipolar line Coding Scheme(AMI and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Pseudoternary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1843087"/>
            <a:ext cx="105060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1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750" y="0"/>
            <a:ext cx="10749367" cy="1208868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Bipolar Schemes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64052"/>
            <a:ext cx="12094234" cy="5433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bipolar scheme was developed as an alternative to NRZ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 bipolar </a:t>
            </a:r>
            <a:r>
              <a:rPr lang="en-US" dirty="0" smtClean="0">
                <a:solidFill>
                  <a:schemeClr val="tx1"/>
                </a:solidFill>
              </a:rPr>
              <a:t>scheme has </a:t>
            </a:r>
            <a:r>
              <a:rPr lang="en-US" dirty="0">
                <a:solidFill>
                  <a:schemeClr val="tx1"/>
                </a:solidFill>
              </a:rPr>
              <a:t>the same signal rate as NRZ, but there is no DC component.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NRZ scheme </a:t>
            </a:r>
            <a:r>
              <a:rPr lang="en-US" dirty="0" smtClean="0">
                <a:solidFill>
                  <a:schemeClr val="tx1"/>
                </a:solidFill>
              </a:rPr>
              <a:t>has most </a:t>
            </a:r>
            <a:r>
              <a:rPr lang="en-US" dirty="0">
                <a:solidFill>
                  <a:schemeClr val="tx1"/>
                </a:solidFill>
              </a:rPr>
              <a:t>of its energy concentrated near zero frequency, which makes it unsuitable </a:t>
            </a:r>
            <a:r>
              <a:rPr lang="en-US" dirty="0" smtClean="0">
                <a:solidFill>
                  <a:schemeClr val="tx1"/>
                </a:solidFill>
              </a:rPr>
              <a:t>for transmission </a:t>
            </a:r>
            <a:r>
              <a:rPr lang="en-US" dirty="0">
                <a:solidFill>
                  <a:schemeClr val="tx1"/>
                </a:solidFill>
              </a:rPr>
              <a:t>over channels with poor performance around this frequency.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concentration of </a:t>
            </a:r>
            <a:r>
              <a:rPr lang="en-US" dirty="0">
                <a:solidFill>
                  <a:schemeClr val="tx1"/>
                </a:solidFill>
              </a:rPr>
              <a:t>the energy in bipolar encoding is around frequency </a:t>
            </a:r>
            <a:r>
              <a:rPr lang="en-US" i="1" dirty="0">
                <a:solidFill>
                  <a:schemeClr val="tx1"/>
                </a:solidFill>
              </a:rPr>
              <a:t>N12.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36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750" y="0"/>
            <a:ext cx="10749367" cy="1208868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of Digital Data to Digital Signal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17" y="1535502"/>
            <a:ext cx="11835441" cy="473788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coding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process of converting digital data to digital signals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ata,(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text, numbers, graphical images, audio, or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video)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stored in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memory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sequences of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bits</a:t>
            </a: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394" y="4326081"/>
            <a:ext cx="7684077" cy="227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93884" cy="4433752"/>
          </a:xfrm>
        </p:spPr>
        <p:txBody>
          <a:bodyPr>
            <a:normAutofit/>
          </a:bodyPr>
          <a:lstStyle/>
          <a:p>
            <a:r>
              <a:rPr lang="en-US" dirty="0"/>
              <a:t>The improved Presenter View has new tools to keep you </a:t>
            </a:r>
            <a:r>
              <a:rPr lang="en-US" dirty="0" smtClean="0"/>
              <a:t>in </a:t>
            </a:r>
            <a:r>
              <a:rPr lang="en-US" dirty="0"/>
              <a:t>control. T</a:t>
            </a:r>
            <a:r>
              <a:rPr lang="en-US" dirty="0" smtClean="0"/>
              <a:t>he </a:t>
            </a:r>
            <a:r>
              <a:rPr lang="en-US" dirty="0"/>
              <a:t>new Auto-Extend </a:t>
            </a:r>
            <a:r>
              <a:rPr lang="en-US" dirty="0" smtClean="0"/>
              <a:t>instantly applies </a:t>
            </a:r>
            <a:r>
              <a:rPr lang="en-US" dirty="0"/>
              <a:t>the right settings for </a:t>
            </a:r>
            <a:r>
              <a:rPr lang="en-US" dirty="0" smtClean="0"/>
              <a:t>you, so you can focus on speaking instead of your display.</a:t>
            </a:r>
          </a:p>
          <a:p>
            <a:endParaRPr lang="en-US" sz="1050" dirty="0"/>
          </a:p>
          <a:p>
            <a:pPr lvl="1"/>
            <a:r>
              <a:rPr lang="en-US" b="1" dirty="0" smtClean="0"/>
              <a:t>Slide zoom </a:t>
            </a:r>
            <a:r>
              <a:rPr lang="en-US" dirty="0" smtClean="0"/>
              <a:t>– Help focus your audience on your ideas.  Just click to zoom in and out on a specific diagram, chart or graphic.</a:t>
            </a:r>
          </a:p>
          <a:p>
            <a:endParaRPr lang="en-US" sz="1100" dirty="0"/>
          </a:p>
          <a:p>
            <a:pPr lvl="1"/>
            <a:r>
              <a:rPr lang="en-US" b="1" dirty="0" smtClean="0"/>
              <a:t>Slide Navigator </a:t>
            </a:r>
            <a:r>
              <a:rPr lang="en-US" dirty="0" smtClean="0"/>
              <a:t>– A feature that enables the user to visually browse for and navigate to other slides without leaving Slide Show view.  Your audience only sees the slide you’re presenting.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5052985"/>
            <a:ext cx="495300" cy="447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85" y="3720024"/>
            <a:ext cx="499915" cy="4450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8335" y="4495751"/>
            <a:ext cx="4036895" cy="1682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6628" y="1840906"/>
            <a:ext cx="40386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PowerPoint 2013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r>
              <a:rPr lang="en-US" sz="2400" dirty="0"/>
              <a:t>Intuitively design beautiful presentations, easily share and work together with others and give a professional performance with advanced presenting tools.</a:t>
            </a:r>
          </a:p>
        </p:txBody>
      </p:sp>
      <p:sp>
        <p:nvSpPr>
          <p:cNvPr id="8" name="Freeform 7">
            <a:hlinkClick r:id="rId3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hlinkClick r:id="rId3" tooltip="Learn More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DD462F"/>
                </a:solidFill>
              </a:rPr>
              <a:t>Find out more at the PowerPoint Getting Started Center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66022" y="6477369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D24726">
                    <a:alpha val="37000"/>
                  </a:srgbClr>
                </a:solidFill>
              </a:rPr>
              <a:t>(Click the arrow when in Slide Show mode)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750" y="0"/>
            <a:ext cx="10749367" cy="1208868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Rate Versus Signal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17" y="1535502"/>
            <a:ext cx="11835441" cy="52116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the number of data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bits) sent in Is. The unit is bits per second (bps).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rate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number of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 elements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 in Is. The unit is the baud.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rate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sometimes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the pulse rate, the modulation rate, or the baud rate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ratio r (equals to bits/signal element)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the number of data elements carried by each signal element.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0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750" y="0"/>
            <a:ext cx="10749367" cy="1208868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Element to Signal Element ratio (r=N/S)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17" y="1535502"/>
            <a:ext cx="11835441" cy="4737883"/>
          </a:xfrm>
        </p:spPr>
        <p:txBody>
          <a:bodyPr>
            <a:normAutofit/>
          </a:bodyPr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73" y="1804987"/>
            <a:ext cx="9240982" cy="479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4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750" y="0"/>
            <a:ext cx="10749367" cy="1208868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17" y="1535502"/>
            <a:ext cx="11835441" cy="4737883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formulate 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data rate and signal rate as</a:t>
            </a: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=c *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N*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1/r baud ----------------(1)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data rate (bps); c is the case factor, which varies for each case; S is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signal elements; and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previously defined factor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/>
              <a:t>Although the actual bandwidth </a:t>
            </a:r>
            <a:r>
              <a:rPr lang="en-US" dirty="0" smtClean="0"/>
              <a:t>of a </a:t>
            </a:r>
            <a:r>
              <a:rPr lang="en-US" dirty="0"/>
              <a:t>digital signal is infinite, the effective bandwidth is finite</a:t>
            </a:r>
            <a:r>
              <a:rPr lang="en-US" dirty="0" smtClean="0"/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minimum bandwidth can be determined through formula (1)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8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750" y="0"/>
            <a:ext cx="10749367" cy="1208868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Baseline, Baseline Wandering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17" y="1535502"/>
            <a:ext cx="11835441" cy="4737883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 </a:t>
            </a:r>
            <a:r>
              <a:rPr lang="en-US" sz="2400" b="1" dirty="0" smtClean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Wandering: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decoding a digital signal, the receiver calculates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 average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received signal power. This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the</a:t>
            </a:r>
            <a:r>
              <a:rPr lang="en-US" sz="2400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incoming signal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against this baseline to determine the value of the data element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string of 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1’s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cause a </a:t>
            </a:r>
            <a:r>
              <a:rPr lang="en-US" sz="2400" dirty="0" smtClean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drift in the baseline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wandering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it difficult for the receiver to decode correctly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good line coding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scheme needs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prevent baseline wandering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98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750" y="0"/>
            <a:ext cx="10749367" cy="1208868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Self-Synchronization, DC component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17" y="1535502"/>
            <a:ext cx="11835441" cy="4737883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</a:t>
            </a:r>
            <a:r>
              <a:rPr lang="en-US" sz="1800" b="1" dirty="0" smtClean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voltage level in a digital signal is constant for a while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the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spectrum creates very low frequencies (results of Fourier analysis). These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frequencies around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zero, called DC (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direct-current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components,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problems for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system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cannot pass low frequencies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b="1" dirty="0" smtClean="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Self-synchronization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correctly interpret the signals received from the sender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receiver's bit intervals must correspond exactly to the sender's bit intervals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receiver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 is faster or slower, the bit intervals are not matched and the receiver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might misinterpret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signals. 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shows a situation in which the receiver has a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shorter bit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duration. The sender sends 10110001, while the receiver receives 110111000011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0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750" y="0"/>
            <a:ext cx="10749367" cy="1208868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Self-Synchronization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17" y="1535502"/>
            <a:ext cx="11835441" cy="4737883"/>
          </a:xfrm>
        </p:spPr>
        <p:txBody>
          <a:bodyPr>
            <a:normAutofit/>
          </a:bodyPr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233" y="1866467"/>
            <a:ext cx="45434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3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750" y="0"/>
            <a:ext cx="10749367" cy="1208868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Desirable Features of a Line coding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17" y="1535502"/>
            <a:ext cx="11835441" cy="473788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Error Correction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Immunity to noise and interference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684" y="2438400"/>
            <a:ext cx="5977342" cy="372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8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1288</TotalTime>
  <Words>1534</Words>
  <Application>Microsoft Office PowerPoint</Application>
  <PresentationFormat>Widescreen</PresentationFormat>
  <Paragraphs>104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Segoe UI</vt:lpstr>
      <vt:lpstr>Segoe UI Light</vt:lpstr>
      <vt:lpstr>Times New Roman</vt:lpstr>
      <vt:lpstr>WelcomeDoc</vt:lpstr>
      <vt:lpstr>Digital Transmission  Chapter 4</vt:lpstr>
      <vt:lpstr>Conversion of Digital Data to Digital Signal</vt:lpstr>
      <vt:lpstr>Data Rate Versus Signal Rate</vt:lpstr>
      <vt:lpstr>Data Element to Signal Element ratio (r=N/S)</vt:lpstr>
      <vt:lpstr>Design</vt:lpstr>
      <vt:lpstr>Baseline, Baseline Wandering</vt:lpstr>
      <vt:lpstr>Self-Synchronization, DC component</vt:lpstr>
      <vt:lpstr>Self-Synchronization</vt:lpstr>
      <vt:lpstr>Desirable Features of a Line coding Scheme</vt:lpstr>
      <vt:lpstr>Unipolar line Coding Scheme</vt:lpstr>
      <vt:lpstr>Polar Schemes</vt:lpstr>
      <vt:lpstr>Polar (NRZ-L, NRZ-I)</vt:lpstr>
      <vt:lpstr>Pros and Cons of Polar Schemes</vt:lpstr>
      <vt:lpstr>Return to Zero Schemes (+ve , -ve,0)</vt:lpstr>
      <vt:lpstr>Manchester and Differential Manchester (Biphase)</vt:lpstr>
      <vt:lpstr>Mancheter and Differential Manchester</vt:lpstr>
      <vt:lpstr>Bipolar Schemes (+ve, -ve and 0)</vt:lpstr>
      <vt:lpstr>Bipolar line Coding Scheme(AMI and Pseudoternary)</vt:lpstr>
      <vt:lpstr>Bipolar Schemes</vt:lpstr>
      <vt:lpstr>Impress</vt:lpstr>
      <vt:lpstr>PowerPoint 2013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Communication and Network</dc:title>
  <dc:creator>engrJaved</dc:creator>
  <cp:keywords/>
  <cp:lastModifiedBy>engrJaved</cp:lastModifiedBy>
  <cp:revision>23</cp:revision>
  <dcterms:created xsi:type="dcterms:W3CDTF">2022-11-03T10:14:30Z</dcterms:created>
  <dcterms:modified xsi:type="dcterms:W3CDTF">2022-11-23T15:25:40Z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