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sldIdLst>
    <p:sldId id="256" r:id="rId5"/>
    <p:sldId id="264" r:id="rId6"/>
    <p:sldId id="288" r:id="rId7"/>
    <p:sldId id="262" r:id="rId8"/>
    <p:sldId id="287" r:id="rId9"/>
    <p:sldId id="265" r:id="rId10"/>
    <p:sldId id="281" r:id="rId11"/>
    <p:sldId id="282" r:id="rId12"/>
    <p:sldId id="283" r:id="rId13"/>
    <p:sldId id="284" r:id="rId14"/>
    <p:sldId id="286" r:id="rId15"/>
    <p:sldId id="267" r:id="rId16"/>
    <p:sldId id="266" r:id="rId17"/>
    <p:sldId id="268" r:id="rId18"/>
    <p:sldId id="269" r:id="rId19"/>
    <p:sldId id="270" r:id="rId20"/>
    <p:sldId id="271" r:id="rId21"/>
    <p:sldId id="272" r:id="rId22"/>
    <p:sldId id="273" r:id="rId23"/>
    <p:sldId id="274" r:id="rId24"/>
    <p:sldId id="275" r:id="rId25"/>
    <p:sldId id="257" r:id="rId26"/>
    <p:sldId id="26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64"/>
            <p14:sldId id="288"/>
          </p14:sldIdLst>
        </p14:section>
        <p14:section name="Design, Impress, Work Together" id="{B9B51309-D148-4332-87C2-07BE32FBCA3B}">
          <p14:sldIdLst>
            <p14:sldId id="262"/>
            <p14:sldId id="287"/>
            <p14:sldId id="265"/>
            <p14:sldId id="281"/>
            <p14:sldId id="282"/>
            <p14:sldId id="283"/>
            <p14:sldId id="284"/>
            <p14:sldId id="286"/>
            <p14:sldId id="267"/>
            <p14:sldId id="266"/>
            <p14:sldId id="268"/>
            <p14:sldId id="269"/>
            <p14:sldId id="270"/>
            <p14:sldId id="271"/>
            <p14:sldId id="272"/>
            <p14:sldId id="273"/>
            <p14:sldId id="274"/>
            <p14:sldId id="275"/>
            <p14:sldId id="257"/>
          </p14:sldIdLst>
        </p14:section>
        <p14:section name="Learn More" id="{2CC34DB2-6590-42C0-AD4B-A04C6060184E}">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24726"/>
    <a:srgbClr val="D2B4A6"/>
    <a:srgbClr val="734F29"/>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80" autoAdjust="0"/>
  </p:normalViewPr>
  <p:slideViewPr>
    <p:cSldViewPr snapToGrid="0">
      <p:cViewPr varScale="1">
        <p:scale>
          <a:sx n="69" d="100"/>
          <a:sy n="69" d="100"/>
        </p:scale>
        <p:origin x="78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a:t>
            </a:r>
            <a:r>
              <a:rPr lang="en-US" baseline="0" dirty="0" smtClean="0"/>
              <a:t>Slide Show mode, click the arrow to enter the PowerPoint Getting Started Center.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23</a:t>
            </a:fld>
            <a:endParaRPr lang="en-US"/>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12/7/2022</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1033"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3914" y="120063"/>
            <a:ext cx="10515600" cy="2387600"/>
          </a:xfrm>
        </p:spPr>
        <p:txBody>
          <a:bodyPr/>
          <a:lstStyle/>
          <a:p>
            <a:r>
              <a:rPr lang="en-US" b="1" dirty="0" smtClean="0">
                <a:latin typeface="Times New Roman" panose="02020603050405020304" pitchFamily="18" charset="0"/>
                <a:cs typeface="Times New Roman" panose="02020603050405020304" pitchFamily="18" charset="0"/>
              </a:rPr>
              <a:t>        Data Link Layer    			</a:t>
            </a:r>
            <a:endParaRPr lang="en-US" sz="1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a:bodyPr>
          <a:lstStyle/>
          <a:p>
            <a:r>
              <a:rPr lang="en-US" b="1" dirty="0" smtClean="0">
                <a:solidFill>
                  <a:schemeClr val="accent1">
                    <a:lumMod val="50000"/>
                  </a:schemeClr>
                </a:solidFill>
                <a:latin typeface="Times New Roman" panose="02020603050405020304" pitchFamily="18" charset="0"/>
                <a:cs typeface="Times New Roman" panose="02020603050405020304" pitchFamily="18" charset="0"/>
              </a:rPr>
              <a:t>Engr. Dr.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Javed</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Khan</a:t>
            </a:r>
          </a:p>
          <a:p>
            <a:endParaRPr lang="en-US" dirty="0"/>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750" y="0"/>
            <a:ext cx="10749367" cy="1208868"/>
          </a:xfrm>
        </p:spPr>
        <p:txBody>
          <a:bodyPr/>
          <a:lstStyle/>
          <a:p>
            <a:pPr algn="ctr"/>
            <a:r>
              <a:rPr lang="en-US" dirty="0" smtClean="0">
                <a:latin typeface="Times New Roman" panose="02020603050405020304" pitchFamily="18" charset="0"/>
                <a:cs typeface="Times New Roman" panose="02020603050405020304" pitchFamily="18" charset="0"/>
              </a:rPr>
              <a:t>Services of Data Link Layer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3517" y="1535502"/>
            <a:ext cx="11835441" cy="4737883"/>
          </a:xfrm>
        </p:spPr>
        <p:txBody>
          <a:bodyPr>
            <a:normAutofit/>
          </a:bodyPr>
          <a:lstStyle/>
          <a:p>
            <a:endParaRPr lang="en-US" dirty="0" smtClean="0">
              <a:latin typeface="Times New Roman" panose="02020603050405020304" pitchFamily="18" charset="0"/>
              <a:cs typeface="Times New Roman" panose="02020603050405020304" pitchFamily="18" charset="0"/>
            </a:endParaRPr>
          </a:p>
          <a:p>
            <a:endParaRPr lang="en-US" dirty="0"/>
          </a:p>
        </p:txBody>
      </p:sp>
      <p:sp>
        <p:nvSpPr>
          <p:cNvPr id="5" name="TextBox 4"/>
          <p:cNvSpPr txBox="1"/>
          <p:nvPr/>
        </p:nvSpPr>
        <p:spPr>
          <a:xfrm>
            <a:off x="103517" y="1475117"/>
            <a:ext cx="11956211" cy="2308324"/>
          </a:xfrm>
          <a:prstGeom prst="rect">
            <a:avLst/>
          </a:prstGeom>
          <a:noFill/>
        </p:spPr>
        <p:txBody>
          <a:bodyPr wrap="square" rtlCol="0">
            <a:spAutoFit/>
          </a:bodyPr>
          <a:lstStyle/>
          <a:p>
            <a:r>
              <a:rPr lang="en-US" dirty="0" smtClean="0"/>
              <a:t>The data link layer is located between Physical and Network layer.</a:t>
            </a:r>
          </a:p>
          <a:p>
            <a:endParaRPr lang="en-US" dirty="0"/>
          </a:p>
          <a:p>
            <a:r>
              <a:rPr lang="en-US" dirty="0" smtClean="0"/>
              <a:t>It provides services to the network .</a:t>
            </a:r>
          </a:p>
          <a:p>
            <a:r>
              <a:rPr lang="en-US" dirty="0" smtClean="0"/>
              <a:t>It receives services from the physical layer.</a:t>
            </a:r>
          </a:p>
          <a:p>
            <a:endParaRPr lang="en-US" dirty="0"/>
          </a:p>
          <a:p>
            <a:endParaRPr lang="en-US" dirty="0" smtClean="0"/>
          </a:p>
          <a:p>
            <a:r>
              <a:rPr lang="en-US" dirty="0" smtClean="0"/>
              <a:t>The duty scope of the data link layer is node to node .</a:t>
            </a:r>
          </a:p>
          <a:p>
            <a:r>
              <a:rPr lang="en-US" dirty="0" smtClean="0"/>
              <a:t>When a </a:t>
            </a:r>
            <a:r>
              <a:rPr lang="en-US" dirty="0" err="1" smtClean="0"/>
              <a:t>packect</a:t>
            </a:r>
            <a:r>
              <a:rPr lang="en-US" dirty="0" smtClean="0"/>
              <a:t> </a:t>
            </a:r>
            <a:endParaRPr lang="en-US" dirty="0"/>
          </a:p>
        </p:txBody>
      </p:sp>
    </p:spTree>
    <p:extLst>
      <p:ext uri="{BB962C8B-B14F-4D97-AF65-F5344CB8AC3E}">
        <p14:creationId xmlns:p14="http://schemas.microsoft.com/office/powerpoint/2010/main" val="17361750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750" y="0"/>
            <a:ext cx="10749367" cy="1208868"/>
          </a:xfrm>
        </p:spPr>
        <p:txBody>
          <a:bodyPr/>
          <a:lstStyle/>
          <a:p>
            <a:pPr algn="ctr"/>
            <a:r>
              <a:rPr lang="en-US" dirty="0" smtClean="0">
                <a:latin typeface="Times New Roman" panose="02020603050405020304" pitchFamily="18" charset="0"/>
                <a:cs typeface="Times New Roman" panose="02020603050405020304" pitchFamily="18" charset="0"/>
              </a:rPr>
              <a:t>Services of Data Link Layer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3517" y="1535502"/>
            <a:ext cx="11835441" cy="4737883"/>
          </a:xfrm>
        </p:spPr>
        <p:txBody>
          <a:bodyPr>
            <a:normAutofit/>
          </a:bodyPr>
          <a:lstStyle/>
          <a:p>
            <a:endParaRPr lang="en-US" dirty="0" smtClean="0">
              <a:latin typeface="Times New Roman" panose="02020603050405020304" pitchFamily="18" charset="0"/>
              <a:cs typeface="Times New Roman" panose="02020603050405020304" pitchFamily="18" charset="0"/>
            </a:endParaRPr>
          </a:p>
          <a:p>
            <a:endParaRPr lang="en-US" dirty="0"/>
          </a:p>
        </p:txBody>
      </p:sp>
      <p:sp>
        <p:nvSpPr>
          <p:cNvPr id="5" name="TextBox 4"/>
          <p:cNvSpPr txBox="1"/>
          <p:nvPr/>
        </p:nvSpPr>
        <p:spPr>
          <a:xfrm>
            <a:off x="103517" y="1475117"/>
            <a:ext cx="11956211" cy="2308324"/>
          </a:xfrm>
          <a:prstGeom prst="rect">
            <a:avLst/>
          </a:prstGeom>
          <a:noFill/>
        </p:spPr>
        <p:txBody>
          <a:bodyPr wrap="square" rtlCol="0">
            <a:spAutoFit/>
          </a:bodyPr>
          <a:lstStyle/>
          <a:p>
            <a:r>
              <a:rPr lang="en-US" dirty="0" smtClean="0"/>
              <a:t>The data link layer is located between Physical and Network layer.</a:t>
            </a:r>
          </a:p>
          <a:p>
            <a:endParaRPr lang="en-US" dirty="0"/>
          </a:p>
          <a:p>
            <a:r>
              <a:rPr lang="en-US" dirty="0" smtClean="0"/>
              <a:t>It provides services to the network .</a:t>
            </a:r>
          </a:p>
          <a:p>
            <a:r>
              <a:rPr lang="en-US" dirty="0" smtClean="0"/>
              <a:t>It receives services from the physical layer.</a:t>
            </a:r>
          </a:p>
          <a:p>
            <a:endParaRPr lang="en-US" dirty="0"/>
          </a:p>
          <a:p>
            <a:endParaRPr lang="en-US" dirty="0" smtClean="0"/>
          </a:p>
          <a:p>
            <a:r>
              <a:rPr lang="en-US" dirty="0" smtClean="0"/>
              <a:t>The duty scope of the data link layer is node to node .</a:t>
            </a:r>
          </a:p>
          <a:p>
            <a:r>
              <a:rPr lang="en-US" dirty="0" smtClean="0"/>
              <a:t>When a </a:t>
            </a:r>
            <a:r>
              <a:rPr lang="en-US" dirty="0" err="1" smtClean="0"/>
              <a:t>packect</a:t>
            </a:r>
            <a:r>
              <a:rPr lang="en-US" dirty="0" smtClean="0"/>
              <a:t> </a:t>
            </a:r>
            <a:endParaRPr lang="en-US" dirty="0"/>
          </a:p>
        </p:txBody>
      </p:sp>
    </p:spTree>
    <p:extLst>
      <p:ext uri="{BB962C8B-B14F-4D97-AF65-F5344CB8AC3E}">
        <p14:creationId xmlns:p14="http://schemas.microsoft.com/office/powerpoint/2010/main" val="24350457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750" y="0"/>
            <a:ext cx="10749367" cy="1208868"/>
          </a:xfrm>
        </p:spPr>
        <p:txBody>
          <a:bodyPr/>
          <a:lstStyle/>
          <a:p>
            <a:pPr algn="ctr"/>
            <a:r>
              <a:rPr lang="en-US" dirty="0" smtClean="0">
                <a:latin typeface="Times New Roman" panose="02020603050405020304" pitchFamily="18" charset="0"/>
                <a:cs typeface="Times New Roman" panose="02020603050405020304" pitchFamily="18" charset="0"/>
              </a:rPr>
              <a:t>ARP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3517" y="1535502"/>
            <a:ext cx="11835441" cy="4737883"/>
          </a:xfrm>
        </p:spPr>
        <p:txBody>
          <a:bodyPr>
            <a:normAutofit/>
          </a:bodyPr>
          <a:lstStyle/>
          <a:p>
            <a:r>
              <a:rPr lang="en-US" sz="2000" dirty="0">
                <a:latin typeface="Times New Roman" panose="02020603050405020304" pitchFamily="18" charset="0"/>
                <a:cs typeface="Times New Roman" panose="02020603050405020304" pitchFamily="18" charset="0"/>
              </a:rPr>
              <a:t>Address Resolution Protocol (ARP) is a protocol or procedure that connects an ever-changing Internet Protocol (IP) address to a fixed physical machine address, also known as a media access control (MAC) address, in a local-area network (LAN). </a:t>
            </a:r>
          </a:p>
          <a:p>
            <a:r>
              <a:rPr lang="en-US" sz="2000" dirty="0">
                <a:latin typeface="Times New Roman" panose="02020603050405020304" pitchFamily="18" charset="0"/>
                <a:cs typeface="Times New Roman" panose="02020603050405020304" pitchFamily="18" charset="0"/>
              </a:rPr>
              <a:t>This mapping procedure is important because the lengths of the IP and MAC addresses differ, and a translation is needed so that the systems can recognize one another</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most used IP today is IP version 4 (IPv4). An IP address is 32 bits long</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However, MAC addresses are 48 bits long. ARP translates the 32-bit address to 48 and vice versa.</a:t>
            </a: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39851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750" y="0"/>
            <a:ext cx="10749367" cy="1208868"/>
          </a:xfrm>
        </p:spPr>
        <p:txBody>
          <a:bodyPr/>
          <a:lstStyle/>
          <a:p>
            <a:pPr algn="ctr"/>
            <a:r>
              <a:rPr lang="en-US" dirty="0" smtClean="0">
                <a:latin typeface="Times New Roman" panose="02020603050405020304" pitchFamily="18" charset="0"/>
                <a:cs typeface="Times New Roman" panose="02020603050405020304" pitchFamily="18" charset="0"/>
              </a:rPr>
              <a:t>Design</a:t>
            </a: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p:txBody>
          <a:bodyPr/>
          <a:lstStyle/>
          <a:p>
            <a:endParaRPr lang="en-US"/>
          </a:p>
        </p:txBody>
      </p:sp>
      <p:pic>
        <p:nvPicPr>
          <p:cNvPr id="1030" name="Picture 6" descr="ARP (Address Resolution Protocol) in a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7734" y="1643099"/>
            <a:ext cx="7556440" cy="4533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87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750" y="0"/>
            <a:ext cx="10749367" cy="1208868"/>
          </a:xfrm>
        </p:spPr>
        <p:txBody>
          <a:bodyPr/>
          <a:lstStyle/>
          <a:p>
            <a:r>
              <a:rPr lang="en-US" b="1" dirty="0"/>
              <a:t>What is address resolution protocol's relationship with DHCP and DNS? How do they differ?</a:t>
            </a:r>
          </a:p>
        </p:txBody>
      </p:sp>
      <p:sp>
        <p:nvSpPr>
          <p:cNvPr id="3" name="Content Placeholder 2"/>
          <p:cNvSpPr>
            <a:spLocks noGrp="1"/>
          </p:cNvSpPr>
          <p:nvPr>
            <p:ph idx="1"/>
          </p:nvPr>
        </p:nvSpPr>
        <p:spPr>
          <a:xfrm>
            <a:off x="103517" y="1535502"/>
            <a:ext cx="11835441" cy="5322498"/>
          </a:xfrm>
        </p:spPr>
        <p:txBody>
          <a:bodyPr>
            <a:noAutofit/>
          </a:bodyPr>
          <a:lstStyle/>
          <a:p>
            <a:r>
              <a:rPr lang="en-US" sz="1800" dirty="0" smtClean="0"/>
              <a:t>ARP </a:t>
            </a:r>
            <a:r>
              <a:rPr lang="en-US" sz="1800" dirty="0"/>
              <a:t>is the process of connecting a dynamic IP address to a physical machine's MAC </a:t>
            </a:r>
            <a:r>
              <a:rPr lang="en-US" sz="1800" dirty="0" smtClean="0"/>
              <a:t>address</a:t>
            </a:r>
            <a:endParaRPr lang="en-US" sz="1800" dirty="0"/>
          </a:p>
          <a:p>
            <a:r>
              <a:rPr lang="en-US" sz="1800" dirty="0" smtClean="0"/>
              <a:t>IP </a:t>
            </a:r>
            <a:r>
              <a:rPr lang="en-US" sz="1800" dirty="0"/>
              <a:t>addresses, by design, are changed constantly for the simple reason that doing so gives users security and privacy. However changes on IP addresses should not be completely random. There should be rules that allocate an IP address from a defined range of numbers available in a specific network. </a:t>
            </a:r>
            <a:endParaRPr lang="en-US" sz="1800" dirty="0" smtClean="0"/>
          </a:p>
          <a:p>
            <a:r>
              <a:rPr lang="en-US" sz="1800" dirty="0" smtClean="0"/>
              <a:t>This </a:t>
            </a:r>
            <a:r>
              <a:rPr lang="en-US" sz="1800" dirty="0"/>
              <a:t>helps prevent issues, such as two computers receiving the same IP address. The rules are known as DHCP or Dynamic Host Configuration Protocol. </a:t>
            </a:r>
          </a:p>
          <a:p>
            <a:r>
              <a:rPr lang="en-US" sz="1800" dirty="0"/>
              <a:t>IP addresses as identities for computers are important because they are needed to perform an internet search. When users search for a domain name or Uniform Resource Locator (URL), they use an alphabetical name. Computers, on the other hand, use the numerical IP address to associate the domain name with a server. To connect the two, a Domain Name System (DNS) server is used to translate an IP address from a confusing string of numbers into a more readable, easily understandable domain name, and vice versa.</a:t>
            </a:r>
          </a:p>
          <a:p>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0304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750" y="0"/>
            <a:ext cx="10749367" cy="1208868"/>
          </a:xfrm>
        </p:spPr>
        <p:txBody>
          <a:bodyPr/>
          <a:lstStyle/>
          <a:p>
            <a:pPr algn="ctr"/>
            <a:r>
              <a:rPr lang="en-US" dirty="0" smtClean="0">
                <a:latin typeface="Times New Roman" panose="02020603050405020304" pitchFamily="18" charset="0"/>
                <a:cs typeface="Times New Roman" panose="02020603050405020304" pitchFamily="18" charset="0"/>
              </a:rPr>
              <a:t>ARP details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3517" y="1535502"/>
            <a:ext cx="11835441" cy="4737883"/>
          </a:xfrm>
        </p:spPr>
        <p:txBody>
          <a:bodyPr>
            <a:normAutofit/>
          </a:bodyPr>
          <a:lstStyle/>
          <a:p>
            <a:endParaRPr lang="en-US" dirty="0" smtClean="0">
              <a:latin typeface="Times New Roman" panose="02020603050405020304" pitchFamily="18" charset="0"/>
              <a:cs typeface="Times New Roman" panose="02020603050405020304" pitchFamily="18" charset="0"/>
            </a:endParaRPr>
          </a:p>
          <a:p>
            <a:endParaRPr lang="en-US" dirty="0"/>
          </a:p>
        </p:txBody>
      </p:sp>
      <p:sp>
        <p:nvSpPr>
          <p:cNvPr id="5" name="TextBox 4"/>
          <p:cNvSpPr txBox="1"/>
          <p:nvPr/>
        </p:nvSpPr>
        <p:spPr>
          <a:xfrm>
            <a:off x="103517" y="1535502"/>
            <a:ext cx="11835441" cy="5016758"/>
          </a:xfrm>
          <a:prstGeom prst="rect">
            <a:avLst/>
          </a:prstGeom>
          <a:noFill/>
        </p:spPr>
        <p:txBody>
          <a:bodyPr wrap="square" rtlCol="0">
            <a:spAutoFit/>
          </a:bodyPr>
          <a:lstStyle/>
          <a:p>
            <a:r>
              <a:rPr lang="en-US" sz="2000" b="1" dirty="0"/>
              <a:t>ARP (Address Resolution Protocol)</a:t>
            </a:r>
            <a:r>
              <a:rPr lang="en-US" sz="2000" dirty="0"/>
              <a:t> is a </a:t>
            </a:r>
            <a:r>
              <a:rPr lang="en-US" sz="2000" b="1" dirty="0"/>
              <a:t>Layer 2</a:t>
            </a:r>
            <a:r>
              <a:rPr lang="en-US" sz="2000" dirty="0"/>
              <a:t> Protocol</a:t>
            </a:r>
            <a:r>
              <a:rPr lang="en-US" sz="2000" dirty="0" smtClean="0"/>
              <a:t>.</a:t>
            </a:r>
          </a:p>
          <a:p>
            <a:r>
              <a:rPr lang="en-US" sz="2000" dirty="0" smtClean="0"/>
              <a:t> </a:t>
            </a:r>
            <a:r>
              <a:rPr lang="en-US" sz="2000" dirty="0"/>
              <a:t>Layer 2 uses </a:t>
            </a:r>
            <a:r>
              <a:rPr lang="en-US" sz="2000" b="1" dirty="0"/>
              <a:t>Physical addresses (MAC addresses)</a:t>
            </a:r>
            <a:r>
              <a:rPr lang="en-US" sz="2000" dirty="0"/>
              <a:t> and Layer 3 uses </a:t>
            </a:r>
            <a:r>
              <a:rPr lang="en-US" sz="2000" b="1" dirty="0"/>
              <a:t>Logical addresses (IP Addresses)</a:t>
            </a:r>
            <a:r>
              <a:rPr lang="en-US" sz="2000" dirty="0"/>
              <a:t> for the communication. </a:t>
            </a:r>
            <a:endParaRPr lang="en-US" sz="2000" dirty="0" smtClean="0"/>
          </a:p>
          <a:p>
            <a:r>
              <a:rPr lang="en-US" sz="2000" b="1" dirty="0" smtClean="0"/>
              <a:t>ARP </a:t>
            </a:r>
            <a:r>
              <a:rPr lang="en-US" sz="2000" b="1" dirty="0"/>
              <a:t>Protocol</a:t>
            </a:r>
            <a:r>
              <a:rPr lang="en-US" sz="2000" dirty="0"/>
              <a:t> is used to discover the </a:t>
            </a:r>
            <a:r>
              <a:rPr lang="en-US" sz="2000" b="1" dirty="0"/>
              <a:t>MAC Address</a:t>
            </a:r>
            <a:r>
              <a:rPr lang="en-US" sz="2000" dirty="0"/>
              <a:t> of a node associated with a given </a:t>
            </a:r>
            <a:r>
              <a:rPr lang="en-US" sz="2000" b="1" dirty="0"/>
              <a:t>IPv4 Address</a:t>
            </a:r>
            <a:r>
              <a:rPr lang="en-US" sz="2000" dirty="0"/>
              <a:t>. </a:t>
            </a:r>
            <a:endParaRPr lang="en-US" sz="2000" dirty="0" smtClean="0"/>
          </a:p>
          <a:p>
            <a:r>
              <a:rPr lang="en-US" sz="2000" dirty="0" smtClean="0"/>
              <a:t>This </a:t>
            </a:r>
            <a:r>
              <a:rPr lang="en-US" sz="2000" dirty="0"/>
              <a:t>important duty makes this protocol a key protocol for Ethernet based networks</a:t>
            </a:r>
            <a:r>
              <a:rPr lang="en-US" sz="2000" dirty="0" smtClean="0"/>
              <a:t>.</a:t>
            </a:r>
          </a:p>
          <a:p>
            <a:r>
              <a:rPr lang="en-US" sz="2000" dirty="0" smtClean="0"/>
              <a:t> </a:t>
            </a:r>
            <a:r>
              <a:rPr lang="en-US" sz="2000" dirty="0"/>
              <a:t>ARP is used with IPv4 only. </a:t>
            </a:r>
          </a:p>
          <a:p>
            <a:r>
              <a:rPr lang="en-US" sz="2000" dirty="0"/>
              <a:t> </a:t>
            </a:r>
          </a:p>
          <a:p>
            <a:r>
              <a:rPr lang="en-US" sz="2000" dirty="0"/>
              <a:t>Basically for the transfer of the IP packets in a network, beside the IP </a:t>
            </a:r>
            <a:r>
              <a:rPr lang="en-US" sz="2000" dirty="0" err="1"/>
              <a:t>adddress</a:t>
            </a:r>
            <a:r>
              <a:rPr lang="en-US" sz="2000" dirty="0"/>
              <a:t>, the destination </a:t>
            </a:r>
            <a:r>
              <a:rPr lang="en-US" sz="2000" b="1" dirty="0"/>
              <a:t>hardware address (MAC Address)</a:t>
            </a:r>
            <a:r>
              <a:rPr lang="en-US" sz="2000" dirty="0"/>
              <a:t> also must be known by the </a:t>
            </a:r>
            <a:r>
              <a:rPr lang="en-US" sz="2000" b="1" dirty="0"/>
              <a:t>sender (Source</a:t>
            </a:r>
            <a:r>
              <a:rPr lang="en-US" sz="2000" b="1" dirty="0" smtClean="0"/>
              <a:t>)</a:t>
            </a:r>
            <a:r>
              <a:rPr lang="en-US" sz="2000" dirty="0" smtClean="0"/>
              <a:t>.</a:t>
            </a:r>
          </a:p>
          <a:p>
            <a:r>
              <a:rPr lang="en-US" sz="2000" dirty="0" smtClean="0"/>
              <a:t> </a:t>
            </a:r>
            <a:r>
              <a:rPr lang="en-US" sz="2000" dirty="0"/>
              <a:t>If the source do not know the </a:t>
            </a:r>
            <a:r>
              <a:rPr lang="en-US" sz="2000" dirty="0" err="1"/>
              <a:t>destinatin</a:t>
            </a:r>
            <a:r>
              <a:rPr lang="en-US" sz="2000" dirty="0"/>
              <a:t> MAC address, then it sends the packets to everyone in the network</a:t>
            </a:r>
            <a:r>
              <a:rPr lang="en-US" sz="2000" dirty="0" smtClean="0"/>
              <a:t>.</a:t>
            </a:r>
          </a:p>
          <a:p>
            <a:r>
              <a:rPr lang="en-US" sz="2000" dirty="0" smtClean="0"/>
              <a:t> </a:t>
            </a:r>
            <a:r>
              <a:rPr lang="en-US" sz="2000" dirty="0"/>
              <a:t>In other words, it </a:t>
            </a:r>
            <a:r>
              <a:rPr lang="en-US" sz="2000" b="1" dirty="0"/>
              <a:t>floods</a:t>
            </a:r>
            <a:r>
              <a:rPr lang="en-US" sz="2000" dirty="0"/>
              <a:t> the traffic. This will cause an unnecessary traffic in the network. </a:t>
            </a:r>
            <a:endParaRPr lang="en-US" sz="2000" dirty="0" smtClean="0"/>
          </a:p>
          <a:p>
            <a:r>
              <a:rPr lang="en-US" sz="2000" dirty="0" smtClean="0"/>
              <a:t> </a:t>
            </a:r>
            <a:r>
              <a:rPr lang="en-US" sz="2000" dirty="0"/>
              <a:t>But, if this destination MAC Address is known, then the source can send this packet directly to the destination. </a:t>
            </a:r>
            <a:endParaRPr lang="en-US" sz="2000" dirty="0" smtClean="0"/>
          </a:p>
          <a:p>
            <a:r>
              <a:rPr lang="en-US" sz="2000" dirty="0" smtClean="0"/>
              <a:t>So</a:t>
            </a:r>
            <a:r>
              <a:rPr lang="en-US" sz="2000" dirty="0"/>
              <a:t>, if the destination MAC Address is not known before the transmission, it must be learned. ARP does this role.</a:t>
            </a:r>
          </a:p>
        </p:txBody>
      </p:sp>
    </p:spTree>
    <p:extLst>
      <p:ext uri="{BB962C8B-B14F-4D97-AF65-F5344CB8AC3E}">
        <p14:creationId xmlns:p14="http://schemas.microsoft.com/office/powerpoint/2010/main" val="34148376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750" y="0"/>
            <a:ext cx="10749367" cy="1208868"/>
          </a:xfrm>
        </p:spPr>
        <p:txBody>
          <a:bodyPr/>
          <a:lstStyle/>
          <a:p>
            <a:pPr algn="ctr"/>
            <a:r>
              <a:rPr lang="en-US" dirty="0" smtClean="0">
                <a:latin typeface="Times New Roman" panose="02020603050405020304" pitchFamily="18" charset="0"/>
                <a:cs typeface="Times New Roman" panose="02020603050405020304" pitchFamily="18" charset="0"/>
              </a:rPr>
              <a:t>ARP request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3517" y="1535502"/>
            <a:ext cx="11835441" cy="4737883"/>
          </a:xfrm>
        </p:spPr>
        <p:txBody>
          <a:bodyPr>
            <a:normAutofit/>
          </a:bodyPr>
          <a:lstStyle/>
          <a:p>
            <a:endParaRPr lang="en-US" dirty="0" smtClean="0">
              <a:latin typeface="Times New Roman" panose="02020603050405020304" pitchFamily="18" charset="0"/>
              <a:cs typeface="Times New Roman" panose="02020603050405020304" pitchFamily="18" charset="0"/>
            </a:endParaRPr>
          </a:p>
          <a:p>
            <a:endParaRPr lang="en-US" dirty="0"/>
          </a:p>
        </p:txBody>
      </p:sp>
      <p:pic>
        <p:nvPicPr>
          <p:cNvPr id="5" name="Picture 4"/>
          <p:cNvPicPr>
            <a:picLocks noChangeAspect="1"/>
          </p:cNvPicPr>
          <p:nvPr/>
        </p:nvPicPr>
        <p:blipFill>
          <a:blip r:embed="rId2"/>
          <a:stretch>
            <a:fillRect/>
          </a:stretch>
        </p:blipFill>
        <p:spPr>
          <a:xfrm>
            <a:off x="888521" y="1519237"/>
            <a:ext cx="8312629" cy="5036838"/>
          </a:xfrm>
          <a:prstGeom prst="rect">
            <a:avLst/>
          </a:prstGeom>
        </p:spPr>
      </p:pic>
    </p:spTree>
    <p:extLst>
      <p:ext uri="{BB962C8B-B14F-4D97-AF65-F5344CB8AC3E}">
        <p14:creationId xmlns:p14="http://schemas.microsoft.com/office/powerpoint/2010/main" val="4265582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750" y="0"/>
            <a:ext cx="10749367" cy="1208868"/>
          </a:xfrm>
        </p:spPr>
        <p:txBody>
          <a:bodyPr/>
          <a:lstStyle/>
          <a:p>
            <a:pPr algn="ctr"/>
            <a:r>
              <a:rPr lang="en-US" dirty="0" smtClean="0">
                <a:latin typeface="Times New Roman" panose="02020603050405020304" pitchFamily="18" charset="0"/>
                <a:cs typeface="Times New Roman" panose="02020603050405020304" pitchFamily="18" charset="0"/>
              </a:rPr>
              <a:t>ARP packet format</a:t>
            </a:r>
            <a:endParaRPr lang="en-US"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1435100" y="1835150"/>
            <a:ext cx="9172575" cy="4514850"/>
          </a:xfrm>
          <a:prstGeom prst="rect">
            <a:avLst/>
          </a:prstGeom>
        </p:spPr>
      </p:pic>
    </p:spTree>
    <p:extLst>
      <p:ext uri="{BB962C8B-B14F-4D97-AF65-F5344CB8AC3E}">
        <p14:creationId xmlns:p14="http://schemas.microsoft.com/office/powerpoint/2010/main" val="3741601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750" y="0"/>
            <a:ext cx="10749367" cy="1208868"/>
          </a:xfrm>
        </p:spPr>
        <p:txBody>
          <a:bodyPr/>
          <a:lstStyle/>
          <a:p>
            <a:pPr algn="ctr"/>
            <a:r>
              <a:rPr lang="en-US" i="1" dirty="0" smtClean="0"/>
              <a:t>ARP request </a:t>
            </a:r>
            <a:br>
              <a:rPr lang="en-US" i="1" dirty="0" smtClean="0"/>
            </a:br>
            <a:endParaRPr lang="en-US" i="1" dirty="0"/>
          </a:p>
        </p:txBody>
      </p:sp>
      <p:pic>
        <p:nvPicPr>
          <p:cNvPr id="4" name="Content Placeholder 3"/>
          <p:cNvPicPr>
            <a:picLocks noGrp="1" noChangeAspect="1"/>
          </p:cNvPicPr>
          <p:nvPr>
            <p:ph idx="1"/>
          </p:nvPr>
        </p:nvPicPr>
        <p:blipFill>
          <a:blip r:embed="rId2"/>
          <a:stretch>
            <a:fillRect/>
          </a:stretch>
        </p:blipFill>
        <p:spPr>
          <a:xfrm>
            <a:off x="2300247" y="1411288"/>
            <a:ext cx="7442281" cy="5308600"/>
          </a:xfrm>
          <a:prstGeom prst="rect">
            <a:avLst/>
          </a:prstGeom>
        </p:spPr>
      </p:pic>
    </p:spTree>
    <p:extLst>
      <p:ext uri="{BB962C8B-B14F-4D97-AF65-F5344CB8AC3E}">
        <p14:creationId xmlns:p14="http://schemas.microsoft.com/office/powerpoint/2010/main" val="1644576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750" y="0"/>
            <a:ext cx="10749367" cy="1208868"/>
          </a:xfrm>
        </p:spPr>
        <p:txBody>
          <a:bodyPr/>
          <a:lstStyle/>
          <a:p>
            <a:pPr algn="ctr"/>
            <a:r>
              <a:rPr lang="en-US" dirty="0" smtClean="0">
                <a:latin typeface="Times New Roman" panose="02020603050405020304" pitchFamily="18" charset="0"/>
                <a:cs typeface="Times New Roman" panose="02020603050405020304" pitchFamily="18" charset="0"/>
              </a:rPr>
              <a:t>ARP request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3517" y="1535502"/>
            <a:ext cx="11835441" cy="4737883"/>
          </a:xfrm>
        </p:spPr>
        <p:txBody>
          <a:bodyPr>
            <a:normAutofit/>
          </a:bodyPr>
          <a:lstStyle/>
          <a:p>
            <a:r>
              <a:rPr lang="en-US" dirty="0"/>
              <a:t>PC 1 sends an “</a:t>
            </a:r>
            <a:r>
              <a:rPr lang="en-US" b="1" dirty="0"/>
              <a:t>ARP Request</a:t>
            </a:r>
            <a:r>
              <a:rPr lang="en-US" dirty="0"/>
              <a:t>” Message to the network as </a:t>
            </a:r>
            <a:r>
              <a:rPr lang="en-US" b="1" dirty="0"/>
              <a:t>broadcast</a:t>
            </a:r>
            <a:r>
              <a:rPr lang="en-US" dirty="0"/>
              <a:t>. This ARP Request is sent to all the nodes in the network. The meaning of this ARP Request is:</a:t>
            </a:r>
          </a:p>
          <a:p>
            <a:r>
              <a:rPr lang="en-US" dirty="0"/>
              <a:t> </a:t>
            </a:r>
            <a:r>
              <a:rPr lang="en-US" b="1" dirty="0" smtClean="0"/>
              <a:t>“</a:t>
            </a:r>
            <a:r>
              <a:rPr lang="en-US" b="1" dirty="0"/>
              <a:t>Which Host has IP Address 192.168.0.5?”</a:t>
            </a:r>
            <a:endParaRPr lang="en-US" dirty="0"/>
          </a:p>
          <a:p>
            <a:r>
              <a:rPr lang="en-US" dirty="0"/>
              <a:t> </a:t>
            </a:r>
            <a:r>
              <a:rPr lang="en-US" dirty="0" smtClean="0"/>
              <a:t>This </a:t>
            </a:r>
            <a:r>
              <a:rPr lang="en-US" dirty="0"/>
              <a:t>ARP Request Message consist of source and destination IP, source MAC address and operation code “</a:t>
            </a:r>
            <a:r>
              <a:rPr lang="en-US" b="1" dirty="0"/>
              <a:t>Request</a:t>
            </a:r>
            <a:r>
              <a:rPr lang="en-US" dirty="0"/>
              <a:t>”. Destination MAC is written as </a:t>
            </a:r>
            <a:r>
              <a:rPr lang="en-US" b="1" dirty="0"/>
              <a:t>00:00:00:00:00:00:00</a:t>
            </a:r>
            <a:r>
              <a:rPr lang="en-US" dirty="0"/>
              <a:t> means it is requested.</a:t>
            </a:r>
          </a:p>
          <a:p>
            <a:r>
              <a:rPr lang="en-US" dirty="0"/>
              <a:t> </a:t>
            </a:r>
            <a:r>
              <a:rPr lang="en-US" dirty="0" smtClean="0"/>
              <a:t>In </a:t>
            </a:r>
            <a:r>
              <a:rPr lang="en-US" dirty="0"/>
              <a:t>the Layer 2 header of this message, the destination MAC is </a:t>
            </a:r>
            <a:r>
              <a:rPr lang="en-US" b="1" dirty="0"/>
              <a:t>FF:FF:FF:FF:FF:FF</a:t>
            </a:r>
            <a:r>
              <a:rPr lang="en-US" dirty="0"/>
              <a:t>. This is the </a:t>
            </a:r>
            <a:r>
              <a:rPr lang="en-US" b="1" dirty="0"/>
              <a:t>broadcast MAC address</a:t>
            </a:r>
            <a:r>
              <a:rPr lang="en-US" dirty="0"/>
              <a:t>.</a:t>
            </a:r>
          </a:p>
          <a:p>
            <a:endParaRPr lang="en-US"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69938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750" y="0"/>
            <a:ext cx="10749367" cy="1208868"/>
          </a:xfrm>
        </p:spPr>
        <p:txBody>
          <a:bodyPr/>
          <a:lstStyle/>
          <a:p>
            <a:pPr algn="ctr"/>
            <a:r>
              <a:rPr lang="en-US" dirty="0" smtClean="0">
                <a:latin typeface="Times New Roman" panose="02020603050405020304" pitchFamily="18" charset="0"/>
                <a:cs typeface="Times New Roman" panose="02020603050405020304" pitchFamily="18" charset="0"/>
              </a:rPr>
              <a:t>Data Link Layer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3517" y="1535502"/>
            <a:ext cx="11835441" cy="5211662"/>
          </a:xfrm>
        </p:spPr>
        <p:txBody>
          <a:bodyPr>
            <a:noAutofit/>
          </a:bodyPr>
          <a:lstStyle/>
          <a:p>
            <a:endParaRPr lang="en-US" sz="2400" b="1" dirty="0">
              <a:latin typeface="Times New Roman" panose="02020603050405020304" pitchFamily="18" charset="0"/>
              <a:cs typeface="Times New Roman" panose="02020603050405020304" pitchFamily="18" charset="0"/>
            </a:endParaRPr>
          </a:p>
        </p:txBody>
      </p:sp>
      <p:pic>
        <p:nvPicPr>
          <p:cNvPr id="1026" name="Picture 2" descr="Introduction to Data-Link Lay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5102" y="1907379"/>
            <a:ext cx="9514898" cy="4673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026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384"/>
            <a:ext cx="12163245" cy="1224952"/>
          </a:xfrm>
        </p:spPr>
        <p:txBody>
          <a:bodyPr/>
          <a:lstStyle/>
          <a:p>
            <a:pPr algn="ctr"/>
            <a:r>
              <a:rPr lang="en-US" dirty="0" smtClean="0">
                <a:latin typeface="Times New Roman" panose="02020603050405020304" pitchFamily="18" charset="0"/>
                <a:cs typeface="Times New Roman" panose="02020603050405020304" pitchFamily="18" charset="0"/>
              </a:rPr>
              <a:t>Pros and Cons of Polar Schemes</a:t>
            </a:r>
            <a:endParaRPr lang="en-US"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1167351" y="1752584"/>
            <a:ext cx="9086850" cy="4448175"/>
          </a:xfrm>
          <a:prstGeom prst="rect">
            <a:avLst/>
          </a:prstGeom>
        </p:spPr>
      </p:pic>
    </p:spTree>
    <p:extLst>
      <p:ext uri="{BB962C8B-B14F-4D97-AF65-F5344CB8AC3E}">
        <p14:creationId xmlns:p14="http://schemas.microsoft.com/office/powerpoint/2010/main" val="30356653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750" y="0"/>
            <a:ext cx="10749367" cy="1208868"/>
          </a:xfrm>
        </p:spPr>
        <p:txBody>
          <a:bodyPr/>
          <a:lstStyle/>
          <a:p>
            <a:pPr algn="ctr"/>
            <a:r>
              <a:rPr lang="en-US" dirty="0" smtClean="0">
                <a:latin typeface="Times New Roman" panose="02020603050405020304" pitchFamily="18" charset="0"/>
                <a:cs typeface="Times New Roman" panose="02020603050405020304" pitchFamily="18" charset="0"/>
              </a:rPr>
              <a:t>ARP Reply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371600"/>
            <a:ext cx="12192000" cy="5486400"/>
          </a:xfrm>
        </p:spPr>
        <p:txBody>
          <a:bodyPr>
            <a:noAutofit/>
          </a:bodyPr>
          <a:lstStyle/>
          <a:p>
            <a:r>
              <a:rPr lang="en-US" dirty="0"/>
              <a:t>PC 5 replies this ARP Request Message with an “</a:t>
            </a:r>
            <a:r>
              <a:rPr lang="en-US" b="1" dirty="0"/>
              <a:t>ARP Reply</a:t>
            </a:r>
            <a:r>
              <a:rPr lang="en-US" dirty="0"/>
              <a:t>” Message. PC 5 sends this ARP Reply Message directly to the PC 1 as unicast message. This ARP Reply Message means:</a:t>
            </a:r>
          </a:p>
          <a:p>
            <a:r>
              <a:rPr lang="en-US" dirty="0"/>
              <a:t> </a:t>
            </a:r>
          </a:p>
          <a:p>
            <a:r>
              <a:rPr lang="en-US" b="1" dirty="0"/>
              <a:t>“I am 192.168.0.5 and this AA:BB:CC:55:55:55 is my MAC address.”</a:t>
            </a:r>
            <a:endParaRPr lang="en-US" dirty="0"/>
          </a:p>
          <a:p>
            <a:endParaRPr lang="en-US" dirty="0" smtClean="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5738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Impress</a:t>
            </a:r>
            <a:endParaRPr lang="en-US" dirty="0"/>
          </a:p>
        </p:txBody>
      </p:sp>
      <p:sp>
        <p:nvSpPr>
          <p:cNvPr id="3" name="Content Placeholder 2"/>
          <p:cNvSpPr>
            <a:spLocks noGrp="1"/>
          </p:cNvSpPr>
          <p:nvPr>
            <p:ph idx="1"/>
          </p:nvPr>
        </p:nvSpPr>
        <p:spPr>
          <a:xfrm>
            <a:off x="838200" y="1825625"/>
            <a:ext cx="6093884" cy="4433752"/>
          </a:xfrm>
        </p:spPr>
        <p:txBody>
          <a:bodyPr>
            <a:normAutofit/>
          </a:bodyPr>
          <a:lstStyle/>
          <a:p>
            <a:r>
              <a:rPr lang="en-US" dirty="0"/>
              <a:t>The improved Presenter View has new tools to keep you </a:t>
            </a:r>
            <a:r>
              <a:rPr lang="en-US" dirty="0" smtClean="0"/>
              <a:t>in </a:t>
            </a:r>
            <a:r>
              <a:rPr lang="en-US" dirty="0"/>
              <a:t>control. T</a:t>
            </a:r>
            <a:r>
              <a:rPr lang="en-US" dirty="0" smtClean="0"/>
              <a:t>he </a:t>
            </a:r>
            <a:r>
              <a:rPr lang="en-US" dirty="0"/>
              <a:t>new Auto-Extend </a:t>
            </a:r>
            <a:r>
              <a:rPr lang="en-US" dirty="0" smtClean="0"/>
              <a:t>instantly applies </a:t>
            </a:r>
            <a:r>
              <a:rPr lang="en-US" dirty="0"/>
              <a:t>the right settings for </a:t>
            </a:r>
            <a:r>
              <a:rPr lang="en-US" dirty="0" smtClean="0"/>
              <a:t>you, so you can focus on speaking instead of your display.</a:t>
            </a:r>
          </a:p>
          <a:p>
            <a:endParaRPr lang="en-US" sz="1050" dirty="0"/>
          </a:p>
          <a:p>
            <a:pPr lvl="1"/>
            <a:r>
              <a:rPr lang="en-US" b="1" dirty="0" smtClean="0"/>
              <a:t>Slide zoom </a:t>
            </a:r>
            <a:r>
              <a:rPr lang="en-US" dirty="0" smtClean="0"/>
              <a:t>– Help focus your audience on your ideas.  Just click to zoom in and out on a specific diagram, chart or graphic.</a:t>
            </a:r>
          </a:p>
          <a:p>
            <a:endParaRPr lang="en-US" sz="1100" dirty="0"/>
          </a:p>
          <a:p>
            <a:pPr lvl="1"/>
            <a:r>
              <a:rPr lang="en-US" b="1" dirty="0" smtClean="0"/>
              <a:t>Slide Navigator </a:t>
            </a:r>
            <a:r>
              <a:rPr lang="en-US" dirty="0" smtClean="0"/>
              <a:t>– A feature that enables the user to visually browse for and navigate to other slides without leaving Slide Show view.  Your audience only sees the slide you’re presenting.</a:t>
            </a:r>
          </a:p>
          <a:p>
            <a:endParaRPr lang="en-US" dirty="0" smtClean="0"/>
          </a:p>
          <a:p>
            <a:endParaRPr lang="en-US" dirty="0"/>
          </a:p>
        </p:txBody>
      </p:sp>
      <p:pic>
        <p:nvPicPr>
          <p:cNvPr id="6" name="Picture 5"/>
          <p:cNvPicPr>
            <a:picLocks noChangeAspect="1"/>
          </p:cNvPicPr>
          <p:nvPr/>
        </p:nvPicPr>
        <p:blipFill>
          <a:blip r:embed="rId2"/>
          <a:stretch>
            <a:fillRect/>
          </a:stretch>
        </p:blipFill>
        <p:spPr>
          <a:xfrm>
            <a:off x="977900" y="5052985"/>
            <a:ext cx="495300" cy="44767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285" y="3720024"/>
            <a:ext cx="499915" cy="445047"/>
          </a:xfrm>
          <a:prstGeom prst="rect">
            <a:avLst/>
          </a:prstGeom>
        </p:spPr>
      </p:pic>
      <p:pic>
        <p:nvPicPr>
          <p:cNvPr id="11" name="Picture 10"/>
          <p:cNvPicPr>
            <a:picLocks noChangeAspect="1"/>
          </p:cNvPicPr>
          <p:nvPr/>
        </p:nvPicPr>
        <p:blipFill>
          <a:blip r:embed="rId4"/>
          <a:stretch>
            <a:fillRect/>
          </a:stretch>
        </p:blipFill>
        <p:spPr>
          <a:xfrm>
            <a:off x="7408335" y="4495751"/>
            <a:ext cx="4036895" cy="1682040"/>
          </a:xfrm>
          <a:prstGeom prst="rect">
            <a:avLst/>
          </a:prstGeom>
        </p:spPr>
      </p:pic>
      <p:pic>
        <p:nvPicPr>
          <p:cNvPr id="7" name="Picture 6"/>
          <p:cNvPicPr>
            <a:picLocks noChangeAspect="1"/>
          </p:cNvPicPr>
          <p:nvPr/>
        </p:nvPicPr>
        <p:blipFill>
          <a:blip r:embed="rId5"/>
          <a:stretch>
            <a:fillRect/>
          </a:stretch>
        </p:blipFill>
        <p:spPr>
          <a:xfrm>
            <a:off x="7406628" y="1840906"/>
            <a:ext cx="4038600" cy="2257425"/>
          </a:xfrm>
          <a:prstGeom prst="rect">
            <a:avLst/>
          </a:prstGeom>
        </p:spPr>
      </p:pic>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PowerPoint 2013</a:t>
            </a:r>
            <a:endParaRPr lang="en-US" dirty="0"/>
          </a:p>
        </p:txBody>
      </p:sp>
      <p:sp>
        <p:nvSpPr>
          <p:cNvPr id="3" name="Text Placeholder 2"/>
          <p:cNvSpPr>
            <a:spLocks noGrp="1"/>
          </p:cNvSpPr>
          <p:nvPr>
            <p:ph type="body" idx="1"/>
          </p:nvPr>
        </p:nvSpPr>
        <p:spPr>
          <a:xfrm>
            <a:off x="6028267" y="2402237"/>
            <a:ext cx="5859506" cy="2187226"/>
          </a:xfrm>
        </p:spPr>
        <p:txBody>
          <a:bodyPr>
            <a:noAutofit/>
          </a:bodyPr>
          <a:lstStyle/>
          <a:p>
            <a:r>
              <a:rPr lang="en-US" sz="2400" dirty="0"/>
              <a:t>Intuitively design beautiful presentations, easily share and work together with others and give a professional performance with advanced presenting tools.</a:t>
            </a:r>
          </a:p>
        </p:txBody>
      </p:sp>
      <p:sp>
        <p:nvSpPr>
          <p:cNvPr id="8" name="Freeform 7">
            <a:hlinkClick r:id="rId3" tooltip="Learn More"/>
          </p:cNvPr>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 Placeholder 2">
            <a:hlinkClick r:id="rId3" tooltip="Learn More"/>
          </p:cNvPr>
          <p:cNvSpPr txBox="1">
            <a:spLocks/>
          </p:cNvSpPr>
          <p:nvPr/>
        </p:nvSpPr>
        <p:spPr>
          <a:xfrm>
            <a:off x="2897188" y="5844663"/>
            <a:ext cx="8659850" cy="931371"/>
          </a:xfrm>
          <a:prstGeom prst="rect">
            <a:avLst/>
          </a:prstGeom>
        </p:spPr>
        <p:txBody>
          <a:bodyPr vert="horz" lIns="91440" tIns="45720" rIns="91440" bIns="45720" rtlCol="0" anchor="ctr">
            <a:normAutofit/>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r"/>
            <a:r>
              <a:rPr lang="en-US" sz="1800" dirty="0">
                <a:solidFill>
                  <a:srgbClr val="DD462F"/>
                </a:solidFill>
              </a:rPr>
              <a:t>Find out more at the PowerPoint Getting Started Center</a:t>
            </a:r>
          </a:p>
        </p:txBody>
      </p:sp>
      <p:sp>
        <p:nvSpPr>
          <p:cNvPr id="4" name="TextBox 3"/>
          <p:cNvSpPr txBox="1"/>
          <p:nvPr/>
        </p:nvSpPr>
        <p:spPr>
          <a:xfrm>
            <a:off x="8466022" y="6477369"/>
            <a:ext cx="2963979" cy="298665"/>
          </a:xfrm>
          <a:prstGeom prst="rect">
            <a:avLst/>
          </a:prstGeom>
          <a:noFill/>
        </p:spPr>
        <p:txBody>
          <a:bodyPr wrap="none" rtlCol="0">
            <a:noAutofit/>
          </a:bodyPr>
          <a:lstStyle/>
          <a:p>
            <a:r>
              <a:rPr lang="en-US" sz="1200" dirty="0">
                <a:solidFill>
                  <a:srgbClr val="D24726">
                    <a:alpha val="37000"/>
                  </a:srgbClr>
                </a:solidFill>
              </a:rPr>
              <a:t>(Click the arrow when in Slide Show mode)</a:t>
            </a:r>
          </a:p>
          <a:p>
            <a:endParaRPr lang="en-US" sz="1200" dirty="0">
              <a:solidFill>
                <a:srgbClr val="D24726">
                  <a:alpha val="37000"/>
                </a:srgbClr>
              </a:solidFill>
            </a:endParaRPr>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750" y="0"/>
            <a:ext cx="10749367" cy="1208868"/>
          </a:xfrm>
        </p:spPr>
        <p:txBody>
          <a:bodyPr/>
          <a:lstStyle/>
          <a:p>
            <a:pPr algn="ctr"/>
            <a:r>
              <a:rPr lang="en-US" dirty="0" smtClean="0">
                <a:latin typeface="Times New Roman" panose="02020603050405020304" pitchFamily="18" charset="0"/>
                <a:cs typeface="Times New Roman" panose="02020603050405020304" pitchFamily="18" charset="0"/>
              </a:rPr>
              <a:t>Data Link Layer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3517" y="1535502"/>
            <a:ext cx="11835441" cy="5211662"/>
          </a:xfrm>
        </p:spPr>
        <p:txBody>
          <a:bodyPr>
            <a:noAutofit/>
          </a:bodyPr>
          <a:lstStyle/>
          <a:p>
            <a:r>
              <a:rPr lang="en-US" sz="2400" dirty="0" smtClean="0">
                <a:latin typeface="Times New Roman" panose="02020603050405020304" pitchFamily="18" charset="0"/>
                <a:cs typeface="Times New Roman" panose="02020603050405020304" pitchFamily="18" charset="0"/>
              </a:rPr>
              <a:t>Concept of Nodes and Links:</a:t>
            </a:r>
          </a:p>
          <a:p>
            <a:r>
              <a:rPr lang="en-US" sz="2400" dirty="0" smtClean="0">
                <a:latin typeface="Times New Roman" panose="02020603050405020304" pitchFamily="18" charset="0"/>
                <a:cs typeface="Times New Roman" panose="02020603050405020304" pitchFamily="18" charset="0"/>
              </a:rPr>
              <a:t>Communication at the data link layer is node-to-node. </a:t>
            </a:r>
          </a:p>
          <a:p>
            <a:r>
              <a:rPr lang="en-US" sz="2400" dirty="0" smtClean="0">
                <a:latin typeface="Times New Roman" panose="02020603050405020304" pitchFamily="18" charset="0"/>
                <a:cs typeface="Times New Roman" panose="02020603050405020304" pitchFamily="18" charset="0"/>
              </a:rPr>
              <a:t>A data unit form one point in the Internet needs to pass through many networks(LANs and WANs) to reach another point. These LANs and WANs are connected by routers. </a:t>
            </a:r>
          </a:p>
          <a:p>
            <a:r>
              <a:rPr lang="en-US" sz="2400" dirty="0" smtClean="0">
                <a:latin typeface="Times New Roman" panose="02020603050405020304" pitchFamily="18" charset="0"/>
                <a:cs typeface="Times New Roman" panose="02020603050405020304" pitchFamily="18" charset="0"/>
              </a:rPr>
              <a:t>The end hosts and routers are called </a:t>
            </a:r>
            <a:r>
              <a:rPr lang="en-US" sz="2400" b="1" dirty="0" smtClean="0">
                <a:latin typeface="Times New Roman" panose="02020603050405020304" pitchFamily="18" charset="0"/>
                <a:cs typeface="Times New Roman" panose="02020603050405020304" pitchFamily="18" charset="0"/>
              </a:rPr>
              <a:t>nodes</a:t>
            </a:r>
          </a:p>
          <a:p>
            <a:r>
              <a:rPr lang="en-US" sz="2400" dirty="0" smtClean="0">
                <a:latin typeface="Times New Roman" panose="02020603050405020304" pitchFamily="18" charset="0"/>
                <a:cs typeface="Times New Roman" panose="02020603050405020304" pitchFamily="18" charset="0"/>
              </a:rPr>
              <a:t>The network in between is called </a:t>
            </a:r>
            <a:r>
              <a:rPr lang="en-US" sz="2400" b="1" dirty="0" smtClean="0">
                <a:latin typeface="Times New Roman" panose="02020603050405020304" pitchFamily="18" charset="0"/>
                <a:cs typeface="Times New Roman" panose="02020603050405020304" pitchFamily="18" charset="0"/>
              </a:rPr>
              <a:t>Links</a:t>
            </a:r>
            <a:endParaRPr lang="en-US" sz="24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324725" y="4141333"/>
            <a:ext cx="4867275" cy="3276600"/>
          </a:xfrm>
          <a:prstGeom prst="rect">
            <a:avLst/>
          </a:prstGeom>
        </p:spPr>
      </p:pic>
    </p:spTree>
    <p:extLst>
      <p:ext uri="{BB962C8B-B14F-4D97-AF65-F5344CB8AC3E}">
        <p14:creationId xmlns:p14="http://schemas.microsoft.com/office/powerpoint/2010/main" val="4282462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750" y="0"/>
            <a:ext cx="10749367" cy="1208868"/>
          </a:xfrm>
        </p:spPr>
        <p:txBody>
          <a:bodyPr/>
          <a:lstStyle/>
          <a:p>
            <a:pPr algn="ctr"/>
            <a:r>
              <a:rPr lang="en-US" dirty="0" smtClean="0">
                <a:latin typeface="Times New Roman" panose="02020603050405020304" pitchFamily="18" charset="0"/>
                <a:cs typeface="Times New Roman" panose="02020603050405020304" pitchFamily="18" charset="0"/>
              </a:rPr>
              <a:t>Functionality &amp; Services of DLL  </a:t>
            </a:r>
            <a:r>
              <a:rPr lang="en-US" sz="1400" dirty="0" smtClean="0">
                <a:latin typeface="Times New Roman" panose="02020603050405020304" pitchFamily="18" charset="0"/>
                <a:cs typeface="Times New Roman" panose="02020603050405020304" pitchFamily="18" charset="0"/>
              </a:rPr>
              <a:t>(data link layer)</a:t>
            </a:r>
            <a:endParaRPr lang="en-US" sz="1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3517" y="1535502"/>
            <a:ext cx="11835441" cy="4737883"/>
          </a:xfrm>
        </p:spPr>
        <p:txBody>
          <a:bodyPr>
            <a:noAutofit/>
          </a:bodyPr>
          <a:lstStyle/>
          <a:p>
            <a:r>
              <a:rPr lang="en-US" dirty="0">
                <a:latin typeface="Times New Roman" panose="02020603050405020304" pitchFamily="18" charset="0"/>
                <a:cs typeface="Times New Roman" panose="02020603050405020304" pitchFamily="18" charset="0"/>
              </a:rPr>
              <a:t>The</a:t>
            </a:r>
            <a:r>
              <a:rPr lang="en-US" b="1" dirty="0">
                <a:latin typeface="Times New Roman" panose="02020603050405020304" pitchFamily="18" charset="0"/>
                <a:cs typeface="Times New Roman" panose="02020603050405020304" pitchFamily="18" charset="0"/>
              </a:rPr>
              <a:t> two main functions </a:t>
            </a:r>
            <a:r>
              <a:rPr lang="en-US" dirty="0">
                <a:latin typeface="Times New Roman" panose="02020603050405020304" pitchFamily="18" charset="0"/>
                <a:cs typeface="Times New Roman" panose="02020603050405020304" pitchFamily="18" charset="0"/>
              </a:rPr>
              <a:t>of the data link layer are </a:t>
            </a:r>
            <a:r>
              <a:rPr lang="en-US" b="1" dirty="0">
                <a:solidFill>
                  <a:srgbClr val="FF0000"/>
                </a:solidFill>
                <a:latin typeface="Times New Roman" panose="02020603050405020304" pitchFamily="18" charset="0"/>
                <a:cs typeface="Times New Roman" panose="02020603050405020304" pitchFamily="18" charset="0"/>
              </a:rPr>
              <a:t>data link control </a:t>
            </a:r>
            <a:r>
              <a:rPr lang="en-US" dirty="0">
                <a:latin typeface="Times New Roman" panose="02020603050405020304" pitchFamily="18" charset="0"/>
                <a:cs typeface="Times New Roman" panose="02020603050405020304" pitchFamily="18" charset="0"/>
              </a:rPr>
              <a:t>and </a:t>
            </a:r>
            <a:r>
              <a:rPr lang="en-US" b="1" dirty="0">
                <a:solidFill>
                  <a:srgbClr val="FF0000"/>
                </a:solidFill>
                <a:latin typeface="Times New Roman" panose="02020603050405020304" pitchFamily="18" charset="0"/>
                <a:cs typeface="Times New Roman" panose="02020603050405020304" pitchFamily="18" charset="0"/>
              </a:rPr>
              <a:t>media </a:t>
            </a:r>
            <a:r>
              <a:rPr lang="en-US" b="1" dirty="0" smtClean="0">
                <a:solidFill>
                  <a:srgbClr val="FF0000"/>
                </a:solidFill>
                <a:latin typeface="Times New Roman" panose="02020603050405020304" pitchFamily="18" charset="0"/>
                <a:cs typeface="Times New Roman" panose="02020603050405020304" pitchFamily="18" charset="0"/>
              </a:rPr>
              <a:t>access control</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first, data link control, deals with the design and procedures for </a:t>
            </a:r>
            <a:r>
              <a:rPr lang="en-US" dirty="0" smtClean="0">
                <a:latin typeface="Times New Roman" panose="02020603050405020304" pitchFamily="18" charset="0"/>
                <a:cs typeface="Times New Roman" panose="02020603050405020304" pitchFamily="18" charset="0"/>
              </a:rPr>
              <a:t>communication between </a:t>
            </a:r>
            <a:r>
              <a:rPr lang="en-US" dirty="0">
                <a:latin typeface="Times New Roman" panose="02020603050405020304" pitchFamily="18" charset="0"/>
                <a:cs typeface="Times New Roman" panose="02020603050405020304" pitchFamily="18" charset="0"/>
              </a:rPr>
              <a:t>two adjacent nodes: node-to-node communication.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second function of the data link layer is media </a:t>
            </a:r>
            <a:r>
              <a:rPr lang="en-US" dirty="0" smtClean="0">
                <a:latin typeface="Times New Roman" panose="02020603050405020304" pitchFamily="18" charset="0"/>
                <a:cs typeface="Times New Roman" panose="02020603050405020304" pitchFamily="18" charset="0"/>
              </a:rPr>
              <a:t>access control</a:t>
            </a:r>
            <a:r>
              <a:rPr lang="en-US" dirty="0">
                <a:latin typeface="Times New Roman" panose="02020603050405020304" pitchFamily="18" charset="0"/>
                <a:cs typeface="Times New Roman" panose="02020603050405020304" pitchFamily="18" charset="0"/>
              </a:rPr>
              <a:t>, or how to share the link. </a:t>
            </a:r>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Data </a:t>
            </a:r>
            <a:r>
              <a:rPr lang="en-US" b="1" dirty="0">
                <a:latin typeface="Times New Roman" panose="02020603050405020304" pitchFamily="18" charset="0"/>
                <a:cs typeface="Times New Roman" panose="02020603050405020304" pitchFamily="18" charset="0"/>
              </a:rPr>
              <a:t>link control </a:t>
            </a:r>
            <a:r>
              <a:rPr lang="en-US" dirty="0">
                <a:latin typeface="Times New Roman" panose="02020603050405020304" pitchFamily="18" charset="0"/>
                <a:cs typeface="Times New Roman" panose="02020603050405020304" pitchFamily="18" charset="0"/>
              </a:rPr>
              <a:t>functions include </a:t>
            </a:r>
            <a:r>
              <a:rPr lang="en-US" dirty="0">
                <a:solidFill>
                  <a:srgbClr val="FF0000"/>
                </a:solidFill>
                <a:latin typeface="Times New Roman" panose="02020603050405020304" pitchFamily="18" charset="0"/>
                <a:cs typeface="Times New Roman" panose="02020603050405020304" pitchFamily="18" charset="0"/>
              </a:rPr>
              <a:t>framing</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flow</a:t>
            </a:r>
            <a:r>
              <a:rPr lang="en-US" dirty="0">
                <a:latin typeface="Times New Roman" panose="02020603050405020304" pitchFamily="18" charset="0"/>
                <a:cs typeface="Times New Roman" panose="02020603050405020304" pitchFamily="18" charset="0"/>
              </a:rPr>
              <a:t> and </a:t>
            </a:r>
            <a:r>
              <a:rPr lang="en-US" dirty="0">
                <a:solidFill>
                  <a:srgbClr val="FF0000"/>
                </a:solidFill>
                <a:latin typeface="Times New Roman" panose="02020603050405020304" pitchFamily="18" charset="0"/>
                <a:cs typeface="Times New Roman" panose="02020603050405020304" pitchFamily="18" charset="0"/>
              </a:rPr>
              <a:t>error</a:t>
            </a:r>
            <a:r>
              <a:rPr lang="en-US" dirty="0">
                <a:latin typeface="Times New Roman" panose="02020603050405020304" pitchFamily="18" charset="0"/>
                <a:cs typeface="Times New Roman" panose="02020603050405020304" pitchFamily="18" charset="0"/>
              </a:rPr>
              <a:t> control, </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a:t>
            </a:r>
            <a:r>
              <a:rPr lang="en-US" dirty="0" smtClean="0">
                <a:latin typeface="Times New Roman" panose="02020603050405020304" pitchFamily="18" charset="0"/>
                <a:cs typeface="Times New Roman" panose="02020603050405020304" pitchFamily="18" charset="0"/>
              </a:rPr>
              <a:t>raming</a:t>
            </a:r>
            <a:r>
              <a:rPr lang="en-US" dirty="0">
                <a:latin typeface="Times New Roman" panose="02020603050405020304" pitchFamily="18" charset="0"/>
                <a:cs typeface="Times New Roman" panose="02020603050405020304" pitchFamily="18" charset="0"/>
              </a:rPr>
              <a:t>, or how to organize the bits </a:t>
            </a:r>
            <a:r>
              <a:rPr lang="en-US" dirty="0" smtClean="0">
                <a:latin typeface="Times New Roman" panose="02020603050405020304" pitchFamily="18" charset="0"/>
                <a:cs typeface="Times New Roman" panose="02020603050405020304" pitchFamily="18" charset="0"/>
              </a:rPr>
              <a:t>that are </a:t>
            </a:r>
            <a:r>
              <a:rPr lang="en-US" dirty="0">
                <a:latin typeface="Times New Roman" panose="02020603050405020304" pitchFamily="18" charset="0"/>
                <a:cs typeface="Times New Roman" panose="02020603050405020304" pitchFamily="18" charset="0"/>
              </a:rPr>
              <a:t>carried by the physical layer</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716535" y="3904443"/>
            <a:ext cx="6222423" cy="2163908"/>
          </a:xfrm>
          <a:prstGeom prst="rect">
            <a:avLst/>
          </a:prstGeom>
        </p:spPr>
      </p:pic>
    </p:spTree>
    <p:extLst>
      <p:ext uri="{BB962C8B-B14F-4D97-AF65-F5344CB8AC3E}">
        <p14:creationId xmlns:p14="http://schemas.microsoft.com/office/powerpoint/2010/main" val="2090733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750" y="0"/>
            <a:ext cx="10749367" cy="1208868"/>
          </a:xfrm>
        </p:spPr>
        <p:txBody>
          <a:bodyPr/>
          <a:lstStyle/>
          <a:p>
            <a:pPr algn="ctr"/>
            <a:r>
              <a:rPr lang="en-US" dirty="0" smtClean="0">
                <a:latin typeface="Times New Roman" panose="02020603050405020304" pitchFamily="18" charset="0"/>
                <a:cs typeface="Times New Roman" panose="02020603050405020304" pitchFamily="18" charset="0"/>
              </a:rPr>
              <a:t>Data Link Layer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3517" y="1535502"/>
            <a:ext cx="11835441" cy="5211662"/>
          </a:xfrm>
        </p:spPr>
        <p:txBody>
          <a:bodyPr>
            <a:noAutofit/>
          </a:bodyPr>
          <a:lstStyle/>
          <a:p>
            <a:r>
              <a:rPr lang="en-US" sz="2400" dirty="0" smtClean="0">
                <a:latin typeface="Times New Roman" panose="02020603050405020304" pitchFamily="18" charset="0"/>
                <a:cs typeface="Times New Roman" panose="02020603050405020304" pitchFamily="18" charset="0"/>
              </a:rPr>
              <a:t>Concept of Nodes and Links:</a:t>
            </a:r>
          </a:p>
          <a:p>
            <a:r>
              <a:rPr lang="en-US" sz="2400" dirty="0" smtClean="0">
                <a:latin typeface="Times New Roman" panose="02020603050405020304" pitchFamily="18" charset="0"/>
                <a:cs typeface="Times New Roman" panose="02020603050405020304" pitchFamily="18" charset="0"/>
              </a:rPr>
              <a:t>Communication at the data link layer is node-to-node. </a:t>
            </a:r>
          </a:p>
          <a:p>
            <a:r>
              <a:rPr lang="en-US" sz="2400" dirty="0" smtClean="0">
                <a:latin typeface="Times New Roman" panose="02020603050405020304" pitchFamily="18" charset="0"/>
                <a:cs typeface="Times New Roman" panose="02020603050405020304" pitchFamily="18" charset="0"/>
              </a:rPr>
              <a:t>A data unit form one point in the Internet needs to pass through many networks(LANs and WANs) to reach another point. These LANs and WANs are connected by routers. </a:t>
            </a:r>
          </a:p>
          <a:p>
            <a:r>
              <a:rPr lang="en-US" sz="2400" dirty="0" smtClean="0">
                <a:latin typeface="Times New Roman" panose="02020603050405020304" pitchFamily="18" charset="0"/>
                <a:cs typeface="Times New Roman" panose="02020603050405020304" pitchFamily="18" charset="0"/>
              </a:rPr>
              <a:t>The end hosts and routers are called </a:t>
            </a:r>
            <a:r>
              <a:rPr lang="en-US" sz="2400" b="1" dirty="0" smtClean="0">
                <a:latin typeface="Times New Roman" panose="02020603050405020304" pitchFamily="18" charset="0"/>
                <a:cs typeface="Times New Roman" panose="02020603050405020304" pitchFamily="18" charset="0"/>
              </a:rPr>
              <a:t>nodes</a:t>
            </a:r>
          </a:p>
          <a:p>
            <a:r>
              <a:rPr lang="en-US" sz="2400" dirty="0" smtClean="0">
                <a:latin typeface="Times New Roman" panose="02020603050405020304" pitchFamily="18" charset="0"/>
                <a:cs typeface="Times New Roman" panose="02020603050405020304" pitchFamily="18" charset="0"/>
              </a:rPr>
              <a:t>The network in between is called </a:t>
            </a:r>
            <a:r>
              <a:rPr lang="en-US" sz="2400" b="1" dirty="0" smtClean="0">
                <a:latin typeface="Times New Roman" panose="02020603050405020304" pitchFamily="18" charset="0"/>
                <a:cs typeface="Times New Roman" panose="02020603050405020304" pitchFamily="18" charset="0"/>
              </a:rPr>
              <a:t>Links</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4843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750" y="0"/>
            <a:ext cx="10749367" cy="1208868"/>
          </a:xfrm>
        </p:spPr>
        <p:txBody>
          <a:bodyPr/>
          <a:lstStyle/>
          <a:p>
            <a:pPr algn="ctr"/>
            <a:r>
              <a:rPr lang="en-US" dirty="0" smtClean="0">
                <a:latin typeface="Times New Roman" panose="02020603050405020304" pitchFamily="18" charset="0"/>
                <a:cs typeface="Times New Roman" panose="02020603050405020304" pitchFamily="18" charset="0"/>
              </a:rPr>
              <a:t>Services of Data Link Layer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3517" y="1535502"/>
            <a:ext cx="11835441" cy="4737883"/>
          </a:xfrm>
        </p:spPr>
        <p:txBody>
          <a:bodyPr>
            <a:normAutofit/>
          </a:bodyPr>
          <a:lstStyle/>
          <a:p>
            <a:endParaRPr lang="en-US" dirty="0" smtClean="0">
              <a:latin typeface="Times New Roman" panose="02020603050405020304" pitchFamily="18" charset="0"/>
              <a:cs typeface="Times New Roman" panose="02020603050405020304" pitchFamily="18" charset="0"/>
            </a:endParaRPr>
          </a:p>
          <a:p>
            <a:endParaRPr lang="en-US" dirty="0"/>
          </a:p>
        </p:txBody>
      </p:sp>
      <p:sp>
        <p:nvSpPr>
          <p:cNvPr id="5" name="TextBox 4"/>
          <p:cNvSpPr txBox="1"/>
          <p:nvPr/>
        </p:nvSpPr>
        <p:spPr>
          <a:xfrm>
            <a:off x="103517" y="1475117"/>
            <a:ext cx="11956211" cy="4247317"/>
          </a:xfrm>
          <a:prstGeom prst="rect">
            <a:avLst/>
          </a:prstGeom>
          <a:noFill/>
        </p:spPr>
        <p:txBody>
          <a:bodyPr wrap="square" rtlCol="0">
            <a:spAutoFit/>
          </a:bodyPr>
          <a:lstStyle/>
          <a:p>
            <a:r>
              <a:rPr lang="en-US" dirty="0"/>
              <a:t>What is Data Link Layer?</a:t>
            </a:r>
          </a:p>
          <a:p>
            <a:r>
              <a:rPr lang="en-US" dirty="0"/>
              <a:t>The </a:t>
            </a:r>
            <a:r>
              <a:rPr lang="en-US" b="1" dirty="0"/>
              <a:t>Data Link layer</a:t>
            </a:r>
            <a:r>
              <a:rPr lang="en-US" dirty="0"/>
              <a:t> transforms a raw transmission facility into a line that appears free of undetected transmission errors to the network layer and is responsible for node-to-node delivery. It makes error-free the physical layer appear to the upper layer (network layer).</a:t>
            </a:r>
          </a:p>
          <a:p>
            <a:r>
              <a:rPr lang="en-US" b="1" dirty="0"/>
              <a:t>Data Link Layer</a:t>
            </a:r>
            <a:r>
              <a:rPr lang="en-US" dirty="0"/>
              <a:t> is the second layer of OSI Layered Model after Physical Layer.</a:t>
            </a:r>
          </a:p>
          <a:p>
            <a:r>
              <a:rPr lang="en-US" dirty="0"/>
              <a:t>When a packet or message reaches to a network, it is the responsibility of </a:t>
            </a:r>
            <a:r>
              <a:rPr lang="en-US" b="1" dirty="0"/>
              <a:t>Data Link Layer</a:t>
            </a:r>
            <a:r>
              <a:rPr lang="en-US" dirty="0"/>
              <a:t> to transmit it to the Host using its MAC address.</a:t>
            </a:r>
          </a:p>
          <a:p>
            <a:r>
              <a:rPr lang="en-US" b="1" dirty="0"/>
              <a:t>Data Link Layer</a:t>
            </a:r>
            <a:r>
              <a:rPr lang="en-US" dirty="0"/>
              <a:t> devices are Switch &amp; Bridges.</a:t>
            </a:r>
          </a:p>
          <a:p>
            <a:r>
              <a:rPr lang="en-US" dirty="0"/>
              <a:t>Sublayers of Data Link Layer</a:t>
            </a:r>
          </a:p>
          <a:p>
            <a:r>
              <a:rPr lang="en-US" dirty="0"/>
              <a:t>Data Link Layer has two sublayers,</a:t>
            </a:r>
          </a:p>
          <a:p>
            <a:r>
              <a:rPr lang="en-US" b="1" dirty="0"/>
              <a:t>Logical Link Control (LLC)</a:t>
            </a:r>
            <a:r>
              <a:rPr lang="en-US" dirty="0"/>
              <a:t>:</a:t>
            </a:r>
            <a:br>
              <a:rPr lang="en-US" dirty="0"/>
            </a:br>
            <a:r>
              <a:rPr lang="en-US" dirty="0"/>
              <a:t>This is the uppermost sub-layer, LLC consists of protocols running at the top of the </a:t>
            </a:r>
            <a:r>
              <a:rPr lang="en-US" b="1" dirty="0"/>
              <a:t>data link layer</a:t>
            </a:r>
            <a:r>
              <a:rPr lang="en-US" dirty="0"/>
              <a:t>, and also provides flow control, acknowledgment, and error notification. The LLC provides addressing and data link control. It specifies which methods are to be used for addressing channels over the transmission medium and for controlling the data exchanged between the generator of packet and recipient of the message</a:t>
            </a:r>
            <a:r>
              <a:rPr lang="en-US" dirty="0" smtClean="0"/>
              <a:t>.</a:t>
            </a:r>
            <a:endParaRPr lang="en-US" dirty="0"/>
          </a:p>
        </p:txBody>
      </p:sp>
    </p:spTree>
    <p:extLst>
      <p:ext uri="{BB962C8B-B14F-4D97-AF65-F5344CB8AC3E}">
        <p14:creationId xmlns:p14="http://schemas.microsoft.com/office/powerpoint/2010/main" val="2014241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750" y="0"/>
            <a:ext cx="10749367" cy="1208868"/>
          </a:xfrm>
        </p:spPr>
        <p:txBody>
          <a:bodyPr/>
          <a:lstStyle/>
          <a:p>
            <a:pPr algn="ctr"/>
            <a:r>
              <a:rPr lang="en-US" dirty="0" smtClean="0">
                <a:latin typeface="Times New Roman" panose="02020603050405020304" pitchFamily="18" charset="0"/>
                <a:cs typeface="Times New Roman" panose="02020603050405020304" pitchFamily="18" charset="0"/>
              </a:rPr>
              <a:t>Services of Data Link Layer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3517" y="1535502"/>
            <a:ext cx="11835441" cy="4737883"/>
          </a:xfrm>
        </p:spPr>
        <p:txBody>
          <a:bodyPr>
            <a:normAutofit/>
          </a:bodyPr>
          <a:lstStyle/>
          <a:p>
            <a:endParaRPr lang="en-US" dirty="0" smtClean="0">
              <a:latin typeface="Times New Roman" panose="02020603050405020304" pitchFamily="18" charset="0"/>
              <a:cs typeface="Times New Roman" panose="02020603050405020304" pitchFamily="18" charset="0"/>
            </a:endParaRPr>
          </a:p>
          <a:p>
            <a:endParaRPr lang="en-US" dirty="0"/>
          </a:p>
        </p:txBody>
      </p:sp>
      <p:sp>
        <p:nvSpPr>
          <p:cNvPr id="5" name="TextBox 4"/>
          <p:cNvSpPr txBox="1"/>
          <p:nvPr/>
        </p:nvSpPr>
        <p:spPr>
          <a:xfrm>
            <a:off x="103517" y="1475117"/>
            <a:ext cx="11956211" cy="3693319"/>
          </a:xfrm>
          <a:prstGeom prst="rect">
            <a:avLst/>
          </a:prstGeom>
          <a:noFill/>
        </p:spPr>
        <p:txBody>
          <a:bodyPr wrap="square" rtlCol="0">
            <a:spAutoFit/>
          </a:bodyPr>
          <a:lstStyle/>
          <a:p>
            <a:r>
              <a:rPr lang="en-US" b="1" dirty="0"/>
              <a:t>Media Access Control (MAC)</a:t>
            </a:r>
            <a:r>
              <a:rPr lang="en-US" dirty="0"/>
              <a:t>:</a:t>
            </a:r>
            <a:br>
              <a:rPr lang="en-US" dirty="0"/>
            </a:br>
            <a:r>
              <a:rPr lang="en-US" dirty="0"/>
              <a:t>Who can access the media at any one time, determines by the MAC sublayer(e.g. CSMA/CD).</a:t>
            </a:r>
          </a:p>
          <a:p>
            <a:r>
              <a:rPr lang="en-US" dirty="0"/>
              <a:t>The packet obtains from the Network layer is further divided into frames depending on the frame size of NIC(Network Interface Card). DLL also encases Sender's and Receiver's MAC address in the header.</a:t>
            </a:r>
          </a:p>
          <a:p>
            <a:r>
              <a:rPr lang="en-US" dirty="0"/>
              <a:t>An ARP(Address Resolution Protocol) request is placed onto the wire asking </a:t>
            </a:r>
            <a:r>
              <a:rPr lang="en-US" b="1" dirty="0"/>
              <a:t>"Who has that IP address?"</a:t>
            </a:r>
            <a:r>
              <a:rPr lang="en-US" dirty="0"/>
              <a:t> and after getting this message destination host replies with its MAC address. By this, the receiver's MAC address is obtained.</a:t>
            </a:r>
          </a:p>
          <a:p>
            <a:r>
              <a:rPr lang="en-US" dirty="0"/>
              <a:t>Design Issues with Data Link Layer</a:t>
            </a:r>
          </a:p>
          <a:p>
            <a:r>
              <a:rPr lang="en-US" dirty="0"/>
              <a:t>The issue that arises in the </a:t>
            </a:r>
            <a:r>
              <a:rPr lang="en-US" b="1" dirty="0"/>
              <a:t>data link layer</a:t>
            </a:r>
            <a:r>
              <a:rPr lang="en-US" dirty="0"/>
              <a:t> (and most of the higher layers as well) is the speed mismatch between sender and receiver.</a:t>
            </a:r>
          </a:p>
          <a:p>
            <a:r>
              <a:rPr lang="en-US" dirty="0"/>
              <a:t>Some traffic regulation mechanism is often needed to know the exact available free space, the receiver has at the moment. Frequently, the flow regulation and error handling are combined in this layer.</a:t>
            </a:r>
          </a:p>
          <a:p>
            <a:r>
              <a:rPr lang="en-US" dirty="0"/>
              <a:t>Here is an additional issue in the </a:t>
            </a:r>
            <a:r>
              <a:rPr lang="en-US" b="1" dirty="0"/>
              <a:t>data link layer</a:t>
            </a:r>
            <a:r>
              <a:rPr lang="en-US" dirty="0"/>
              <a:t> with broadcast networks that is how to control access to the shared channel. The Medium Access Control (MAC), the sub-layer of the </a:t>
            </a:r>
            <a:r>
              <a:rPr lang="en-US" b="1" dirty="0"/>
              <a:t>data link layer</a:t>
            </a:r>
            <a:r>
              <a:rPr lang="en-US" dirty="0"/>
              <a:t> deals with this problem</a:t>
            </a:r>
            <a:r>
              <a:rPr lang="en-US" dirty="0" smtClean="0"/>
              <a:t>.</a:t>
            </a:r>
            <a:endParaRPr lang="en-US" dirty="0"/>
          </a:p>
        </p:txBody>
      </p:sp>
    </p:spTree>
    <p:extLst>
      <p:ext uri="{BB962C8B-B14F-4D97-AF65-F5344CB8AC3E}">
        <p14:creationId xmlns:p14="http://schemas.microsoft.com/office/powerpoint/2010/main" val="6913009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750" y="0"/>
            <a:ext cx="10749367" cy="1208868"/>
          </a:xfrm>
        </p:spPr>
        <p:txBody>
          <a:bodyPr/>
          <a:lstStyle/>
          <a:p>
            <a:pPr algn="ctr"/>
            <a:r>
              <a:rPr lang="en-US" dirty="0" smtClean="0">
                <a:latin typeface="Times New Roman" panose="02020603050405020304" pitchFamily="18" charset="0"/>
                <a:cs typeface="Times New Roman" panose="02020603050405020304" pitchFamily="18" charset="0"/>
              </a:rPr>
              <a:t>Function of Data Link Layer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3517" y="1535502"/>
            <a:ext cx="11835441" cy="4737883"/>
          </a:xfrm>
        </p:spPr>
        <p:txBody>
          <a:bodyPr>
            <a:normAutofit/>
          </a:bodyPr>
          <a:lstStyle/>
          <a:p>
            <a:endParaRPr lang="en-US" dirty="0" smtClean="0">
              <a:latin typeface="Times New Roman" panose="02020603050405020304" pitchFamily="18" charset="0"/>
              <a:cs typeface="Times New Roman" panose="02020603050405020304" pitchFamily="18" charset="0"/>
            </a:endParaRPr>
          </a:p>
          <a:p>
            <a:endParaRPr lang="en-US" dirty="0"/>
          </a:p>
        </p:txBody>
      </p:sp>
      <p:sp>
        <p:nvSpPr>
          <p:cNvPr id="5" name="TextBox 4"/>
          <p:cNvSpPr txBox="1"/>
          <p:nvPr/>
        </p:nvSpPr>
        <p:spPr>
          <a:xfrm>
            <a:off x="103517" y="1475117"/>
            <a:ext cx="11956211" cy="2585323"/>
          </a:xfrm>
          <a:prstGeom prst="rect">
            <a:avLst/>
          </a:prstGeom>
          <a:noFill/>
        </p:spPr>
        <p:txBody>
          <a:bodyPr wrap="square" rtlCol="0">
            <a:spAutoFit/>
          </a:bodyPr>
          <a:lstStyle/>
          <a:p>
            <a:r>
              <a:rPr lang="en-US" b="1" dirty="0" smtClean="0"/>
              <a:t>Framing</a:t>
            </a:r>
            <a:r>
              <a:rPr lang="en-US" dirty="0"/>
              <a:t>: The </a:t>
            </a:r>
            <a:r>
              <a:rPr lang="en-US" b="1" dirty="0"/>
              <a:t>data link layer</a:t>
            </a:r>
            <a:r>
              <a:rPr lang="en-US" dirty="0"/>
              <a:t> receives the stream of bits from the network layer divides into manageable data units called frames.</a:t>
            </a:r>
          </a:p>
          <a:p>
            <a:r>
              <a:rPr lang="en-US" b="1" dirty="0"/>
              <a:t>Physical addressing</a:t>
            </a:r>
            <a:r>
              <a:rPr lang="en-US" dirty="0"/>
              <a:t>: If frames are to be distributed to different stations on the network. To define the physical address of the sender (source address) and/or receiver (destination address) of the frame, the DLL adds a header to the frame.</a:t>
            </a:r>
          </a:p>
          <a:p>
            <a:r>
              <a:rPr lang="en-US" dirty="0"/>
              <a:t>If the frame is to be sent for a system outside the sender's network. The receiver's address means the address of the device that connects one network to the another.</a:t>
            </a:r>
          </a:p>
          <a:p>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8095384" y="3904443"/>
            <a:ext cx="3667125" cy="3038475"/>
          </a:xfrm>
          <a:prstGeom prst="rect">
            <a:avLst/>
          </a:prstGeom>
        </p:spPr>
      </p:pic>
    </p:spTree>
    <p:extLst>
      <p:ext uri="{BB962C8B-B14F-4D97-AF65-F5344CB8AC3E}">
        <p14:creationId xmlns:p14="http://schemas.microsoft.com/office/powerpoint/2010/main" val="15694534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750" y="0"/>
            <a:ext cx="10749367" cy="1208868"/>
          </a:xfrm>
        </p:spPr>
        <p:txBody>
          <a:bodyPr/>
          <a:lstStyle/>
          <a:p>
            <a:pPr algn="ctr"/>
            <a:r>
              <a:rPr lang="en-US" dirty="0" smtClean="0">
                <a:latin typeface="Times New Roman" panose="02020603050405020304" pitchFamily="18" charset="0"/>
                <a:cs typeface="Times New Roman" panose="02020603050405020304" pitchFamily="18" charset="0"/>
              </a:rPr>
              <a:t>Services of Data Link Layer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3517" y="1535502"/>
            <a:ext cx="11835441" cy="4737883"/>
          </a:xfrm>
        </p:spPr>
        <p:txBody>
          <a:bodyPr>
            <a:normAutofit/>
          </a:bodyPr>
          <a:lstStyle/>
          <a:p>
            <a:endParaRPr lang="en-US" dirty="0" smtClean="0">
              <a:latin typeface="Times New Roman" panose="02020603050405020304" pitchFamily="18" charset="0"/>
              <a:cs typeface="Times New Roman" panose="02020603050405020304" pitchFamily="18" charset="0"/>
            </a:endParaRPr>
          </a:p>
          <a:p>
            <a:endParaRPr lang="en-US" dirty="0"/>
          </a:p>
        </p:txBody>
      </p:sp>
      <p:sp>
        <p:nvSpPr>
          <p:cNvPr id="5" name="TextBox 4"/>
          <p:cNvSpPr txBox="1"/>
          <p:nvPr/>
        </p:nvSpPr>
        <p:spPr>
          <a:xfrm>
            <a:off x="103517" y="1475117"/>
            <a:ext cx="11956211" cy="3139321"/>
          </a:xfrm>
          <a:prstGeom prst="rect">
            <a:avLst/>
          </a:prstGeom>
          <a:noFill/>
        </p:spPr>
        <p:txBody>
          <a:bodyPr wrap="square" rtlCol="0">
            <a:spAutoFit/>
          </a:bodyPr>
          <a:lstStyle/>
          <a:p>
            <a:r>
              <a:rPr lang="en-US" b="1" dirty="0"/>
              <a:t>Flow control</a:t>
            </a:r>
            <a:r>
              <a:rPr lang="en-US" dirty="0"/>
              <a:t>: If the rate at which the data are consumed by the receiver is less than the rate produced by the sender, the data link layer deals with a flow control mechanism to prevent overrun the receiver.</a:t>
            </a:r>
          </a:p>
          <a:p>
            <a:r>
              <a:rPr lang="en-US" b="1" dirty="0"/>
              <a:t>Error control</a:t>
            </a:r>
            <a:r>
              <a:rPr lang="en-US" dirty="0"/>
              <a:t>: The data link layer also deals with damaged or lost frames. By adding mechanisms to detect and retransmit lost frames increases reliability.</a:t>
            </a:r>
          </a:p>
          <a:p>
            <a:r>
              <a:rPr lang="en-US" dirty="0"/>
              <a:t>A trailer added to the end of the frame to achieve error control.</a:t>
            </a:r>
          </a:p>
          <a:p>
            <a:r>
              <a:rPr lang="en-US" b="1" dirty="0"/>
              <a:t>Access control</a:t>
            </a:r>
            <a:r>
              <a:rPr lang="en-US" dirty="0"/>
              <a:t>: When more than two or two devices are connected to the common link, data link layer protocols are necessary to determine which device has control over the link at any point of time.</a:t>
            </a:r>
          </a:p>
          <a:p>
            <a:r>
              <a:rPr lang="en-US" b="1" dirty="0"/>
              <a:t>Example</a:t>
            </a:r>
            <a:r>
              <a:rPr lang="en-US" dirty="0"/>
              <a:t>: In this figure, a node with physical address 23 sends a frame to a node with physical address 92. The two nodes connected by a link level. At the link level this frame contains physical (link) addresses in the header.</a:t>
            </a:r>
          </a:p>
          <a:p>
            <a:r>
              <a:rPr lang="en-US" dirty="0"/>
              <a:t>These are the only addresses needed. The remaining header contains other information that is required at this level. The extra bits needed for error detection contains by the trailer.</a:t>
            </a:r>
          </a:p>
        </p:txBody>
      </p:sp>
    </p:spTree>
    <p:extLst>
      <p:ext uri="{BB962C8B-B14F-4D97-AF65-F5344CB8AC3E}">
        <p14:creationId xmlns:p14="http://schemas.microsoft.com/office/powerpoint/2010/main" val="1489591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customXml/itemProps2.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70C04F-E7AC-41AB-9C6D-1B1BB88BFF7F}">
  <ds:schemaRefs>
    <ds:schemaRef ds:uri="http://schemas.microsoft.com/office/2006/documentManagement/types"/>
    <ds:schemaRef ds:uri="http://schemas.microsoft.com/office/infopath/2007/PartnerControls"/>
    <ds:schemaRef ds:uri="http://schemas.openxmlformats.org/package/2006/metadata/core-properties"/>
    <ds:schemaRef ds:uri="http://purl.org/dc/dcmitype/"/>
    <ds:schemaRef ds:uri="http://www.w3.org/XML/1998/namespace"/>
    <ds:schemaRef ds:uri="http://purl.org/dc/elements/1.1/"/>
    <ds:schemaRef ds:uri="4873beb7-5857-4685-be1f-d57550cc96cc"/>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Welcome to PowerPoint 2013</Template>
  <TotalTime>1802</TotalTime>
  <Words>919</Words>
  <Application>Microsoft Office PowerPoint</Application>
  <PresentationFormat>Widescreen</PresentationFormat>
  <Paragraphs>117</Paragraphs>
  <Slides>23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Segoe UI</vt:lpstr>
      <vt:lpstr>Segoe UI Light</vt:lpstr>
      <vt:lpstr>Times New Roman</vt:lpstr>
      <vt:lpstr>WelcomeDoc</vt:lpstr>
      <vt:lpstr>        Data Link Layer       </vt:lpstr>
      <vt:lpstr>Data Link Layer </vt:lpstr>
      <vt:lpstr>Data Link Layer </vt:lpstr>
      <vt:lpstr>Functionality &amp; Services of DLL  (data link layer)</vt:lpstr>
      <vt:lpstr>Data Link Layer </vt:lpstr>
      <vt:lpstr>Services of Data Link Layer</vt:lpstr>
      <vt:lpstr>Services of Data Link Layer</vt:lpstr>
      <vt:lpstr>Function of Data Link Layer</vt:lpstr>
      <vt:lpstr>Services of Data Link Layer</vt:lpstr>
      <vt:lpstr>Services of Data Link Layer</vt:lpstr>
      <vt:lpstr>Services of Data Link Layer</vt:lpstr>
      <vt:lpstr>ARP</vt:lpstr>
      <vt:lpstr>Design</vt:lpstr>
      <vt:lpstr>What is address resolution protocol's relationship with DHCP and DNS? How do they differ?</vt:lpstr>
      <vt:lpstr>ARP details </vt:lpstr>
      <vt:lpstr>ARP request </vt:lpstr>
      <vt:lpstr>ARP packet format</vt:lpstr>
      <vt:lpstr>ARP request  </vt:lpstr>
      <vt:lpstr>ARP request</vt:lpstr>
      <vt:lpstr>Pros and Cons of Polar Schemes</vt:lpstr>
      <vt:lpstr>ARP Reply</vt:lpstr>
      <vt:lpstr>Impress</vt:lpstr>
      <vt:lpstr>PowerPoint 2013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Communication and Network</dc:title>
  <dc:creator>engrJaved</dc:creator>
  <cp:keywords/>
  <cp:lastModifiedBy>ustb</cp:lastModifiedBy>
  <cp:revision>42</cp:revision>
  <dcterms:created xsi:type="dcterms:W3CDTF">2022-11-03T10:14:30Z</dcterms:created>
  <dcterms:modified xsi:type="dcterms:W3CDTF">2022-12-07T18:13:24Z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