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f872a2722264de8" providerId="LiveId" clId="{AC9F9A8F-5F9C-4847-9012-C2EBD73A1B2D}"/>
    <pc:docChg chg="undo custSel addSld modSld">
      <pc:chgData name="" userId="0f872a2722264de8" providerId="LiveId" clId="{AC9F9A8F-5F9C-4847-9012-C2EBD73A1B2D}" dt="2024-05-03T18:11:20.171" v="155"/>
      <pc:docMkLst>
        <pc:docMk/>
      </pc:docMkLst>
      <pc:sldChg chg="modSp modTransition">
        <pc:chgData name="" userId="0f872a2722264de8" providerId="LiveId" clId="{AC9F9A8F-5F9C-4847-9012-C2EBD73A1B2D}" dt="2024-05-03T18:10:34.873" v="153"/>
        <pc:sldMkLst>
          <pc:docMk/>
          <pc:sldMk cId="3808702910" sldId="256"/>
        </pc:sldMkLst>
        <pc:spChg chg="mod">
          <ac:chgData name="" userId="0f872a2722264de8" providerId="LiveId" clId="{AC9F9A8F-5F9C-4847-9012-C2EBD73A1B2D}" dt="2024-05-03T18:00:52.856" v="137" actId="255"/>
          <ac:spMkLst>
            <pc:docMk/>
            <pc:sldMk cId="3808702910" sldId="256"/>
            <ac:spMk id="2" creationId="{9DF148DF-A599-40AF-9242-5BFDCF09A410}"/>
          </ac:spMkLst>
        </pc:spChg>
        <pc:spChg chg="mod">
          <ac:chgData name="" userId="0f872a2722264de8" providerId="LiveId" clId="{AC9F9A8F-5F9C-4847-9012-C2EBD73A1B2D}" dt="2024-05-03T17:58:46.297" v="110" actId="27636"/>
          <ac:spMkLst>
            <pc:docMk/>
            <pc:sldMk cId="3808702910" sldId="256"/>
            <ac:spMk id="3" creationId="{76DAF823-0AF4-4BFF-9062-23CA39913853}"/>
          </ac:spMkLst>
        </pc:spChg>
      </pc:sldChg>
      <pc:sldChg chg="modTransition">
        <pc:chgData name="" userId="0f872a2722264de8" providerId="LiveId" clId="{AC9F9A8F-5F9C-4847-9012-C2EBD73A1B2D}" dt="2024-05-03T18:10:34.873" v="153"/>
        <pc:sldMkLst>
          <pc:docMk/>
          <pc:sldMk cId="3535618543" sldId="257"/>
        </pc:sldMkLst>
      </pc:sldChg>
      <pc:sldChg chg="modSp modTransition">
        <pc:chgData name="" userId="0f872a2722264de8" providerId="LiveId" clId="{AC9F9A8F-5F9C-4847-9012-C2EBD73A1B2D}" dt="2024-05-03T18:10:34.873" v="153"/>
        <pc:sldMkLst>
          <pc:docMk/>
          <pc:sldMk cId="1568622397" sldId="258"/>
        </pc:sldMkLst>
        <pc:spChg chg="mod">
          <ac:chgData name="" userId="0f872a2722264de8" providerId="LiveId" clId="{AC9F9A8F-5F9C-4847-9012-C2EBD73A1B2D}" dt="2024-05-03T17:57:40.908" v="108" actId="20577"/>
          <ac:spMkLst>
            <pc:docMk/>
            <pc:sldMk cId="1568622397" sldId="258"/>
            <ac:spMk id="3" creationId="{263B8600-E5FE-4D97-97DD-1F58FBA9E444}"/>
          </ac:spMkLst>
        </pc:spChg>
      </pc:sldChg>
      <pc:sldChg chg="modSp modTransition">
        <pc:chgData name="" userId="0f872a2722264de8" providerId="LiveId" clId="{AC9F9A8F-5F9C-4847-9012-C2EBD73A1B2D}" dt="2024-05-03T18:10:34.873" v="153"/>
        <pc:sldMkLst>
          <pc:docMk/>
          <pc:sldMk cId="425411015" sldId="259"/>
        </pc:sldMkLst>
        <pc:spChg chg="mod">
          <ac:chgData name="" userId="0f872a2722264de8" providerId="LiveId" clId="{AC9F9A8F-5F9C-4847-9012-C2EBD73A1B2D}" dt="2024-05-03T17:47:14.256" v="50" actId="27636"/>
          <ac:spMkLst>
            <pc:docMk/>
            <pc:sldMk cId="425411015" sldId="259"/>
            <ac:spMk id="3" creationId="{5AD9E475-4E89-463D-8A47-6CC5D8B490FE}"/>
          </ac:spMkLst>
        </pc:spChg>
      </pc:sldChg>
      <pc:sldChg chg="modTransition">
        <pc:chgData name="" userId="0f872a2722264de8" providerId="LiveId" clId="{AC9F9A8F-5F9C-4847-9012-C2EBD73A1B2D}" dt="2024-05-03T18:10:34.873" v="153"/>
        <pc:sldMkLst>
          <pc:docMk/>
          <pc:sldMk cId="1650256878" sldId="260"/>
        </pc:sldMkLst>
      </pc:sldChg>
      <pc:sldChg chg="modTransition">
        <pc:chgData name="" userId="0f872a2722264de8" providerId="LiveId" clId="{AC9F9A8F-5F9C-4847-9012-C2EBD73A1B2D}" dt="2024-05-03T18:10:34.873" v="153"/>
        <pc:sldMkLst>
          <pc:docMk/>
          <pc:sldMk cId="3750119600" sldId="261"/>
        </pc:sldMkLst>
      </pc:sldChg>
      <pc:sldChg chg="modTransition">
        <pc:chgData name="" userId="0f872a2722264de8" providerId="LiveId" clId="{AC9F9A8F-5F9C-4847-9012-C2EBD73A1B2D}" dt="2024-05-03T18:10:34.873" v="153"/>
        <pc:sldMkLst>
          <pc:docMk/>
          <pc:sldMk cId="3870817264" sldId="262"/>
        </pc:sldMkLst>
      </pc:sldChg>
      <pc:sldChg chg="modTransition modAnim">
        <pc:chgData name="" userId="0f872a2722264de8" providerId="LiveId" clId="{AC9F9A8F-5F9C-4847-9012-C2EBD73A1B2D}" dt="2024-05-03T18:11:20.171" v="155"/>
        <pc:sldMkLst>
          <pc:docMk/>
          <pc:sldMk cId="3396163890" sldId="263"/>
        </pc:sldMkLst>
      </pc:sldChg>
      <pc:sldChg chg="addSp delSp modSp add modTransition modAnim">
        <pc:chgData name="" userId="0f872a2722264de8" providerId="LiveId" clId="{AC9F9A8F-5F9C-4847-9012-C2EBD73A1B2D}" dt="2024-05-03T18:10:50.103" v="154"/>
        <pc:sldMkLst>
          <pc:docMk/>
          <pc:sldMk cId="65196558" sldId="264"/>
        </pc:sldMkLst>
        <pc:spChg chg="mod">
          <ac:chgData name="" userId="0f872a2722264de8" providerId="LiveId" clId="{AC9F9A8F-5F9C-4847-9012-C2EBD73A1B2D}" dt="2024-05-03T18:03:47.922" v="147" actId="20577"/>
          <ac:spMkLst>
            <pc:docMk/>
            <pc:sldMk cId="65196558" sldId="264"/>
            <ac:spMk id="2" creationId="{6745A1CC-BFF9-472B-B131-3F40047FC954}"/>
          </ac:spMkLst>
        </pc:spChg>
        <pc:spChg chg="del">
          <ac:chgData name="" userId="0f872a2722264de8" providerId="LiveId" clId="{AC9F9A8F-5F9C-4847-9012-C2EBD73A1B2D}" dt="2024-05-03T18:04:03.377" v="148" actId="931"/>
          <ac:spMkLst>
            <pc:docMk/>
            <pc:sldMk cId="65196558" sldId="264"/>
            <ac:spMk id="3" creationId="{927A9925-B4D7-4BCF-95BE-BA9ABFC2C17D}"/>
          </ac:spMkLst>
        </pc:spChg>
        <pc:picChg chg="add mod">
          <ac:chgData name="" userId="0f872a2722264de8" providerId="LiveId" clId="{AC9F9A8F-5F9C-4847-9012-C2EBD73A1B2D}" dt="2024-05-03T18:04:14.042" v="150" actId="14100"/>
          <ac:picMkLst>
            <pc:docMk/>
            <pc:sldMk cId="65196558" sldId="264"/>
            <ac:picMk id="5" creationId="{68DB6698-4D89-47FC-B4FD-332A5FA003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409D7-C782-420D-9E12-F0A0D81275DD}"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ED08A-3E0F-4296-BA6F-65796F8B58B1}" type="slidenum">
              <a:rPr lang="en-US" smtClean="0"/>
              <a:t>‹#›</a:t>
            </a:fld>
            <a:endParaRPr lang="en-US"/>
          </a:p>
        </p:txBody>
      </p:sp>
    </p:spTree>
    <p:extLst>
      <p:ext uri="{BB962C8B-B14F-4D97-AF65-F5344CB8AC3E}">
        <p14:creationId xmlns:p14="http://schemas.microsoft.com/office/powerpoint/2010/main" val="3621866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Data Collection and Integration</a:t>
            </a:r>
            <a:r>
              <a:rPr lang="en-US" sz="1200" b="0" i="0" kern="1200" dirty="0">
                <a:solidFill>
                  <a:schemeClr val="tx1"/>
                </a:solidFill>
                <a:effectLst/>
                <a:latin typeface="+mn-lt"/>
                <a:ea typeface="+mn-ea"/>
                <a:cs typeface="+mn-cs"/>
              </a:rPr>
              <a:t>: Collecting data from various sources, including structured and unstructured data, and integrating it into a unified format for analysis. This can involve data ingestion processes, data pipelines, and data integration tools.</a:t>
            </a:r>
          </a:p>
          <a:p>
            <a:r>
              <a:rPr lang="en-US" sz="1200" b="1" i="0" kern="1200" dirty="0">
                <a:solidFill>
                  <a:schemeClr val="tx1"/>
                </a:solidFill>
                <a:effectLst/>
                <a:latin typeface="+mn-lt"/>
                <a:ea typeface="+mn-ea"/>
                <a:cs typeface="+mn-cs"/>
              </a:rPr>
              <a:t>Storage and Management</a:t>
            </a:r>
            <a:r>
              <a:rPr lang="en-US" sz="1200" b="0" i="0" kern="1200" dirty="0">
                <a:solidFill>
                  <a:schemeClr val="tx1"/>
                </a:solidFill>
                <a:effectLst/>
                <a:latin typeface="+mn-lt"/>
                <a:ea typeface="+mn-ea"/>
                <a:cs typeface="+mn-cs"/>
              </a:rPr>
              <a:t>: Storing large volumes of data efficiently and securely. This often involves distributed storage systems such as Hadoop Distributed File System (HDFS), cloud-based storage solutions, and NoSQL databases designed to handle big data workloads.</a:t>
            </a:r>
          </a:p>
          <a:p>
            <a:r>
              <a:rPr lang="en-US" sz="1200" b="1" i="0" kern="1200" dirty="0">
                <a:solidFill>
                  <a:schemeClr val="tx1"/>
                </a:solidFill>
                <a:effectLst/>
                <a:latin typeface="+mn-lt"/>
                <a:ea typeface="+mn-ea"/>
                <a:cs typeface="+mn-cs"/>
              </a:rPr>
              <a:t>Data Processing</a:t>
            </a:r>
            <a:r>
              <a:rPr lang="en-US" sz="1200" b="0" i="0" kern="1200" dirty="0">
                <a:solidFill>
                  <a:schemeClr val="tx1"/>
                </a:solidFill>
                <a:effectLst/>
                <a:latin typeface="+mn-lt"/>
                <a:ea typeface="+mn-ea"/>
                <a:cs typeface="+mn-cs"/>
              </a:rPr>
              <a:t>: Performing data processing tasks such as cleaning, filtering, transforming, and aggregating data to prepare it for analysis. This may involve batch processing, stream processing, or real-time processing depending on the requirements.</a:t>
            </a:r>
          </a:p>
          <a:p>
            <a:r>
              <a:rPr lang="en-US" sz="1200" b="1" i="0" kern="1200" dirty="0">
                <a:solidFill>
                  <a:schemeClr val="tx1"/>
                </a:solidFill>
                <a:effectLst/>
                <a:latin typeface="+mn-lt"/>
                <a:ea typeface="+mn-ea"/>
                <a:cs typeface="+mn-cs"/>
              </a:rPr>
              <a:t>Data Analysis</a:t>
            </a:r>
            <a:r>
              <a:rPr lang="en-US" sz="1200" b="0" i="0" kern="1200" dirty="0">
                <a:solidFill>
                  <a:schemeClr val="tx1"/>
                </a:solidFill>
                <a:effectLst/>
                <a:latin typeface="+mn-lt"/>
                <a:ea typeface="+mn-ea"/>
                <a:cs typeface="+mn-cs"/>
              </a:rPr>
              <a:t>: Applying statistical, machine learning, and data mining techniques to analyze the data and uncover patterns, trends, and insights. This includes descriptive analytics, predictive analytics, and prescriptive analytics to understand past trends, predict future outcomes, and recommend actions.</a:t>
            </a:r>
          </a:p>
          <a:p>
            <a:r>
              <a:rPr lang="en-US" sz="1200" b="1" i="0" kern="1200" dirty="0">
                <a:solidFill>
                  <a:schemeClr val="tx1"/>
                </a:solidFill>
                <a:effectLst/>
                <a:latin typeface="+mn-lt"/>
                <a:ea typeface="+mn-ea"/>
                <a:cs typeface="+mn-cs"/>
              </a:rPr>
              <a:t>Visualization and Reporting</a:t>
            </a:r>
            <a:r>
              <a:rPr lang="en-US" sz="1200" b="0" i="0" kern="1200" dirty="0">
                <a:solidFill>
                  <a:schemeClr val="tx1"/>
                </a:solidFill>
                <a:effectLst/>
                <a:latin typeface="+mn-lt"/>
                <a:ea typeface="+mn-ea"/>
                <a:cs typeface="+mn-cs"/>
              </a:rPr>
              <a:t>: Presenting the results of data analysis in a visual and understandable format. Data visualization tools and dashboards help stakeholders interpret complex data and make informed decisions based on the insights derived.</a:t>
            </a:r>
          </a:p>
          <a:p>
            <a:r>
              <a:rPr lang="en-US" sz="1200" b="1" i="0" kern="1200" dirty="0">
                <a:solidFill>
                  <a:schemeClr val="tx1"/>
                </a:solidFill>
                <a:effectLst/>
                <a:latin typeface="+mn-lt"/>
                <a:ea typeface="+mn-ea"/>
                <a:cs typeface="+mn-cs"/>
              </a:rPr>
              <a:t>Scalability and Performance</a:t>
            </a:r>
            <a:r>
              <a:rPr lang="en-US" sz="1200" b="0" i="0" kern="1200" dirty="0">
                <a:solidFill>
                  <a:schemeClr val="tx1"/>
                </a:solidFill>
                <a:effectLst/>
                <a:latin typeface="+mn-lt"/>
                <a:ea typeface="+mn-ea"/>
                <a:cs typeface="+mn-cs"/>
              </a:rPr>
              <a:t>: Having the ability to scale horizontally and vertically to handle increasing volumes of data and processing demands. This includes distributed computing frameworks like Apache Spark and infrastructure scalability in cloud environments.</a:t>
            </a:r>
          </a:p>
          <a:p>
            <a:r>
              <a:rPr lang="en-US" sz="1200" b="1" i="0" kern="1200" dirty="0">
                <a:solidFill>
                  <a:schemeClr val="tx1"/>
                </a:solidFill>
                <a:effectLst/>
                <a:latin typeface="+mn-lt"/>
                <a:ea typeface="+mn-ea"/>
                <a:cs typeface="+mn-cs"/>
              </a:rPr>
              <a:t>Data Governance and Security</a:t>
            </a:r>
            <a:r>
              <a:rPr lang="en-US" sz="1200" b="0" i="0" kern="1200" dirty="0">
                <a:solidFill>
                  <a:schemeClr val="tx1"/>
                </a:solidFill>
                <a:effectLst/>
                <a:latin typeface="+mn-lt"/>
                <a:ea typeface="+mn-ea"/>
                <a:cs typeface="+mn-cs"/>
              </a:rPr>
              <a:t>: Implementing policies, procedures, and technologies to ensure data quality, privacy, and security throughout the analytics process. This involves data governance frameworks, access controls, encryption, and compliance with regulations such as GDPR and HIPAA.</a:t>
            </a:r>
          </a:p>
          <a:p>
            <a:r>
              <a:rPr lang="en-US" sz="1200" b="1" i="0" kern="1200" dirty="0">
                <a:solidFill>
                  <a:schemeClr val="tx1"/>
                </a:solidFill>
                <a:effectLst/>
                <a:latin typeface="+mn-lt"/>
                <a:ea typeface="+mn-ea"/>
                <a:cs typeface="+mn-cs"/>
              </a:rPr>
              <a:t>Real-time Analytics</a:t>
            </a:r>
            <a:r>
              <a:rPr lang="en-US" sz="1200" b="0" i="0" kern="1200" dirty="0">
                <a:solidFill>
                  <a:schemeClr val="tx1"/>
                </a:solidFill>
                <a:effectLst/>
                <a:latin typeface="+mn-lt"/>
                <a:ea typeface="+mn-ea"/>
                <a:cs typeface="+mn-cs"/>
              </a:rPr>
              <a:t>: Analyzing data streams in real-time to enable immediate decision-making and action. Real-time analytics capabilities are crucial in applications such as fraud detection, IoT (Internet of Things) analytics, and operational monitoring.</a:t>
            </a:r>
          </a:p>
          <a:p>
            <a:r>
              <a:rPr lang="en-US" sz="1200" b="1" i="0" kern="1200" dirty="0">
                <a:solidFill>
                  <a:schemeClr val="tx1"/>
                </a:solidFill>
                <a:effectLst/>
                <a:latin typeface="+mn-lt"/>
                <a:ea typeface="+mn-ea"/>
                <a:cs typeface="+mn-cs"/>
              </a:rPr>
              <a:t>Advanced Analytics</a:t>
            </a:r>
            <a:r>
              <a:rPr lang="en-US" sz="1200" b="0" i="0" kern="1200" dirty="0">
                <a:solidFill>
                  <a:schemeClr val="tx1"/>
                </a:solidFill>
                <a:effectLst/>
                <a:latin typeface="+mn-lt"/>
                <a:ea typeface="+mn-ea"/>
                <a:cs typeface="+mn-cs"/>
              </a:rPr>
              <a:t>: Leveraging advanced techniques such as natural language processing (NLP), deep learning, and graph analytics to extract deeper insights from data and solve complex problems.</a:t>
            </a:r>
          </a:p>
          <a:p>
            <a:r>
              <a:rPr lang="en-US" sz="1200" b="1" i="0" kern="1200" dirty="0">
                <a:solidFill>
                  <a:schemeClr val="tx1"/>
                </a:solidFill>
                <a:effectLst/>
                <a:latin typeface="+mn-lt"/>
                <a:ea typeface="+mn-ea"/>
                <a:cs typeface="+mn-cs"/>
              </a:rPr>
              <a:t>Integration with Business Processes</a:t>
            </a:r>
            <a:r>
              <a:rPr lang="en-US" sz="1200" b="0" i="0" kern="1200" dirty="0">
                <a:solidFill>
                  <a:schemeClr val="tx1"/>
                </a:solidFill>
                <a:effectLst/>
                <a:latin typeface="+mn-lt"/>
                <a:ea typeface="+mn-ea"/>
                <a:cs typeface="+mn-cs"/>
              </a:rPr>
              <a:t>: Integrating analytics capabilities with existing business processes and applications to drive data-driven decision-making and optimize business operations.</a:t>
            </a:r>
          </a:p>
          <a:p>
            <a:endParaRPr lang="en-US" dirty="0"/>
          </a:p>
        </p:txBody>
      </p:sp>
      <p:sp>
        <p:nvSpPr>
          <p:cNvPr id="4" name="Slide Number Placeholder 3"/>
          <p:cNvSpPr>
            <a:spLocks noGrp="1"/>
          </p:cNvSpPr>
          <p:nvPr>
            <p:ph type="sldNum" sz="quarter" idx="5"/>
          </p:nvPr>
        </p:nvSpPr>
        <p:spPr/>
        <p:txBody>
          <a:bodyPr/>
          <a:lstStyle/>
          <a:p>
            <a:fld id="{FBEED08A-3E0F-4296-BA6F-65796F8B58B1}" type="slidenum">
              <a:rPr lang="en-US" smtClean="0"/>
              <a:t>2</a:t>
            </a:fld>
            <a:endParaRPr lang="en-US"/>
          </a:p>
        </p:txBody>
      </p:sp>
    </p:spTree>
    <p:extLst>
      <p:ext uri="{BB962C8B-B14F-4D97-AF65-F5344CB8AC3E}">
        <p14:creationId xmlns:p14="http://schemas.microsoft.com/office/powerpoint/2010/main" val="371239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Here's an overview of the components of the Dynamic Capabilities View Framework:</a:t>
            </a:r>
          </a:p>
          <a:p>
            <a:r>
              <a:rPr lang="en-US" b="1" dirty="0">
                <a:effectLst/>
              </a:rPr>
              <a:t>Dynamic Capabilities</a:t>
            </a:r>
            <a:r>
              <a:rPr lang="en-US" dirty="0">
                <a:effectLst/>
              </a:rPr>
              <a:t>: Dynamic capabilities refer to an organization's ability to integrate, build, and reconfigure internal and external competencies to address rapidly changing environments. Unlike static capabilities, which focus on exploiting existing resources and capabilities, dynamic capabilities emphasize the ability to sense and seize new opportunities or respond to threats.</a:t>
            </a:r>
          </a:p>
          <a:p>
            <a:r>
              <a:rPr lang="en-US" b="1" dirty="0">
                <a:effectLst/>
              </a:rPr>
              <a:t>Sensing</a:t>
            </a:r>
            <a:r>
              <a:rPr lang="en-US" dirty="0">
                <a:effectLst/>
              </a:rPr>
              <a:t>: Sensing refers to the ability of an organization to perceive changes and opportunities in its external environment. This involves gathering information, monitoring trends, and understanding customer needs, market dynamics, technological advancements, and competitive threats.</a:t>
            </a:r>
          </a:p>
          <a:p>
            <a:r>
              <a:rPr lang="en-US" b="1" dirty="0">
                <a:effectLst/>
              </a:rPr>
              <a:t>Seizing</a:t>
            </a:r>
            <a:r>
              <a:rPr lang="en-US" dirty="0">
                <a:effectLst/>
              </a:rPr>
              <a:t>: Seizing involves the ability of an organization to quickly and effectively capitalize on identified opportunities or respond to threats. This may include developing new products or services, entering new markets, forming strategic alliances or partnerships, or reconfiguring internal processes and resources to adapt to changing conditions.</a:t>
            </a:r>
          </a:p>
          <a:p>
            <a:r>
              <a:rPr lang="en-US" b="1" dirty="0">
                <a:effectLst/>
              </a:rPr>
              <a:t>Reconfiguring</a:t>
            </a:r>
            <a:r>
              <a:rPr lang="en-US" dirty="0">
                <a:effectLst/>
              </a:rPr>
              <a:t>: Reconfiguring refers to the process of dynamically adjusting and realigning an organization's internal resources, capabilities, and processes in response to changing external conditions. This may involve reallocating resources, restructuring organizational units, revising business processes, or acquiring new technologies or talent.</a:t>
            </a:r>
          </a:p>
          <a:p>
            <a:r>
              <a:rPr lang="en-US" b="1" dirty="0">
                <a:effectLst/>
              </a:rPr>
              <a:t>Organizational Learning</a:t>
            </a:r>
            <a:r>
              <a:rPr lang="en-US" dirty="0">
                <a:effectLst/>
              </a:rPr>
              <a:t>: Organizational learning plays a critical role in dynamic capabilities by enabling organizations to continuously improve and adapt over time. This includes both individual and collective learning processes, knowledge sharing mechanisms, experimentation, and feedback loops to facilitate learning from both successes and failures.</a:t>
            </a:r>
          </a:p>
          <a:p>
            <a:r>
              <a:rPr lang="en-US" dirty="0">
                <a:effectLst/>
              </a:rPr>
              <a:t>The Dynamic Capabilities View Framework highlights the importance of agility, flexibility, and innovation in enabling organizations to sustain competitive advantage in dynamic and uncertain environments. By continuously sensing changes, seizing opportunities, and reconfiguring resources and capabilities, organizations can effectively navigate complex and rapidly changing landscapes, driving long-term success and resilience.</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Here are the key points regarding business model innovation:</a:t>
            </a:r>
          </a:p>
          <a:p>
            <a:r>
              <a:rPr lang="en-US" sz="1200" b="1" i="0" kern="1200" dirty="0">
                <a:solidFill>
                  <a:schemeClr val="tx1"/>
                </a:solidFill>
                <a:effectLst/>
                <a:latin typeface="+mn-lt"/>
                <a:ea typeface="+mn-ea"/>
                <a:cs typeface="+mn-cs"/>
              </a:rPr>
              <a:t>Value Proposition</a:t>
            </a:r>
            <a:r>
              <a:rPr lang="en-US" sz="1200" b="0" i="0" kern="1200" dirty="0">
                <a:solidFill>
                  <a:schemeClr val="tx1"/>
                </a:solidFill>
                <a:effectLst/>
                <a:latin typeface="+mn-lt"/>
                <a:ea typeface="+mn-ea"/>
                <a:cs typeface="+mn-cs"/>
              </a:rPr>
              <a:t>: Defining or redefining the value proposition offered to customers. This involves identifying the needs and desires of target customers and designing products or services that meet those needs in unique and compelling ways.</a:t>
            </a:r>
          </a:p>
          <a:p>
            <a:r>
              <a:rPr lang="en-US" sz="1200" b="1" i="0" kern="1200" dirty="0">
                <a:solidFill>
                  <a:schemeClr val="tx1"/>
                </a:solidFill>
                <a:effectLst/>
                <a:latin typeface="+mn-lt"/>
                <a:ea typeface="+mn-ea"/>
                <a:cs typeface="+mn-cs"/>
              </a:rPr>
              <a:t>Revenue Model</a:t>
            </a:r>
            <a:r>
              <a:rPr lang="en-US" sz="1200" b="0" i="0" kern="1200" dirty="0">
                <a:solidFill>
                  <a:schemeClr val="tx1"/>
                </a:solidFill>
                <a:effectLst/>
                <a:latin typeface="+mn-lt"/>
                <a:ea typeface="+mn-ea"/>
                <a:cs typeface="+mn-cs"/>
              </a:rPr>
              <a:t>: Developing innovative ways to generate revenue from the value created. This may involve exploring alternative pricing strategies, subscription models, freemium models, or revenue-sharing arrangements.</a:t>
            </a:r>
          </a:p>
          <a:p>
            <a:r>
              <a:rPr lang="en-US" sz="1200" b="1" i="0" kern="1200" dirty="0">
                <a:solidFill>
                  <a:schemeClr val="tx1"/>
                </a:solidFill>
                <a:effectLst/>
                <a:latin typeface="+mn-lt"/>
                <a:ea typeface="+mn-ea"/>
                <a:cs typeface="+mn-cs"/>
              </a:rPr>
              <a:t>Cost Structure</a:t>
            </a:r>
            <a:r>
              <a:rPr lang="en-US" sz="1200" b="0" i="0" kern="1200" dirty="0">
                <a:solidFill>
                  <a:schemeClr val="tx1"/>
                </a:solidFill>
                <a:effectLst/>
                <a:latin typeface="+mn-lt"/>
                <a:ea typeface="+mn-ea"/>
                <a:cs typeface="+mn-cs"/>
              </a:rPr>
              <a:t>: Finding new ways to reduce costs or optimize resource allocation. This could include leveraging technology, outsourcing non-core activities, or streamlining internal processes to improve efficiency.</a:t>
            </a:r>
          </a:p>
          <a:p>
            <a:r>
              <a:rPr lang="en-US" sz="1200" b="1" i="0" kern="1200" dirty="0">
                <a:solidFill>
                  <a:schemeClr val="tx1"/>
                </a:solidFill>
                <a:effectLst/>
                <a:latin typeface="+mn-lt"/>
                <a:ea typeface="+mn-ea"/>
                <a:cs typeface="+mn-cs"/>
              </a:rPr>
              <a:t>Distribution Channels</a:t>
            </a:r>
            <a:r>
              <a:rPr lang="en-US" sz="1200" b="0" i="0" kern="1200" dirty="0">
                <a:solidFill>
                  <a:schemeClr val="tx1"/>
                </a:solidFill>
                <a:effectLst/>
                <a:latin typeface="+mn-lt"/>
                <a:ea typeface="+mn-ea"/>
                <a:cs typeface="+mn-cs"/>
              </a:rPr>
              <a:t>: Exploring innovative distribution channels to reach target customers more effectively. This might involve leveraging digital platforms, partnerships, or direct-to-consumer approaches to improve reach and accessibility.</a:t>
            </a:r>
          </a:p>
          <a:p>
            <a:r>
              <a:rPr lang="en-US" sz="1200" b="1" i="0" kern="1200" dirty="0">
                <a:solidFill>
                  <a:schemeClr val="tx1"/>
                </a:solidFill>
                <a:effectLst/>
                <a:latin typeface="+mn-lt"/>
                <a:ea typeface="+mn-ea"/>
                <a:cs typeface="+mn-cs"/>
              </a:rPr>
              <a:t>Customer Relationships</a:t>
            </a:r>
            <a:r>
              <a:rPr lang="en-US" sz="1200" b="0" i="0" kern="1200" dirty="0">
                <a:solidFill>
                  <a:schemeClr val="tx1"/>
                </a:solidFill>
                <a:effectLst/>
                <a:latin typeface="+mn-lt"/>
                <a:ea typeface="+mn-ea"/>
                <a:cs typeface="+mn-cs"/>
              </a:rPr>
              <a:t>: Designing innovative approaches to engage and build relationships with customers. This could include personalized experiences, community-building initiatives, or co-creation opportunities that foster loyalty and advocacy.</a:t>
            </a:r>
          </a:p>
          <a:p>
            <a:r>
              <a:rPr lang="en-US" sz="1200" b="1" i="0" kern="1200" dirty="0">
                <a:solidFill>
                  <a:schemeClr val="tx1"/>
                </a:solidFill>
                <a:effectLst/>
                <a:latin typeface="+mn-lt"/>
                <a:ea typeface="+mn-ea"/>
                <a:cs typeface="+mn-cs"/>
              </a:rPr>
              <a:t>Key Resources and Activities</a:t>
            </a:r>
            <a:r>
              <a:rPr lang="en-US" sz="1200" b="0" i="0" kern="1200" dirty="0">
                <a:solidFill>
                  <a:schemeClr val="tx1"/>
                </a:solidFill>
                <a:effectLst/>
                <a:latin typeface="+mn-lt"/>
                <a:ea typeface="+mn-ea"/>
                <a:cs typeface="+mn-cs"/>
              </a:rPr>
              <a:t>: Identifying and leveraging key resources and activities that drive value creation. This may involve rethinking the use of technology, intellectual property, human capital, or physical assets to gain competitive advantage.</a:t>
            </a:r>
          </a:p>
          <a:p>
            <a:r>
              <a:rPr lang="en-US" sz="1200" b="1" i="0" kern="1200" dirty="0">
                <a:solidFill>
                  <a:schemeClr val="tx1"/>
                </a:solidFill>
                <a:effectLst/>
                <a:latin typeface="+mn-lt"/>
                <a:ea typeface="+mn-ea"/>
                <a:cs typeface="+mn-cs"/>
              </a:rPr>
              <a:t>Partnerships and Ecosystems</a:t>
            </a:r>
            <a:r>
              <a:rPr lang="en-US" sz="1200" b="0" i="0" kern="1200" dirty="0">
                <a:solidFill>
                  <a:schemeClr val="tx1"/>
                </a:solidFill>
                <a:effectLst/>
                <a:latin typeface="+mn-lt"/>
                <a:ea typeface="+mn-ea"/>
                <a:cs typeface="+mn-cs"/>
              </a:rPr>
              <a:t>: Forming strategic partnerships and alliances to access complementary resources, capabilities, or markets. Collaborating with other organizations can enable synergies, accelerate growth, and enhance innovation capabilities.</a:t>
            </a:r>
          </a:p>
          <a:p>
            <a:r>
              <a:rPr lang="en-US" sz="1200" b="1" i="0" kern="1200" dirty="0">
                <a:solidFill>
                  <a:schemeClr val="tx1"/>
                </a:solidFill>
                <a:effectLst/>
                <a:latin typeface="+mn-lt"/>
                <a:ea typeface="+mn-ea"/>
                <a:cs typeface="+mn-cs"/>
              </a:rPr>
              <a:t>Adaptability and Experimentation</a:t>
            </a:r>
            <a:r>
              <a:rPr lang="en-US" sz="1200" b="0" i="0" kern="1200" dirty="0">
                <a:solidFill>
                  <a:schemeClr val="tx1"/>
                </a:solidFill>
                <a:effectLst/>
                <a:latin typeface="+mn-lt"/>
                <a:ea typeface="+mn-ea"/>
                <a:cs typeface="+mn-cs"/>
              </a:rPr>
              <a:t>: Embracing a culture of experimentation and learning to continuously iterate and improve the business model. This involves testing assumptions, gathering feedback, and adapting strategies based on market insights and customer feedback.</a:t>
            </a:r>
          </a:p>
          <a:p>
            <a:r>
              <a:rPr lang="en-US" sz="1200" b="1" i="0" kern="1200" dirty="0">
                <a:solidFill>
                  <a:schemeClr val="tx1"/>
                </a:solidFill>
                <a:effectLst/>
                <a:latin typeface="+mn-lt"/>
                <a:ea typeface="+mn-ea"/>
                <a:cs typeface="+mn-cs"/>
              </a:rPr>
              <a:t>Disruption and Transformation</a:t>
            </a:r>
            <a:r>
              <a:rPr lang="en-US" sz="1200" b="0" i="0" kern="1200" dirty="0">
                <a:solidFill>
                  <a:schemeClr val="tx1"/>
                </a:solidFill>
                <a:effectLst/>
                <a:latin typeface="+mn-lt"/>
                <a:ea typeface="+mn-ea"/>
                <a:cs typeface="+mn-cs"/>
              </a:rPr>
              <a:t>: Proactively seeking opportunities to disrupt existing industries or create entirely new markets. This may involve challenging conventional wisdom, redefining industry boundaries, or leveraging emerging technologies to create breakthrough innovations.</a:t>
            </a:r>
          </a:p>
          <a:p>
            <a:r>
              <a:rPr lang="en-US" sz="1200" b="1" i="0" kern="1200" dirty="0">
                <a:solidFill>
                  <a:schemeClr val="tx1"/>
                </a:solidFill>
                <a:effectLst/>
                <a:latin typeface="+mn-lt"/>
                <a:ea typeface="+mn-ea"/>
                <a:cs typeface="+mn-cs"/>
              </a:rPr>
              <a:t>Sustainability and Social Impact</a:t>
            </a:r>
            <a:r>
              <a:rPr lang="en-US" sz="1200" b="0" i="0" kern="1200" dirty="0">
                <a:solidFill>
                  <a:schemeClr val="tx1"/>
                </a:solidFill>
                <a:effectLst/>
                <a:latin typeface="+mn-lt"/>
                <a:ea typeface="+mn-ea"/>
                <a:cs typeface="+mn-cs"/>
              </a:rPr>
              <a:t>: Incorporating considerations of sustainability and social impact into the business model. This could include adopting environmentally friendly practices, promoting diversity and inclusion, or contributing to social causes as part of the value proposition.</a:t>
            </a:r>
          </a:p>
          <a:p>
            <a:r>
              <a:rPr lang="en-US" sz="1200" b="0" i="0" kern="1200" dirty="0">
                <a:solidFill>
                  <a:schemeClr val="tx1"/>
                </a:solidFill>
                <a:effectLst/>
                <a:latin typeface="+mn-lt"/>
                <a:ea typeface="+mn-ea"/>
                <a:cs typeface="+mn-cs"/>
              </a:rPr>
              <a:t>Business model innovation is essential for organizations seeking to stay competitive and relevant in today's rapidly evolving business landscape. </a:t>
            </a:r>
          </a:p>
          <a:p>
            <a:endParaRPr lang="en-US" dirty="0"/>
          </a:p>
        </p:txBody>
      </p:sp>
      <p:sp>
        <p:nvSpPr>
          <p:cNvPr id="4" name="Slide Number Placeholder 3"/>
          <p:cNvSpPr>
            <a:spLocks noGrp="1"/>
          </p:cNvSpPr>
          <p:nvPr>
            <p:ph type="sldNum" sz="quarter" idx="5"/>
          </p:nvPr>
        </p:nvSpPr>
        <p:spPr/>
        <p:txBody>
          <a:bodyPr/>
          <a:lstStyle/>
          <a:p>
            <a:fld id="{FBEED08A-3E0F-4296-BA6F-65796F8B58B1}" type="slidenum">
              <a:rPr lang="en-US" smtClean="0"/>
              <a:t>4</a:t>
            </a:fld>
            <a:endParaRPr lang="en-US"/>
          </a:p>
        </p:txBody>
      </p:sp>
    </p:spTree>
    <p:extLst>
      <p:ext uri="{BB962C8B-B14F-4D97-AF65-F5344CB8AC3E}">
        <p14:creationId xmlns:p14="http://schemas.microsoft.com/office/powerpoint/2010/main" val="70730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5/3/2024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48DF-A599-40AF-9242-5BFDCF09A410}"/>
              </a:ext>
            </a:extLst>
          </p:cNvPr>
          <p:cNvSpPr>
            <a:spLocks noGrp="1"/>
          </p:cNvSpPr>
          <p:nvPr>
            <p:ph type="ctrTitle"/>
          </p:nvPr>
        </p:nvSpPr>
        <p:spPr/>
        <p:txBody>
          <a:bodyPr>
            <a:normAutofit fontScale="90000"/>
          </a:bodyPr>
          <a:lstStyle/>
          <a:p>
            <a:r>
              <a:rPr lang="en-US" sz="2800" dirty="0"/>
              <a:t>Exploring the impact of Big data analytics capabilities on Business model Innovation and the mediating role of  </a:t>
            </a:r>
            <a:r>
              <a:rPr lang="en-US" sz="2800" dirty="0" err="1"/>
              <a:t>Entreprenurial</a:t>
            </a:r>
            <a:r>
              <a:rPr lang="en-US" sz="2800" dirty="0"/>
              <a:t> </a:t>
            </a:r>
            <a:r>
              <a:rPr lang="en-US" sz="2800" dirty="0" err="1"/>
              <a:t>Oreintation</a:t>
            </a:r>
            <a:br>
              <a:rPr lang="en-US" sz="2800" dirty="0"/>
            </a:br>
            <a:r>
              <a:rPr lang="en-US" sz="1800" dirty="0"/>
              <a:t>Francesco </a:t>
            </a:r>
            <a:r>
              <a:rPr lang="en-US" sz="1800" dirty="0" err="1"/>
              <a:t>Campi</a:t>
            </a:r>
            <a:r>
              <a:rPr lang="en-US" sz="1800" dirty="0"/>
              <a:t> Et AL,</a:t>
            </a:r>
            <a:br>
              <a:rPr lang="en-US" sz="1800" dirty="0"/>
            </a:br>
            <a:r>
              <a:rPr lang="en-US" sz="1800" dirty="0"/>
              <a:t>Journal of Business Research</a:t>
            </a:r>
            <a:br>
              <a:rPr lang="en-US" sz="1800" dirty="0"/>
            </a:br>
            <a:r>
              <a:rPr lang="en-US" sz="1800" dirty="0"/>
              <a:t>Volume 123, February 2021, Pages 1-13</a:t>
            </a:r>
          </a:p>
        </p:txBody>
      </p:sp>
      <p:sp>
        <p:nvSpPr>
          <p:cNvPr id="3" name="Subtitle 2">
            <a:extLst>
              <a:ext uri="{FF2B5EF4-FFF2-40B4-BE49-F238E27FC236}">
                <a16:creationId xmlns:a16="http://schemas.microsoft.com/office/drawing/2014/main" id="{76DAF823-0AF4-4BFF-9062-23CA39913853}"/>
              </a:ext>
            </a:extLst>
          </p:cNvPr>
          <p:cNvSpPr>
            <a:spLocks noGrp="1"/>
          </p:cNvSpPr>
          <p:nvPr>
            <p:ph type="subTitle" idx="1"/>
          </p:nvPr>
        </p:nvSpPr>
        <p:spPr/>
        <p:txBody>
          <a:bodyPr>
            <a:normAutofit fontScale="70000" lnSpcReduction="20000"/>
          </a:bodyPr>
          <a:lstStyle/>
          <a:p>
            <a:r>
              <a:rPr lang="en-US" dirty="0"/>
              <a:t>Saad Bin Masood</a:t>
            </a:r>
          </a:p>
          <a:p>
            <a:r>
              <a:rPr lang="en-US" dirty="0"/>
              <a:t>Big Data and Data Analytics</a:t>
            </a:r>
          </a:p>
          <a:p>
            <a:r>
              <a:rPr lang="en-US" dirty="0"/>
              <a:t>MS Artificial Intelligence</a:t>
            </a:r>
          </a:p>
          <a:p>
            <a:endParaRPr lang="en-US" dirty="0"/>
          </a:p>
        </p:txBody>
      </p:sp>
    </p:spTree>
    <p:extLst>
      <p:ext uri="{BB962C8B-B14F-4D97-AF65-F5344CB8AC3E}">
        <p14:creationId xmlns:p14="http://schemas.microsoft.com/office/powerpoint/2010/main" val="3808702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84E6-5202-434D-9428-3F5BE2A4A300}"/>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4D55EF7B-031D-453B-A17F-12D48D57CFC0}"/>
              </a:ext>
            </a:extLst>
          </p:cNvPr>
          <p:cNvSpPr>
            <a:spLocks noGrp="1"/>
          </p:cNvSpPr>
          <p:nvPr>
            <p:ph idx="1"/>
          </p:nvPr>
        </p:nvSpPr>
        <p:spPr/>
        <p:txBody>
          <a:bodyPr/>
          <a:lstStyle/>
          <a:p>
            <a:r>
              <a:rPr lang="en-US" dirty="0"/>
              <a:t>This paper examines how big data analytics capabilities (BDAC) influences BMI and how EO interacts with it</a:t>
            </a:r>
          </a:p>
          <a:p>
            <a:r>
              <a:rPr lang="en-US" dirty="0"/>
              <a:t>BDAC are important for business competitiveness</a:t>
            </a:r>
          </a:p>
          <a:p>
            <a:r>
              <a:rPr lang="en-US" dirty="0"/>
              <a:t>BMI involves reconfiguring business value logic for both customers and stakeholders </a:t>
            </a:r>
          </a:p>
        </p:txBody>
      </p:sp>
    </p:spTree>
    <p:extLst>
      <p:ext uri="{BB962C8B-B14F-4D97-AF65-F5344CB8AC3E}">
        <p14:creationId xmlns:p14="http://schemas.microsoft.com/office/powerpoint/2010/main" val="3535618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2754-F63A-4BAE-BB10-01A7F7566AEA}"/>
              </a:ext>
            </a:extLst>
          </p:cNvPr>
          <p:cNvSpPr>
            <a:spLocks noGrp="1"/>
          </p:cNvSpPr>
          <p:nvPr>
            <p:ph type="title"/>
          </p:nvPr>
        </p:nvSpPr>
        <p:spPr/>
        <p:txBody>
          <a:bodyPr/>
          <a:lstStyle/>
          <a:p>
            <a:r>
              <a:rPr lang="en-US" dirty="0"/>
              <a:t>Research Gap	</a:t>
            </a:r>
          </a:p>
        </p:txBody>
      </p:sp>
      <p:sp>
        <p:nvSpPr>
          <p:cNvPr id="3" name="Content Placeholder 2">
            <a:extLst>
              <a:ext uri="{FF2B5EF4-FFF2-40B4-BE49-F238E27FC236}">
                <a16:creationId xmlns:a16="http://schemas.microsoft.com/office/drawing/2014/main" id="{263B8600-E5FE-4D97-97DD-1F58FBA9E444}"/>
              </a:ext>
            </a:extLst>
          </p:cNvPr>
          <p:cNvSpPr>
            <a:spLocks noGrp="1"/>
          </p:cNvSpPr>
          <p:nvPr>
            <p:ph idx="1"/>
          </p:nvPr>
        </p:nvSpPr>
        <p:spPr/>
        <p:txBody>
          <a:bodyPr/>
          <a:lstStyle/>
          <a:p>
            <a:r>
              <a:rPr lang="en-US" dirty="0"/>
              <a:t>Even though it is important the amount of work done on BDAC there is relatively </a:t>
            </a:r>
            <a:r>
              <a:rPr lang="en-US" dirty="0" err="1"/>
              <a:t>lw</a:t>
            </a:r>
            <a:r>
              <a:rPr lang="en-US" dirty="0"/>
              <a:t> amount of research done on it</a:t>
            </a:r>
          </a:p>
          <a:p>
            <a:r>
              <a:rPr lang="en-US" dirty="0"/>
              <a:t>The research used dynamic capabilities view framework to conduct research</a:t>
            </a:r>
          </a:p>
          <a:p>
            <a:r>
              <a:rPr lang="en-US" dirty="0"/>
              <a:t>Approximately 130 papers were referred by the researchers</a:t>
            </a:r>
          </a:p>
        </p:txBody>
      </p:sp>
    </p:spTree>
    <p:extLst>
      <p:ext uri="{BB962C8B-B14F-4D97-AF65-F5344CB8AC3E}">
        <p14:creationId xmlns:p14="http://schemas.microsoft.com/office/powerpoint/2010/main" val="1568622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C68B-01B4-4A3D-9426-422DD0879F96}"/>
              </a:ext>
            </a:extLst>
          </p:cNvPr>
          <p:cNvSpPr>
            <a:spLocks noGrp="1"/>
          </p:cNvSpPr>
          <p:nvPr>
            <p:ph type="title"/>
          </p:nvPr>
        </p:nvSpPr>
        <p:spPr/>
        <p:txBody>
          <a:bodyPr/>
          <a:lstStyle/>
          <a:p>
            <a:r>
              <a:rPr lang="en-US" dirty="0"/>
              <a:t>Theory</a:t>
            </a:r>
          </a:p>
        </p:txBody>
      </p:sp>
      <p:sp>
        <p:nvSpPr>
          <p:cNvPr id="3" name="Content Placeholder 2">
            <a:extLst>
              <a:ext uri="{FF2B5EF4-FFF2-40B4-BE49-F238E27FC236}">
                <a16:creationId xmlns:a16="http://schemas.microsoft.com/office/drawing/2014/main" id="{5AD9E475-4E89-463D-8A47-6CC5D8B490FE}"/>
              </a:ext>
            </a:extLst>
          </p:cNvPr>
          <p:cNvSpPr>
            <a:spLocks noGrp="1"/>
          </p:cNvSpPr>
          <p:nvPr>
            <p:ph idx="1"/>
          </p:nvPr>
        </p:nvSpPr>
        <p:spPr/>
        <p:txBody>
          <a:bodyPr>
            <a:normAutofit fontScale="77500" lnSpcReduction="20000"/>
          </a:bodyPr>
          <a:lstStyle/>
          <a:p>
            <a:r>
              <a:rPr lang="en-US" dirty="0"/>
              <a:t>DCV explains how firms manage to remain competitive in dynamic markets (Dynamic </a:t>
            </a:r>
            <a:r>
              <a:rPr lang="en-US" dirty="0" err="1"/>
              <a:t>Capabilities,Sensing,Seizing,Reconfiguring,Organizational</a:t>
            </a:r>
            <a:r>
              <a:rPr lang="en-US" dirty="0"/>
              <a:t> Learning) </a:t>
            </a:r>
          </a:p>
          <a:p>
            <a:r>
              <a:rPr lang="en-US" dirty="0"/>
              <a:t>BDAC is the firms ability to leverage technology and talent to exploit big data for strategic insights (Data Collection and Integration, Storage and Management, Data Processing, Data Analysis, Visualization and Reporting, Scalability and Performance, Data Governance and Security, Real-time Analytics, Advanced Analytics, Integration with Business Processes)</a:t>
            </a:r>
          </a:p>
          <a:p>
            <a:r>
              <a:rPr lang="en-US" dirty="0"/>
              <a:t>BMI deliberate process of reconfiguring business value logic (Value Proposition, Revenue Model, Cost Structure, Distribution Channels, Customer Relationships, Key Resources and Activities, Partnerships and Ecosystems, Adaptability and Experimentation, Disruption and Transformation, Sustainability and Social Impact)</a:t>
            </a:r>
          </a:p>
          <a:p>
            <a:r>
              <a:rPr lang="en-US" dirty="0"/>
              <a:t>EO company’s attitude towards innovativeness, proactivity, and </a:t>
            </a:r>
            <a:r>
              <a:rPr lang="en-US" dirty="0" err="1"/>
              <a:t>risktaking</a:t>
            </a:r>
            <a:endParaRPr lang="en-US" dirty="0"/>
          </a:p>
        </p:txBody>
      </p:sp>
    </p:spTree>
    <p:extLst>
      <p:ext uri="{BB962C8B-B14F-4D97-AF65-F5344CB8AC3E}">
        <p14:creationId xmlns:p14="http://schemas.microsoft.com/office/powerpoint/2010/main" val="425411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A1CC-BFF9-472B-B131-3F40047FC954}"/>
              </a:ext>
            </a:extLst>
          </p:cNvPr>
          <p:cNvSpPr>
            <a:spLocks noGrp="1"/>
          </p:cNvSpPr>
          <p:nvPr>
            <p:ph type="title"/>
          </p:nvPr>
        </p:nvSpPr>
        <p:spPr/>
        <p:txBody>
          <a:bodyPr/>
          <a:lstStyle/>
          <a:p>
            <a:r>
              <a:rPr lang="en-US" dirty="0"/>
              <a:t>Modelling</a:t>
            </a:r>
          </a:p>
        </p:txBody>
      </p:sp>
      <p:pic>
        <p:nvPicPr>
          <p:cNvPr id="5" name="Content Placeholder 4">
            <a:extLst>
              <a:ext uri="{FF2B5EF4-FFF2-40B4-BE49-F238E27FC236}">
                <a16:creationId xmlns:a16="http://schemas.microsoft.com/office/drawing/2014/main" id="{68DB6698-4D89-47FC-B4FD-332A5FA00338}"/>
              </a:ext>
            </a:extLst>
          </p:cNvPr>
          <p:cNvPicPr>
            <a:picLocks noGrp="1" noChangeAspect="1"/>
          </p:cNvPicPr>
          <p:nvPr>
            <p:ph idx="1"/>
          </p:nvPr>
        </p:nvPicPr>
        <p:blipFill>
          <a:blip r:embed="rId2"/>
          <a:stretch>
            <a:fillRect/>
          </a:stretch>
        </p:blipFill>
        <p:spPr>
          <a:xfrm>
            <a:off x="2319398" y="808056"/>
            <a:ext cx="5924490" cy="5936458"/>
          </a:xfrm>
        </p:spPr>
      </p:pic>
    </p:spTree>
    <p:extLst>
      <p:ext uri="{BB962C8B-B14F-4D97-AF65-F5344CB8AC3E}">
        <p14:creationId xmlns:p14="http://schemas.microsoft.com/office/powerpoint/2010/main" val="65196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844-8DEA-4B50-BA55-5905168404BF}"/>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6DF7E261-66D5-40A5-B0CE-35F2D249C871}"/>
              </a:ext>
            </a:extLst>
          </p:cNvPr>
          <p:cNvSpPr>
            <a:spLocks noGrp="1"/>
          </p:cNvSpPr>
          <p:nvPr>
            <p:ph idx="1"/>
          </p:nvPr>
        </p:nvSpPr>
        <p:spPr/>
        <p:txBody>
          <a:bodyPr/>
          <a:lstStyle/>
          <a:p>
            <a:r>
              <a:rPr lang="en-US" dirty="0"/>
              <a:t>Data was collected from 253 companies in UK</a:t>
            </a:r>
          </a:p>
          <a:p>
            <a:r>
              <a:rPr lang="en-US" dirty="0"/>
              <a:t>Analyzed using PLS-SEM (partial least squares structural equation modelling)and fuzzy set qualitative comparative analysis (</a:t>
            </a:r>
            <a:r>
              <a:rPr lang="en-US" dirty="0" err="1"/>
              <a:t>fsQCA</a:t>
            </a:r>
            <a:r>
              <a:rPr lang="en-US" dirty="0"/>
              <a:t>)</a:t>
            </a:r>
          </a:p>
        </p:txBody>
      </p:sp>
    </p:spTree>
    <p:extLst>
      <p:ext uri="{BB962C8B-B14F-4D97-AF65-F5344CB8AC3E}">
        <p14:creationId xmlns:p14="http://schemas.microsoft.com/office/powerpoint/2010/main" val="1650256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80D6-BD3D-4FBA-9217-E055DA893086}"/>
              </a:ext>
            </a:extLst>
          </p:cNvPr>
          <p:cNvSpPr>
            <a:spLocks noGrp="1"/>
          </p:cNvSpPr>
          <p:nvPr>
            <p:ph type="title"/>
          </p:nvPr>
        </p:nvSpPr>
        <p:spPr/>
        <p:txBody>
          <a:bodyPr/>
          <a:lstStyle/>
          <a:p>
            <a:r>
              <a:rPr lang="en-US" dirty="0"/>
              <a:t>Implications</a:t>
            </a:r>
          </a:p>
        </p:txBody>
      </p:sp>
      <p:sp>
        <p:nvSpPr>
          <p:cNvPr id="3" name="Content Placeholder 2">
            <a:extLst>
              <a:ext uri="{FF2B5EF4-FFF2-40B4-BE49-F238E27FC236}">
                <a16:creationId xmlns:a16="http://schemas.microsoft.com/office/drawing/2014/main" id="{D0B8AC82-33F8-4042-AF7B-EBFCD49EDC67}"/>
              </a:ext>
            </a:extLst>
          </p:cNvPr>
          <p:cNvSpPr>
            <a:spLocks noGrp="1"/>
          </p:cNvSpPr>
          <p:nvPr>
            <p:ph idx="1"/>
          </p:nvPr>
        </p:nvSpPr>
        <p:spPr/>
        <p:txBody>
          <a:bodyPr/>
          <a:lstStyle/>
          <a:p>
            <a:endParaRPr lang="en-US" dirty="0"/>
          </a:p>
          <a:p>
            <a:r>
              <a:rPr lang="en-US" dirty="0"/>
              <a:t>Investing in BDAC can lead to innovative business model changes</a:t>
            </a:r>
          </a:p>
          <a:p>
            <a:r>
              <a:rPr lang="en-US" dirty="0"/>
              <a:t>Fostering an entrepreneurial culture can further elevate the impact of BDAC on BMI</a:t>
            </a:r>
          </a:p>
          <a:p>
            <a:r>
              <a:rPr lang="en-US" dirty="0"/>
              <a:t>BDAC has direct and indirect via EO effect on BMI</a:t>
            </a:r>
          </a:p>
        </p:txBody>
      </p:sp>
    </p:spTree>
    <p:extLst>
      <p:ext uri="{BB962C8B-B14F-4D97-AF65-F5344CB8AC3E}">
        <p14:creationId xmlns:p14="http://schemas.microsoft.com/office/powerpoint/2010/main" val="3750119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7AAD-943A-4AB4-98A2-7BAF44B6E95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A084A2A-166A-4D76-A40D-D7957D68A143}"/>
              </a:ext>
            </a:extLst>
          </p:cNvPr>
          <p:cNvSpPr>
            <a:spLocks noGrp="1"/>
          </p:cNvSpPr>
          <p:nvPr>
            <p:ph idx="1"/>
          </p:nvPr>
        </p:nvSpPr>
        <p:spPr/>
        <p:txBody>
          <a:bodyPr/>
          <a:lstStyle/>
          <a:p>
            <a:r>
              <a:rPr lang="en-US" dirty="0"/>
              <a:t>BDAC plays a significant role in creating value for companies and stakeholders</a:t>
            </a:r>
          </a:p>
          <a:p>
            <a:r>
              <a:rPr lang="en-US" dirty="0"/>
              <a:t>Companies who are more entrepreneurial benefit more from BDAC</a:t>
            </a:r>
          </a:p>
        </p:txBody>
      </p:sp>
    </p:spTree>
    <p:extLst>
      <p:ext uri="{BB962C8B-B14F-4D97-AF65-F5344CB8AC3E}">
        <p14:creationId xmlns:p14="http://schemas.microsoft.com/office/powerpoint/2010/main" val="3870817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F28C-4474-4647-891F-6373A514DCF1}"/>
              </a:ext>
            </a:extLst>
          </p:cNvPr>
          <p:cNvSpPr>
            <a:spLocks noGrp="1"/>
          </p:cNvSpPr>
          <p:nvPr>
            <p:ph type="title"/>
          </p:nvPr>
        </p:nvSpPr>
        <p:spPr>
          <a:xfrm>
            <a:off x="1621861" y="2890385"/>
            <a:ext cx="7958331" cy="1077229"/>
          </a:xfrm>
        </p:spPr>
        <p:txBody>
          <a:bodyPr/>
          <a:lstStyle/>
          <a:p>
            <a:r>
              <a:rPr lang="en-US" dirty="0"/>
              <a:t>The End </a:t>
            </a:r>
            <a:br>
              <a:rPr lang="en-US" dirty="0"/>
            </a:br>
            <a:r>
              <a:rPr lang="en-US" dirty="0"/>
              <a:t>Thank you</a:t>
            </a:r>
          </a:p>
        </p:txBody>
      </p:sp>
    </p:spTree>
    <p:extLst>
      <p:ext uri="{BB962C8B-B14F-4D97-AF65-F5344CB8AC3E}">
        <p14:creationId xmlns:p14="http://schemas.microsoft.com/office/powerpoint/2010/main" val="3396163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61</TotalTime>
  <Words>1462</Words>
  <Application>Microsoft Office PowerPoint</Application>
  <PresentationFormat>Widescreen</PresentationFormat>
  <Paragraphs>61</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MS Shell Dlg 2</vt:lpstr>
      <vt:lpstr>Wingdings</vt:lpstr>
      <vt:lpstr>Wingdings 3</vt:lpstr>
      <vt:lpstr>Madison</vt:lpstr>
      <vt:lpstr>Exploring the impact of Big data analytics capabilities on Business model Innovation and the mediating role of  Entreprenurial Oreintation Francesco Campi Et AL, Journal of Business Research Volume 123, February 2021, Pages 1-13</vt:lpstr>
      <vt:lpstr>Intro</vt:lpstr>
      <vt:lpstr>Research Gap </vt:lpstr>
      <vt:lpstr>Theory</vt:lpstr>
      <vt:lpstr>Modelling</vt:lpstr>
      <vt:lpstr>Process</vt:lpstr>
      <vt:lpstr>Implications</vt:lpstr>
      <vt:lpstr>Conclusion</vt:lpstr>
      <vt:lpstr>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impact of Big data analytics capabilities on Business model Innovation and the mediating role of  Entreprenurial Oreintation</dc:title>
  <dc:creator>Fawad</dc:creator>
  <cp:lastModifiedBy>Fawad</cp:lastModifiedBy>
  <cp:revision>4</cp:revision>
  <dcterms:created xsi:type="dcterms:W3CDTF">2024-05-03T17:12:12Z</dcterms:created>
  <dcterms:modified xsi:type="dcterms:W3CDTF">2024-05-03T18:14:08Z</dcterms:modified>
</cp:coreProperties>
</file>