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618" r:id="rId3"/>
    <p:sldId id="664" r:id="rId4"/>
    <p:sldId id="649" r:id="rId5"/>
    <p:sldId id="650" r:id="rId6"/>
    <p:sldId id="283" r:id="rId7"/>
    <p:sldId id="655" r:id="rId8"/>
    <p:sldId id="282" r:id="rId9"/>
    <p:sldId id="663" r:id="rId10"/>
    <p:sldId id="662" r:id="rId11"/>
    <p:sldId id="604" r:id="rId12"/>
    <p:sldId id="657" r:id="rId13"/>
    <p:sldId id="668" r:id="rId14"/>
    <p:sldId id="661" r:id="rId15"/>
    <p:sldId id="660" r:id="rId16"/>
    <p:sldId id="656" r:id="rId17"/>
    <p:sldId id="682" r:id="rId18"/>
    <p:sldId id="659" r:id="rId19"/>
    <p:sldId id="658" r:id="rId20"/>
    <p:sldId id="605" r:id="rId21"/>
    <p:sldId id="680" r:id="rId22"/>
    <p:sldId id="665" r:id="rId23"/>
    <p:sldId id="666" r:id="rId24"/>
    <p:sldId id="681" r:id="rId25"/>
    <p:sldId id="667" r:id="rId26"/>
    <p:sldId id="670" r:id="rId27"/>
    <p:sldId id="671" r:id="rId28"/>
    <p:sldId id="683" r:id="rId29"/>
    <p:sldId id="672" r:id="rId30"/>
    <p:sldId id="685" r:id="rId31"/>
    <p:sldId id="684" r:id="rId32"/>
    <p:sldId id="686" r:id="rId33"/>
    <p:sldId id="674" r:id="rId34"/>
    <p:sldId id="673" r:id="rId35"/>
    <p:sldId id="675" r:id="rId36"/>
    <p:sldId id="676" r:id="rId37"/>
    <p:sldId id="687" r:id="rId38"/>
    <p:sldId id="678" r:id="rId39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un" initials="i" lastIdx="1" clrIdx="0">
    <p:extLst>
      <p:ext uri="{19B8F6BF-5375-455C-9EA6-DF929625EA0E}">
        <p15:presenceInfo xmlns:p15="http://schemas.microsoft.com/office/powerpoint/2012/main" userId="i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8" autoAdjust="0"/>
    <p:restoredTop sz="89646" autoAdjust="0"/>
  </p:normalViewPr>
  <p:slideViewPr>
    <p:cSldViewPr>
      <p:cViewPr varScale="1">
        <p:scale>
          <a:sx n="99" d="100"/>
          <a:sy n="99" d="100"/>
        </p:scale>
        <p:origin x="1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3D45C-C132-4772-BC4E-4B76BD8B80BE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5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82BCA-CB71-4AD6-8831-4A7E20E78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88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3177B-0A64-40C3-BAFC-9C4A3B0F0214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327B4-EFD3-4CB7-ACDF-3D710791E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0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4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4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4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4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4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趨勢圖來自此網址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http://www.cse.unsw.edu.au/~cs9417ml/MLP2/BackPropagation.html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9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56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7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function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圖來自此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網址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https://en.wikipedia.org/wiki/Logistic_function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327B4-EFD3-4CB7-ACDF-3D710791EC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9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127D-E32D-4ABC-BF90-B127C83449CA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7782-B2E4-4900-9C27-273190AF2DB5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4D6-5ADB-4033-8C2A-A5B686AE71A1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9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DA3-A90F-4986-89F0-FDD606B3F7CE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pPr/>
              <a:t>‹#›</a:t>
            </a:fld>
            <a:r>
              <a:rPr lang="en-US" altLang="zh-TW" dirty="0"/>
              <a:t>/49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41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C29B-CDF0-4B16-8B35-EAEC462DC285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5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695D-3F59-47A5-9D8A-DA32D4B6367E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0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AD5-33C1-4B5B-BF4E-F47CDC60DF6B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9A57-88ED-4DAA-ADDB-7EB073AD936A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C784-EC31-4A80-A615-B16CE0E6A28F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73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E355-4922-4FBC-85E8-C1E4FFFE4DAF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5715-D04D-40FA-8C8D-050D6B434968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6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2236-56CC-4ACA-9B0D-5F51B2079461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31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3F2C-C066-4DE6-9F84-1229BDA57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Super Resolution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Generative Adversarial Networks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013176"/>
            <a:ext cx="903649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學生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		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黃羿衡</a:t>
            </a:r>
            <a:endParaRPr lang="en-US" altLang="zh-TW" sz="3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口試委員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	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王益文 教授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陳德生 教授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許懷中 教授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口試時間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	2018/11/14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8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Methodology(06/30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work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regularization &amp; normalization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39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Methodology(07/30)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 work</a:t>
                </a:r>
              </a:p>
              <a:p>
                <a:pPr lvl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extractor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Non-linear mapping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</a:t>
                </a:r>
              </a:p>
              <a:p>
                <a:pPr lvl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Discriminator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</a:p>
              <a:p>
                <a:pPr lvl="2"/>
                <a:r>
                  <a:rPr lang="en-US" altLang="zh-TW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purpose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zh-TW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zh-TW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8229600" cy="4525963"/>
              </a:xfrm>
              <a:blipFill>
                <a:blip r:embed="rId3"/>
                <a:stretch>
                  <a:fillRect l="-1333" t="-1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2882" t="3789" r="589" b="3376"/>
          <a:stretch/>
        </p:blipFill>
        <p:spPr>
          <a:xfrm>
            <a:off x="4167955" y="2348880"/>
            <a:ext cx="4976045" cy="39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2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Methodology(08/30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r="51575"/>
          <a:stretch/>
        </p:blipFill>
        <p:spPr>
          <a:xfrm>
            <a:off x="3168110" y="1196751"/>
            <a:ext cx="5367747" cy="56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Methodology(09/30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dirty="0"/>
              <a:t>Discriminator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4" t="5224" r="4326" b="36538"/>
          <a:stretch/>
        </p:blipFill>
        <p:spPr>
          <a:xfrm>
            <a:off x="2267744" y="2276872"/>
            <a:ext cx="5766979" cy="33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Methodology(10/30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flow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2" b="66800"/>
          <a:stretch/>
        </p:blipFill>
        <p:spPr>
          <a:xfrm>
            <a:off x="67205" y="2636912"/>
            <a:ext cx="9009590" cy="40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2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Methodology(11/30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logistic_fake = D(SR)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logistic_real = D(HR)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D_loss = logistic_fake – logistic_real</a:t>
            </a:r>
          </a:p>
          <a:p>
            <a:pPr lvl="2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4869160"/>
            <a:ext cx="3003051" cy="10801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D() : Discriminator function</a:t>
            </a:r>
          </a:p>
          <a:p>
            <a:r>
              <a:rPr lang="en-US" altLang="zh-TW" dirty="0"/>
              <a:t>SR : fake image from G</a:t>
            </a:r>
          </a:p>
          <a:p>
            <a:r>
              <a:rPr lang="en-US" altLang="zh-TW" dirty="0"/>
              <a:t>HR : real image Ground truth </a:t>
            </a:r>
          </a:p>
          <a:p>
            <a:endParaRPr lang="en-US" altLang="zh-TW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23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Methodology(12/30)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lvl="2"/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VGG_loss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VGG19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lvl="3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calculate </a:t>
            </a:r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</a:t>
            </a:r>
          </a:p>
          <a:p>
            <a:pPr lvl="2"/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Content_loss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loss</a:t>
            </a:r>
          </a:p>
          <a:p>
            <a:pPr lvl="3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(1-SSIM)</a:t>
            </a:r>
          </a:p>
          <a:p>
            <a:pPr lvl="3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(1-MS_SSIM)</a:t>
            </a:r>
          </a:p>
          <a:p>
            <a:pPr lvl="2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From_D_loss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logistic_fake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G_loss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VGG loss + Content_loss + from_D_loss 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1584354"/>
            <a:ext cx="3003051" cy="12241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/>
          </a:p>
          <a:p>
            <a:r>
              <a:rPr lang="en-US" altLang="zh-TW" dirty="0"/>
              <a:t>G : Generator</a:t>
            </a:r>
          </a:p>
          <a:p>
            <a:r>
              <a:rPr lang="en-US" altLang="zh-TW" dirty="0"/>
              <a:t>D : Discriminator</a:t>
            </a:r>
          </a:p>
          <a:p>
            <a:r>
              <a:rPr lang="en-US" altLang="zh-TW" dirty="0"/>
              <a:t>SR : fake image from G</a:t>
            </a:r>
          </a:p>
          <a:p>
            <a:r>
              <a:rPr lang="en-US" altLang="zh-TW" dirty="0"/>
              <a:t>HR : real image Ground truth 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83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Methodology(13/30)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learning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Shortcut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 layers</a:t>
            </a:r>
          </a:p>
          <a:p>
            <a:pPr marL="457200" lvl="1" indent="0">
              <a:buNone/>
            </a:pPr>
            <a:endParaRPr lang="en-US" altLang="zh-TW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 descr="http://shuokay.com/content/images/deep-residual-net/resne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0333"/>
            <a:ext cx="5184576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Methodology(14/30)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SSIM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SSIM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zh-TW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𝑢𝑚𝑖𝑛𝑎𝑛𝑐𝑒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𝑜𝑛𝑡𝑟𝑎𝑠𝑡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𝑡𝑟𝑢𝑐𝑡𝑢𝑟𝑒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zh-TW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SSIM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zh-TW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045319"/>
            <a:ext cx="4608512" cy="18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Methodology(15/30)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SSIM(MS_SSIM)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SSIM</a:t>
            </a:r>
          </a:p>
          <a:p>
            <a:pPr lvl="2"/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</a:t>
            </a:r>
          </a:p>
          <a:p>
            <a:pPr lvl="3"/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size</a:t>
            </a:r>
          </a:p>
          <a:p>
            <a:pPr lvl="3"/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1/2x</a:t>
            </a:r>
          </a:p>
          <a:p>
            <a:pPr lvl="3"/>
            <a:r>
              <a:rPr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1/4x</a:t>
            </a:r>
          </a:p>
          <a:p>
            <a:pPr lvl="3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1/8x</a:t>
            </a:r>
          </a:p>
          <a:p>
            <a:pPr lvl="3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1/16x</a:t>
            </a:r>
          </a:p>
          <a:p>
            <a:pPr marL="1371600" lvl="3" indent="0">
              <a:buNone/>
            </a:pPr>
            <a:endParaRPr lang="en-US" altLang="zh-TW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77828" y="1891804"/>
            <a:ext cx="1224136" cy="5040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w : weight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0" t="59278"/>
          <a:stretch/>
        </p:blipFill>
        <p:spPr>
          <a:xfrm>
            <a:off x="3563888" y="3257634"/>
            <a:ext cx="5282092" cy="31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Related works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</a:t>
            </a: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6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Methodology(16/30)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909" y="169865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Linear Units (ELU)</a:t>
            </a:r>
          </a:p>
          <a:p>
            <a:pPr lvl="2"/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non-linear </a:t>
            </a:r>
          </a:p>
          <a:p>
            <a:pPr lvl="2"/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ero-centered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computing consumption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pic2.zhimg.com/80/v2-604be114fa0478f3a1059923fd1022d1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96" y="4508946"/>
            <a:ext cx="5878304" cy="22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8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Methodology(17/30)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Rectifier Linear Unit (Leaky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2" indent="-342900"/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</a:p>
          <a:p>
            <a:pPr marL="742950" lvl="2" indent="-342900"/>
            <a:r>
              <a:rPr lang="en-US" altLang="zh-TW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ReLU’s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deformation </a:t>
            </a:r>
          </a:p>
          <a:p>
            <a:pPr marL="742950" lvl="2" indent="-3429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742950" lvl="2" indent="-3429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capability of convergence than traditional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028" name="Picture 4" descr="ãLeaky Rectifier Uni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71645"/>
            <a:ext cx="5400026" cy="28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Methodology(18/30)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5121275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regularization &amp; normalization</a:t>
            </a:r>
          </a:p>
          <a:p>
            <a:pPr lvl="1">
              <a:lnSpc>
                <a:spcPct val="120000"/>
              </a:lnSpc>
            </a:pPr>
            <a:r>
              <a:rPr lang="en-US" altLang="zh-TW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</a:t>
            </a:r>
            <a:r>
              <a:rPr lang="en-US" altLang="zh-TW" sz="7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clipping</a:t>
            </a:r>
          </a:p>
          <a:p>
            <a:pPr lvl="2">
              <a:lnSpc>
                <a:spcPct val="120000"/>
              </a:lnSpc>
            </a:pPr>
            <a:r>
              <a:rPr lang="en-US" altLang="zh-TW" sz="6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Limiting</a:t>
            </a:r>
            <a:r>
              <a:rPr lang="en-US" altLang="zh-TW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discriminator weights</a:t>
            </a:r>
          </a:p>
          <a:p>
            <a:pPr lvl="3">
              <a:lnSpc>
                <a:spcPct val="120000"/>
              </a:lnSpc>
            </a:pPr>
            <a:r>
              <a:rPr lang="en-US" altLang="zh-TW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altLang="zh-TW" sz="5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vanishing</a:t>
            </a:r>
          </a:p>
          <a:p>
            <a:pPr lvl="3">
              <a:lnSpc>
                <a:spcPct val="120000"/>
              </a:lnSpc>
            </a:pPr>
            <a:r>
              <a:rPr lang="en-US" altLang="zh-TW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clipping range is </a:t>
            </a:r>
            <a:r>
              <a:rPr lang="en-US" altLang="zh-TW" sz="5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zh-TW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</a:t>
            </a:r>
            <a:endParaRPr lang="en-US" altLang="zh-TW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20000"/>
              </a:lnSpc>
            </a:pP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weights limited is quite </a:t>
            </a:r>
            <a:r>
              <a:rPr lang="en-US" altLang="zh-TW" sz="49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pPr lvl="5">
              <a:lnSpc>
                <a:spcPct val="120000"/>
              </a:lnSpc>
            </a:pPr>
            <a:r>
              <a:rPr lang="en-US" altLang="zh-TW" sz="49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explosion</a:t>
            </a:r>
          </a:p>
          <a:p>
            <a:pPr lvl="4">
              <a:lnSpc>
                <a:spcPct val="120000"/>
              </a:lnSpc>
            </a:pP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limited is small</a:t>
            </a:r>
          </a:p>
          <a:p>
            <a:pPr lvl="5">
              <a:lnSpc>
                <a:spcPct val="120000"/>
              </a:lnSpc>
            </a:pPr>
            <a:r>
              <a:rPr lang="en-US" altLang="zh-TW" sz="49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vanishing</a:t>
            </a:r>
          </a:p>
          <a:p>
            <a:pPr lvl="2">
              <a:lnSpc>
                <a:spcPct val="120000"/>
              </a:lnSpc>
            </a:pPr>
            <a:r>
              <a:rPr lang="en-US" altLang="zh-TW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</a:t>
            </a:r>
            <a:r>
              <a:rPr lang="en-US" altLang="zh-TW" sz="6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en-US" altLang="zh-TW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  <a:p>
            <a:pPr lvl="3">
              <a:lnSpc>
                <a:spcPct val="120000"/>
              </a:lnSpc>
            </a:pPr>
            <a:r>
              <a:rPr lang="en-US" altLang="zh-TW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weights become ultra (get closing 0 or max value)</a:t>
            </a:r>
          </a:p>
          <a:p>
            <a:pPr lvl="3">
              <a:lnSpc>
                <a:spcPct val="120000"/>
              </a:lnSpc>
            </a:pPr>
            <a:r>
              <a:rPr lang="en-US" altLang="zh-TW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Deteriorating to </a:t>
            </a:r>
            <a:r>
              <a:rPr lang="en-US" altLang="zh-TW" sz="5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altLang="zh-TW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</a:t>
            </a:r>
          </a:p>
          <a:p>
            <a:pPr lvl="3"/>
            <a:endParaRPr lang="en-US" altLang="zh-TW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altLang="zh-TW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altLang="zh-TW" dirty="0"/>
          </a:p>
          <a:p>
            <a:pPr lvl="3"/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5"/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endParaRPr lang="en-US" altLang="zh-TW" sz="1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sz="2000" dirty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82" y="2348880"/>
            <a:ext cx="333566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0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Methodology(19/30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penalty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 function :</a:t>
                </a: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3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)||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discriminator gradient can not beyond </a:t>
                </a:r>
                <a:r>
                  <a:rPr lang="en-US" altLang="zh-TW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a </a:t>
                </a:r>
                <a:r>
                  <a:rPr lang="en-US" altLang="zh-TW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better discriminator</a:t>
                </a:r>
              </a:p>
              <a:p>
                <a:pPr marL="1371600" lvl="3" indent="0">
                  <a:buNone/>
                </a:pPr>
                <a:endParaRPr lang="zh-TW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t="-1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https://pic3.zhimg.com/80/v2-27afb895eea82f5392b19ca770865b96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84788"/>
            <a:ext cx="5649896" cy="23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79712" y="2615495"/>
                <a:ext cx="3060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615495"/>
                <a:ext cx="3060736" cy="276999"/>
              </a:xfrm>
              <a:prstGeom prst="rect">
                <a:avLst/>
              </a:prstGeom>
              <a:blipFill>
                <a:blip r:embed="rId4"/>
                <a:stretch>
                  <a:fillRect t="-2222" r="-199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2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Methodology(20/30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402422" cy="3966013"/>
          </a:xfrm>
        </p:spPr>
      </p:pic>
    </p:spTree>
    <p:extLst>
      <p:ext uri="{BB962C8B-B14F-4D97-AF65-F5344CB8AC3E}">
        <p14:creationId xmlns:p14="http://schemas.microsoft.com/office/powerpoint/2010/main" val="405343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Methodology(21/30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checkboard artifacts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deconvolution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62" y="360466"/>
            <a:ext cx="1224136" cy="3625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6498" y="548680"/>
            <a:ext cx="887502" cy="803234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All</a:t>
            </a:r>
          </a:p>
          <a:p>
            <a:pPr algn="ctr"/>
            <a:r>
              <a:rPr lang="en-US" altLang="zh-TW" sz="1600" dirty="0" err="1"/>
              <a:t>Deconv</a:t>
            </a:r>
            <a:r>
              <a:rPr lang="en-US" altLang="zh-TW" sz="1600" dirty="0"/>
              <a:t>.</a:t>
            </a:r>
          </a:p>
          <a:p>
            <a:pPr algn="ctr"/>
            <a:r>
              <a:rPr lang="en-US" altLang="zh-TW" sz="1600" dirty="0"/>
              <a:t>layers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256498" y="1627381"/>
            <a:ext cx="887502" cy="1089248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Deconv</a:t>
            </a:r>
            <a:r>
              <a:rPr lang="en-US" altLang="zh-TW" sz="1600" dirty="0"/>
              <a:t>.</a:t>
            </a:r>
          </a:p>
          <a:p>
            <a:pPr algn="ctr"/>
            <a:r>
              <a:rPr lang="en-US" altLang="zh-TW" sz="1600" dirty="0"/>
              <a:t>with</a:t>
            </a:r>
          </a:p>
          <a:p>
            <a:pPr algn="ctr"/>
            <a:r>
              <a:rPr lang="en-US" altLang="zh-TW" sz="1600" dirty="0"/>
              <a:t>last two layers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256498" y="2977229"/>
            <a:ext cx="887502" cy="803234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Resize </a:t>
            </a:r>
          </a:p>
          <a:p>
            <a:pPr algn="ctr"/>
            <a:r>
              <a:rPr lang="en-US" altLang="zh-TW" sz="1600" dirty="0"/>
              <a:t>Conv.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10650"/>
            <a:ext cx="8692271" cy="24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8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26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Experiment(22/30)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setting</a:t>
                </a:r>
              </a:p>
              <a:p>
                <a:pPr lvl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STL10(truck &amp; ship)</a:t>
                </a:r>
              </a:p>
              <a:p>
                <a:pPr lvl="3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896 pics for training</a:t>
                </a:r>
              </a:p>
              <a:p>
                <a:pPr lvl="3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pics for validation</a:t>
                </a:r>
              </a:p>
              <a:p>
                <a:pPr lvl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size : 16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size : 12x12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size : 48x48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decay : 0.1</a:t>
                </a:r>
              </a:p>
              <a:p>
                <a:pPr lvl="2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epoch : 5000</a:t>
                </a:r>
              </a:p>
              <a:p>
                <a:pPr marL="457200" lvl="1" indent="0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457200" lvl="1" indent="0">
                  <a:buNone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333" t="-1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112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Experiment(23/30)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work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setting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loss</a:t>
            </a: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200 epochs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training</a:t>
            </a:r>
          </a:p>
          <a:p>
            <a:pPr lvl="4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 loss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epochs</a:t>
            </a:r>
          </a:p>
          <a:p>
            <a:pPr lvl="4"/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(1-MS_SSIM)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loss</a:t>
            </a: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224 -&gt; 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  <a:p>
            <a:pPr lvl="3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4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conv. layers</a:t>
            </a:r>
          </a:p>
          <a:p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14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Experiment(24/30)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 difference Works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SRGAN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Wasserstein SRGAN(W-SRGAN)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work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34" y="1135553"/>
            <a:ext cx="2416630" cy="29673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2879"/>
            <a:ext cx="1828800" cy="1828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76551" y="5991433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MYWORK_RC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18" y="4142879"/>
            <a:ext cx="1828800" cy="18288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60589" y="5991433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SRGAN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1" y="4142879"/>
            <a:ext cx="1828800" cy="18288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40042" y="5991989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HR(GT)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50" y="4142879"/>
            <a:ext cx="1828800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002194" y="5991433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WSRGAN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078" y="3067415"/>
            <a:ext cx="2183017" cy="10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1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85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Experiment(25/30)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30625"/>
              </p:ext>
            </p:extLst>
          </p:nvPr>
        </p:nvGraphicFramePr>
        <p:xfrm>
          <a:off x="670634" y="2219767"/>
          <a:ext cx="81369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401436357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448998765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40999064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8510930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116133342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7699547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MS-SSIM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GMSD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Execution time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520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SRGAN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19.1321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0.1481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0.8196s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922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W-</a:t>
                      </a:r>
                      <a:r>
                        <a:rPr lang="en-US" altLang="zh-TW" sz="1800" baseline="0" dirty="0"/>
                        <a:t>SRGAN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19.4785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0.1428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0.8777s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168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My Work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19.5590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0.6352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0.9289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0.1394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0.8795s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38973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93619"/>
            <a:ext cx="4391025" cy="295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587207"/>
            <a:ext cx="4152900" cy="276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36740"/>
            <a:ext cx="4086225" cy="323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64063" y="6104364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MYWORK_RC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64063" y="5060373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SRGAN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64063" y="5560274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WSRGAN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82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Experiment(26/30)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different Reconstruction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Sub-pixel convolution(PS conv.)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 convolution(Resize conv.)</a:t>
            </a:r>
          </a:p>
        </p:txBody>
      </p:sp>
      <p:sp>
        <p:nvSpPr>
          <p:cNvPr id="8" name="矩形 7"/>
          <p:cNvSpPr/>
          <p:nvPr/>
        </p:nvSpPr>
        <p:spPr>
          <a:xfrm>
            <a:off x="1930171" y="5668928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MYWORK_RC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91455" y="5668927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MYWORK_PS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3527" y="5668927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HR(GT)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6" y="3840127"/>
            <a:ext cx="1828800" cy="18288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20" y="3840127"/>
            <a:ext cx="1828800" cy="18288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92" y="384551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0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Experiment(27/30)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內容版面配置區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9" y="4449286"/>
            <a:ext cx="4419600" cy="3143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827407" y="5482559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MYWORK_RC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27407" y="4462729"/>
            <a:ext cx="1460258" cy="2874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MYWORK_PS</a:t>
            </a:r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09604"/>
              </p:ext>
            </p:extLst>
          </p:nvPr>
        </p:nvGraphicFramePr>
        <p:xfrm>
          <a:off x="856159" y="2249448"/>
          <a:ext cx="813690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401436357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448998765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40999064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85109303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33060787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7699547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MS-SSIM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GMSD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Execution time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520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conv.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19.346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0.1494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0.7620s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922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Resize</a:t>
                      </a:r>
                      <a:r>
                        <a:rPr lang="en-US" altLang="zh-TW" sz="1800" baseline="0" dirty="0"/>
                        <a:t> conv.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19.559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0.6352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0.9289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0.1394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0.8795s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16827"/>
                  </a:ext>
                </a:extLst>
              </a:tr>
            </a:tbl>
          </a:graphicData>
        </a:graphic>
      </p:graphicFrame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9" y="5470664"/>
            <a:ext cx="4391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4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266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Conclusion(28/30)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idea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altLang="zh-TW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series loss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some constrain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more network capability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dependence relation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 loss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lvl="2"/>
            <a:endParaRPr lang="en-US" altLang="zh-TW" dirty="0"/>
          </a:p>
          <a:p>
            <a:pPr marL="457200" lvl="1" indent="0">
              <a:buNone/>
            </a:pPr>
            <a:endParaRPr lang="en-US" altLang="zh-TW" i="1" u="sng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020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171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Reference(29/30)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 Dong, Chen Change Loy,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Xiaoou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Tang."Image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Super-Resolution Using Deep Convolutional Networks" Image, Video, and Multidimensional Signal Processing Workshop (IVMSP)</a:t>
            </a:r>
            <a:r>
              <a:rPr lang="zh-TW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J.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Jean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Pouget-Abadie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Mehdi Mirza, Bing Xu, David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Sherjil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Aaron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Courville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“Generative Adversarial Networks” 2014.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Lucas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Theis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Ferenc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Jose Caballero, Andrew Cunningham, Alejandro Acosta, Andrew Aitken,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Alykhan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Johannes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Zehan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Wenzhe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Shi. “Photo-Realistic Single Image Super-Resolution Using a Generative Adversarial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Network”Computer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Vision and Pattern Recognition (CVPR), 2017.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 </a:t>
            </a:r>
            <a:r>
              <a:rPr lang="en-US" altLang="zh-TW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altLang="zh-TW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Zisserman. “Very Deep Convolutional Networks for Large-Scale Image	Recognition” Pattern Recognition (ACPR), 2015.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9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Reference(30/30)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,Ilya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Geoffrey E. Hinton.“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with deep convolutional neural networks” Advances in Neural Information Processing Systems </a:t>
            </a:r>
            <a:r>
              <a:rPr lang="zh-TW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2012.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5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Long, Evan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Trevor Darrell “Fully Convolutional Networks for Semantic Segmentation” IEEE Transactions on Pattern Analysis and Machine Intelligence.</a:t>
            </a:r>
            <a:r>
              <a:rPr lang="zh-TW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Ishaan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Gulrajani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Faruk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Ahmed, Martin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Vincent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Dumoulin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Aaron Courville ” Improved Training of Wasserstein GANs ” , 2017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 Wang,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Eero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Simoncelli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Alan C. 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Bovik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Multi-scale ” Structural Similarity for Image Quality Assessment ” 2003.</a:t>
            </a:r>
          </a:p>
          <a:p>
            <a:pPr marL="0" indent="0">
              <a:buNone/>
            </a:pPr>
            <a:endParaRPr lang="en-US" altLang="zh-TW" i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016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73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Introduction(01/30)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Super-resolution</a:t>
            </a:r>
          </a:p>
          <a:p>
            <a:pPr lvl="1"/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6912"/>
            <a:ext cx="8201025" cy="3057525"/>
          </a:xfrm>
          <a:prstGeom prst="rect">
            <a:avLst/>
          </a:prstGeom>
        </p:spPr>
      </p:pic>
      <p:sp>
        <p:nvSpPr>
          <p:cNvPr id="7" name="箭號: 向右 5"/>
          <p:cNvSpPr/>
          <p:nvPr/>
        </p:nvSpPr>
        <p:spPr>
          <a:xfrm>
            <a:off x="4172576" y="3877638"/>
            <a:ext cx="1078992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0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Related works(02/30)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SRCNN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Preprocessing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(bicubic)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Extractor and representation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Non-linear mapping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Reconstruction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pic2.zhimg.com/80/v2-48339af4c2ac2ad7f858eecf513dfacd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3181"/>
            <a:ext cx="6858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Related works(03/30)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FSRCNN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Shrink &amp; Expand (feature concentrated or Expand)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Deconvolution (resizing smoothly)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 (more layers)</a:t>
            </a:r>
          </a:p>
          <a:p>
            <a:pPr lvl="1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94" y="3657870"/>
            <a:ext cx="7778811" cy="288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Related works(04/30)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SRGAN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pic>
        <p:nvPicPr>
          <p:cNvPr id="7" name="Picture 2" descr="https://camo.githubusercontent.com/6a3785b5daae479fe21b4f586e7c5e63f2e89f07/687474703a2f2f6f726d7234323664352e626b742e636c6f7564646e2e636f6d2f31382d352d31382f3433393433323235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t="2130" r="4031" b="16729"/>
          <a:stretch/>
        </p:blipFill>
        <p:spPr bwMode="auto">
          <a:xfrm>
            <a:off x="1475656" y="3212976"/>
            <a:ext cx="6948204" cy="350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1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Related works(05/30)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WGAN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Discriminator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Wasserstein distance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Remove sigmoid output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 clipping</a:t>
            </a:r>
          </a:p>
          <a:p>
            <a:pPr lvl="2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WGAN-GP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Discriminator</a:t>
            </a:r>
          </a:p>
          <a:p>
            <a:pPr lvl="2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Gradient penalty</a:t>
            </a:r>
          </a:p>
          <a:p>
            <a:pPr marL="914400" lvl="2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/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ãgradient penal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2" name="Picture 6" descr="https://pic3.zhimg.com/80/v2-27afb895eea82f5392b19ca770865b96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82638"/>
            <a:ext cx="5050904" cy="21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03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73760</TotalTime>
  <Words>1068</Words>
  <Application>Microsoft Office PowerPoint</Application>
  <PresentationFormat>如螢幕大小 (4:3)</PresentationFormat>
  <Paragraphs>342</Paragraphs>
  <Slides>38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標楷體</vt:lpstr>
      <vt:lpstr>Arial</vt:lpstr>
      <vt:lpstr>Calibri</vt:lpstr>
      <vt:lpstr>Cambria Math</vt:lpstr>
      <vt:lpstr>Times New Roman</vt:lpstr>
      <vt:lpstr>Office 佈景主題</vt:lpstr>
      <vt:lpstr>Image Super Resolution using Generative Adversarial Networks </vt:lpstr>
      <vt:lpstr>OUTLINE</vt:lpstr>
      <vt:lpstr>Introduction</vt:lpstr>
      <vt:lpstr>Introduction(01/30)</vt:lpstr>
      <vt:lpstr>Related works(02/30)</vt:lpstr>
      <vt:lpstr>Related works(03/30)</vt:lpstr>
      <vt:lpstr>Related works(04/30)</vt:lpstr>
      <vt:lpstr>Related works(05/30)</vt:lpstr>
      <vt:lpstr>Methodology</vt:lpstr>
      <vt:lpstr>Methodology(06/30)</vt:lpstr>
      <vt:lpstr>Methodology(07/30)</vt:lpstr>
      <vt:lpstr>Methodology(08/30)</vt:lpstr>
      <vt:lpstr>Methodology(09/30)</vt:lpstr>
      <vt:lpstr>Methodology(10/30)</vt:lpstr>
      <vt:lpstr>Methodology(11/30)</vt:lpstr>
      <vt:lpstr>Methodology(12/30)</vt:lpstr>
      <vt:lpstr>Methodology(13/30)</vt:lpstr>
      <vt:lpstr>Methodology(14/30)</vt:lpstr>
      <vt:lpstr>Methodology(15/30)</vt:lpstr>
      <vt:lpstr>Methodology(16/30)</vt:lpstr>
      <vt:lpstr>Methodology(17/30)</vt:lpstr>
      <vt:lpstr>Methodology(18/30)</vt:lpstr>
      <vt:lpstr>Methodology(19/30)</vt:lpstr>
      <vt:lpstr>Methodology(20/30)</vt:lpstr>
      <vt:lpstr>Methodology(21/30)</vt:lpstr>
      <vt:lpstr>Experiment</vt:lpstr>
      <vt:lpstr>Experiment(22/30)</vt:lpstr>
      <vt:lpstr>Experiment(23/30)</vt:lpstr>
      <vt:lpstr>Experiment(24/30)</vt:lpstr>
      <vt:lpstr>Experiment(25/30)</vt:lpstr>
      <vt:lpstr>Experiment(26/30)</vt:lpstr>
      <vt:lpstr>Experiment(27/30)</vt:lpstr>
      <vt:lpstr>Conclusion</vt:lpstr>
      <vt:lpstr>Conclusion(28/30)</vt:lpstr>
      <vt:lpstr>Reference</vt:lpstr>
      <vt:lpstr>Reference(29/30)</vt:lpstr>
      <vt:lpstr>Reference(30/30)</vt:lpstr>
      <vt:lpstr>Thanks for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Formulation for Feedforward Neural Networks</dc:title>
  <dc:creator>apple</dc:creator>
  <cp:lastModifiedBy>ihun Huang</cp:lastModifiedBy>
  <cp:revision>1058</cp:revision>
  <cp:lastPrinted>2018-11-14T03:04:46Z</cp:lastPrinted>
  <dcterms:created xsi:type="dcterms:W3CDTF">2014-07-14T15:24:50Z</dcterms:created>
  <dcterms:modified xsi:type="dcterms:W3CDTF">2019-02-15T03:17:17Z</dcterms:modified>
</cp:coreProperties>
</file>