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73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9"/>
    <p:restoredTop sz="94694"/>
  </p:normalViewPr>
  <p:slideViewPr>
    <p:cSldViewPr snapToGrid="0">
      <p:cViewPr>
        <p:scale>
          <a:sx n="83" d="100"/>
          <a:sy n="83" d="100"/>
        </p:scale>
        <p:origin x="504" y="7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62FE7-B882-8544-8F8E-C79E563E9FFC}" type="doc">
      <dgm:prSet loTypeId="urn:microsoft.com/office/officeart/2005/8/layout/target3" loCatId="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B52744BD-C381-3E4B-BFC8-97A9BCA7F797}">
      <dgm:prSet phldrT="[Text]" custT="1"/>
      <dgm:spPr/>
      <dgm:t>
        <a:bodyPr/>
        <a:lstStyle/>
        <a:p>
          <a:pPr algn="l"/>
          <a:endParaRPr lang="en-GB" sz="2800" dirty="0">
            <a:latin typeface="Baloo Bhaijaan" panose="03080902040302020200" pitchFamily="66" charset="-78"/>
            <a:cs typeface="Baloo Bhaijaan" panose="03080902040302020200" pitchFamily="66" charset="-78"/>
          </a:endParaRPr>
        </a:p>
        <a:p>
          <a:pPr algn="l"/>
          <a:r>
            <a:rPr lang="en-GB" sz="2800" dirty="0">
              <a:latin typeface="Baloo Bhaijaan" panose="03080902040302020200" pitchFamily="66" charset="-78"/>
              <a:cs typeface="Baloo Bhaijaan" panose="03080902040302020200" pitchFamily="66" charset="-78"/>
            </a:rPr>
            <a:t>Data Summary</a:t>
          </a:r>
        </a:p>
      </dgm:t>
    </dgm:pt>
    <dgm:pt modelId="{1DE5C1C7-7D9C-AE42-84E1-2AC1C5B2794C}" type="parTrans" cxnId="{9179CFA8-E9D6-F140-9B7D-A766C056BB8B}">
      <dgm:prSet/>
      <dgm:spPr/>
      <dgm:t>
        <a:bodyPr/>
        <a:lstStyle/>
        <a:p>
          <a:endParaRPr lang="en-GB"/>
        </a:p>
      </dgm:t>
    </dgm:pt>
    <dgm:pt modelId="{2CF78DBB-A6D2-2D4D-BE8F-01E947EED379}" type="sibTrans" cxnId="{9179CFA8-E9D6-F140-9B7D-A766C056BB8B}">
      <dgm:prSet/>
      <dgm:spPr/>
      <dgm:t>
        <a:bodyPr/>
        <a:lstStyle/>
        <a:p>
          <a:endParaRPr lang="en-GB"/>
        </a:p>
      </dgm:t>
    </dgm:pt>
    <dgm:pt modelId="{462052BC-F575-0741-81FC-516976462E39}">
      <dgm:prSet phldrT="[Text]"/>
      <dgm:spPr/>
      <dgm:t>
        <a:bodyPr/>
        <a:lstStyle/>
        <a:p>
          <a:r>
            <a:rPr lang="en-NG" dirty="0"/>
            <a:t>The Dataset used was found on Kaggle. </a:t>
          </a:r>
          <a:endParaRPr lang="en-GB" dirty="0"/>
        </a:p>
      </dgm:t>
    </dgm:pt>
    <dgm:pt modelId="{378C83AE-CF7E-DC43-A0ED-C10AC26AB604}" type="parTrans" cxnId="{D32A7388-4434-1148-9A36-FD14DCB6528F}">
      <dgm:prSet/>
      <dgm:spPr/>
      <dgm:t>
        <a:bodyPr/>
        <a:lstStyle/>
        <a:p>
          <a:endParaRPr lang="en-GB"/>
        </a:p>
      </dgm:t>
    </dgm:pt>
    <dgm:pt modelId="{F5C8B187-24B5-BA40-B710-094BEDC0E6DF}" type="sibTrans" cxnId="{D32A7388-4434-1148-9A36-FD14DCB6528F}">
      <dgm:prSet/>
      <dgm:spPr/>
      <dgm:t>
        <a:bodyPr/>
        <a:lstStyle/>
        <a:p>
          <a:endParaRPr lang="en-GB"/>
        </a:p>
      </dgm:t>
    </dgm:pt>
    <dgm:pt modelId="{3DAB05C3-9C5C-4E4D-9AD1-66AEB16D05A0}">
      <dgm:prSet phldrT="[Text]"/>
      <dgm:spPr/>
      <dgm:t>
        <a:bodyPr/>
        <a:lstStyle/>
        <a:p>
          <a:r>
            <a:rPr lang="en-GB" dirty="0"/>
            <a:t>Columns, null values, unique values and duplicates were duly checked</a:t>
          </a:r>
        </a:p>
      </dgm:t>
    </dgm:pt>
    <dgm:pt modelId="{A13DC2E0-249E-4B4E-BBFB-928302759140}" type="parTrans" cxnId="{9094A887-816B-2540-9042-C98E3787DCBA}">
      <dgm:prSet/>
      <dgm:spPr/>
      <dgm:t>
        <a:bodyPr/>
        <a:lstStyle/>
        <a:p>
          <a:endParaRPr lang="en-GB"/>
        </a:p>
      </dgm:t>
    </dgm:pt>
    <dgm:pt modelId="{0F536FDB-757A-D846-BBB9-7542153F5BF1}" type="sibTrans" cxnId="{9094A887-816B-2540-9042-C98E3787DCBA}">
      <dgm:prSet/>
      <dgm:spPr/>
      <dgm:t>
        <a:bodyPr/>
        <a:lstStyle/>
        <a:p>
          <a:endParaRPr lang="en-GB"/>
        </a:p>
      </dgm:t>
    </dgm:pt>
    <dgm:pt modelId="{E67452B9-1404-EC45-A23C-8638566F8614}">
      <dgm:prSet phldrT="[Text]"/>
      <dgm:spPr/>
      <dgm:t>
        <a:bodyPr/>
        <a:lstStyle/>
        <a:p>
          <a:r>
            <a:rPr lang="en-GB" dirty="0"/>
            <a:t>Right data types</a:t>
          </a:r>
        </a:p>
      </dgm:t>
    </dgm:pt>
    <dgm:pt modelId="{0C6767FC-C156-4347-92CF-13C626B77AC0}" type="parTrans" cxnId="{4B1A1B88-C7B7-3745-9A12-F9F37FF7F9C9}">
      <dgm:prSet/>
      <dgm:spPr/>
      <dgm:t>
        <a:bodyPr/>
        <a:lstStyle/>
        <a:p>
          <a:endParaRPr lang="en-GB"/>
        </a:p>
      </dgm:t>
    </dgm:pt>
    <dgm:pt modelId="{2363F340-CD2A-074E-A47E-444E0AF84116}" type="sibTrans" cxnId="{4B1A1B88-C7B7-3745-9A12-F9F37FF7F9C9}">
      <dgm:prSet/>
      <dgm:spPr/>
      <dgm:t>
        <a:bodyPr/>
        <a:lstStyle/>
        <a:p>
          <a:endParaRPr lang="en-GB"/>
        </a:p>
      </dgm:t>
    </dgm:pt>
    <dgm:pt modelId="{14D99077-E5AF-6742-8FF4-5A35DBAF6820}">
      <dgm:prSet phldrT="[Text]" custT="1"/>
      <dgm:spPr/>
      <dgm:t>
        <a:bodyPr/>
        <a:lstStyle/>
        <a:p>
          <a:r>
            <a:rPr lang="en-NG" sz="2800" b="1" dirty="0">
              <a:latin typeface="Baloo Bhaijaan" panose="03080902040302020200" pitchFamily="66" charset="-78"/>
              <a:cs typeface="Baloo Bhaijaan" panose="03080902040302020200" pitchFamily="66" charset="-78"/>
            </a:rPr>
            <a:t>Data Limitations</a:t>
          </a:r>
          <a:endParaRPr lang="en-GB" sz="2800" dirty="0"/>
        </a:p>
      </dgm:t>
    </dgm:pt>
    <dgm:pt modelId="{C2EFC532-7BAC-644B-A5AA-693D174C088F}" type="parTrans" cxnId="{5B848A2E-E60C-CD47-A4A7-FD3C55417EE4}">
      <dgm:prSet/>
      <dgm:spPr/>
      <dgm:t>
        <a:bodyPr/>
        <a:lstStyle/>
        <a:p>
          <a:endParaRPr lang="en-GB"/>
        </a:p>
      </dgm:t>
    </dgm:pt>
    <dgm:pt modelId="{0FD10C51-B544-974A-A31D-A8C7F1ABC9A3}" type="sibTrans" cxnId="{5B848A2E-E60C-CD47-A4A7-FD3C55417EE4}">
      <dgm:prSet/>
      <dgm:spPr/>
      <dgm:t>
        <a:bodyPr/>
        <a:lstStyle/>
        <a:p>
          <a:endParaRPr lang="en-GB"/>
        </a:p>
      </dgm:t>
    </dgm:pt>
    <dgm:pt modelId="{A4B7DD0F-FBA6-D843-9456-A94988C74493}">
      <dgm:prSet phldrT="[Text]"/>
      <dgm:spPr/>
      <dgm:t>
        <a:bodyPr/>
        <a:lstStyle/>
        <a:p>
          <a:r>
            <a:rPr lang="en-GB" dirty="0"/>
            <a:t>Dataset is not current. It is 2022, the year is currently 2023.</a:t>
          </a:r>
        </a:p>
      </dgm:t>
    </dgm:pt>
    <dgm:pt modelId="{C72E513D-F90B-2B47-8DC6-A739E31D8106}" type="parTrans" cxnId="{D0759F7E-A78C-504C-898E-3AF2C99DE69C}">
      <dgm:prSet/>
      <dgm:spPr/>
      <dgm:t>
        <a:bodyPr/>
        <a:lstStyle/>
        <a:p>
          <a:endParaRPr lang="en-GB"/>
        </a:p>
      </dgm:t>
    </dgm:pt>
    <dgm:pt modelId="{87770BA2-E2A4-3144-A9C2-2927F6E3DDC8}" type="sibTrans" cxnId="{D0759F7E-A78C-504C-898E-3AF2C99DE69C}">
      <dgm:prSet/>
      <dgm:spPr/>
      <dgm:t>
        <a:bodyPr/>
        <a:lstStyle/>
        <a:p>
          <a:endParaRPr lang="en-GB"/>
        </a:p>
      </dgm:t>
    </dgm:pt>
    <dgm:pt modelId="{6C026E4C-5898-624F-B7CF-2A6493AA652D}">
      <dgm:prSet phldrT="[Text]"/>
      <dgm:spPr/>
      <dgm:t>
        <a:bodyPr/>
        <a:lstStyle/>
        <a:p>
          <a:r>
            <a:rPr lang="en-GB" dirty="0"/>
            <a:t>Absence of relevant data</a:t>
          </a:r>
        </a:p>
      </dgm:t>
    </dgm:pt>
    <dgm:pt modelId="{4A4FD0BE-97A5-2B4D-B0E6-FAC08507972E}" type="parTrans" cxnId="{CCC911CA-D2A4-744F-A2B7-3617CC6B8161}">
      <dgm:prSet/>
      <dgm:spPr/>
      <dgm:t>
        <a:bodyPr/>
        <a:lstStyle/>
        <a:p>
          <a:endParaRPr lang="en-GB"/>
        </a:p>
      </dgm:t>
    </dgm:pt>
    <dgm:pt modelId="{E4302065-661B-914A-A2A5-92CF2CAF64F0}" type="sibTrans" cxnId="{CCC911CA-D2A4-744F-A2B7-3617CC6B8161}">
      <dgm:prSet/>
      <dgm:spPr/>
      <dgm:t>
        <a:bodyPr/>
        <a:lstStyle/>
        <a:p>
          <a:endParaRPr lang="en-GB"/>
        </a:p>
      </dgm:t>
    </dgm:pt>
    <dgm:pt modelId="{5340C234-7E09-204C-B700-51520334BE92}">
      <dgm:prSet/>
      <dgm:spPr/>
      <dgm:t>
        <a:bodyPr/>
        <a:lstStyle/>
        <a:p>
          <a:r>
            <a:rPr lang="en-NG" dirty="0"/>
            <a:t>It contains 10 columns and 1074 rows.</a:t>
          </a:r>
        </a:p>
      </dgm:t>
    </dgm:pt>
    <dgm:pt modelId="{6872D8A2-42E5-384F-ABE4-58F599FA273E}" type="parTrans" cxnId="{6B9974EB-80E0-CE4A-A291-CF7220D0642A}">
      <dgm:prSet/>
      <dgm:spPr/>
      <dgm:t>
        <a:bodyPr/>
        <a:lstStyle/>
        <a:p>
          <a:endParaRPr lang="en-GB"/>
        </a:p>
      </dgm:t>
    </dgm:pt>
    <dgm:pt modelId="{8FED8A29-24BC-4C4E-9225-C892BD886CED}" type="sibTrans" cxnId="{6B9974EB-80E0-CE4A-A291-CF7220D0642A}">
      <dgm:prSet/>
      <dgm:spPr/>
      <dgm:t>
        <a:bodyPr/>
        <a:lstStyle/>
        <a:p>
          <a:endParaRPr lang="en-GB"/>
        </a:p>
      </dgm:t>
    </dgm:pt>
    <dgm:pt modelId="{81ECADD2-2E55-B04D-95F2-AC5C058657BD}">
      <dgm:prSet/>
      <dgm:spPr/>
      <dgm:t>
        <a:bodyPr/>
        <a:lstStyle/>
        <a:p>
          <a:r>
            <a:rPr lang="en-NG" dirty="0"/>
            <a:t>Analyzed using Python</a:t>
          </a:r>
        </a:p>
      </dgm:t>
    </dgm:pt>
    <dgm:pt modelId="{318D3C4F-A2CE-A140-A8E9-694FB9838B9A}" type="parTrans" cxnId="{77931F8D-349E-C94A-BCFF-F84FEEDC48B2}">
      <dgm:prSet/>
      <dgm:spPr/>
      <dgm:t>
        <a:bodyPr/>
        <a:lstStyle/>
        <a:p>
          <a:endParaRPr lang="en-GB"/>
        </a:p>
      </dgm:t>
    </dgm:pt>
    <dgm:pt modelId="{FC39E619-1808-9C44-B282-C8F8B3C0724B}" type="sibTrans" cxnId="{77931F8D-349E-C94A-BCFF-F84FEEDC48B2}">
      <dgm:prSet/>
      <dgm:spPr/>
      <dgm:t>
        <a:bodyPr/>
        <a:lstStyle/>
        <a:p>
          <a:endParaRPr lang="en-GB"/>
        </a:p>
      </dgm:t>
    </dgm:pt>
    <dgm:pt modelId="{BF813ADD-52BB-A44C-A2BE-61DC6C65A9C0}">
      <dgm:prSet phldrT="[Text]" custT="1"/>
      <dgm:spPr/>
      <dgm:t>
        <a:bodyPr/>
        <a:lstStyle/>
        <a:p>
          <a:endParaRPr lang="en-NG" sz="2800" b="1" dirty="0">
            <a:latin typeface="Baloo Bhaijaan" panose="03080902040302020200" pitchFamily="66" charset="-78"/>
            <a:ea typeface="+mn-ea"/>
            <a:cs typeface="Baloo Bhaijaan" panose="03080902040302020200" pitchFamily="66" charset="-78"/>
          </a:endParaRPr>
        </a:p>
        <a:p>
          <a:endParaRPr lang="en-NG" sz="2800" b="1" dirty="0">
            <a:latin typeface="Baloo Bhaijaan" panose="03080902040302020200" pitchFamily="66" charset="-78"/>
            <a:ea typeface="+mn-ea"/>
            <a:cs typeface="Baloo Bhaijaan" panose="03080902040302020200" pitchFamily="66" charset="-78"/>
          </a:endParaRPr>
        </a:p>
        <a:p>
          <a:r>
            <a:rPr lang="en-NG" sz="2800" b="1" dirty="0">
              <a:latin typeface="Baloo Bhaijaan" panose="03080902040302020200" pitchFamily="66" charset="-78"/>
              <a:ea typeface="+mn-ea"/>
              <a:cs typeface="Baloo Bhaijaan" panose="03080902040302020200" pitchFamily="66" charset="-78"/>
            </a:rPr>
            <a:t>Data Cleaning </a:t>
          </a:r>
          <a:endParaRPr lang="en-GB" sz="2800" dirty="0"/>
        </a:p>
      </dgm:t>
    </dgm:pt>
    <dgm:pt modelId="{2192A8B0-30C3-4448-99CD-AAA55C250139}" type="sibTrans" cxnId="{23C51DD3-EA41-6D46-B9EE-0FEBCC006F07}">
      <dgm:prSet/>
      <dgm:spPr/>
      <dgm:t>
        <a:bodyPr/>
        <a:lstStyle/>
        <a:p>
          <a:endParaRPr lang="en-GB"/>
        </a:p>
      </dgm:t>
    </dgm:pt>
    <dgm:pt modelId="{1E385581-EC69-AB4E-A378-F7CDD3A77C8D}" type="parTrans" cxnId="{23C51DD3-EA41-6D46-B9EE-0FEBCC006F07}">
      <dgm:prSet/>
      <dgm:spPr/>
      <dgm:t>
        <a:bodyPr/>
        <a:lstStyle/>
        <a:p>
          <a:endParaRPr lang="en-GB"/>
        </a:p>
      </dgm:t>
    </dgm:pt>
    <dgm:pt modelId="{95C18B43-0D5B-604D-B868-C3FDDAD429F1}">
      <dgm:prSet phldrT="[Text]"/>
      <dgm:spPr/>
      <dgm:t>
        <a:bodyPr/>
        <a:lstStyle/>
        <a:p>
          <a:endParaRPr lang="en-GB" dirty="0"/>
        </a:p>
      </dgm:t>
    </dgm:pt>
    <dgm:pt modelId="{368E8C24-43C1-4F44-9FFB-0B3CD3E11534}" type="parTrans" cxnId="{B27EFBFB-91E4-5942-9542-ADE5214FFC76}">
      <dgm:prSet/>
      <dgm:spPr/>
      <dgm:t>
        <a:bodyPr/>
        <a:lstStyle/>
        <a:p>
          <a:endParaRPr lang="en-GB"/>
        </a:p>
      </dgm:t>
    </dgm:pt>
    <dgm:pt modelId="{DD614F90-D981-424B-A7AB-2EE736D2EB22}" type="sibTrans" cxnId="{B27EFBFB-91E4-5942-9542-ADE5214FFC76}">
      <dgm:prSet/>
      <dgm:spPr/>
      <dgm:t>
        <a:bodyPr/>
        <a:lstStyle/>
        <a:p>
          <a:endParaRPr lang="en-GB"/>
        </a:p>
      </dgm:t>
    </dgm:pt>
    <dgm:pt modelId="{555EB8D6-C3D9-D940-8D6B-04D7FFA70EC4}" type="pres">
      <dgm:prSet presAssocID="{8C962FE7-B882-8544-8F8E-C79E563E9FF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DEC1D55-3FA9-E24F-B284-B8CDC1ACE559}" type="pres">
      <dgm:prSet presAssocID="{B52744BD-C381-3E4B-BFC8-97A9BCA7F797}" presName="circle1" presStyleLbl="node1" presStyleIdx="0" presStyleCnt="3"/>
      <dgm:spPr/>
    </dgm:pt>
    <dgm:pt modelId="{ACC3BF65-0822-2144-BE78-4973B08709FA}" type="pres">
      <dgm:prSet presAssocID="{B52744BD-C381-3E4B-BFC8-97A9BCA7F797}" presName="space" presStyleCnt="0"/>
      <dgm:spPr/>
    </dgm:pt>
    <dgm:pt modelId="{81D1B1BE-AB9C-CA42-980E-F07B76CF7199}" type="pres">
      <dgm:prSet presAssocID="{B52744BD-C381-3E4B-BFC8-97A9BCA7F797}" presName="rect1" presStyleLbl="alignAcc1" presStyleIdx="0" presStyleCnt="3" custScaleX="100000" custScaleY="100000" custLinFactNeighborX="6810" custLinFactNeighborY="-30329"/>
      <dgm:spPr/>
    </dgm:pt>
    <dgm:pt modelId="{F3D254BE-07CB-BB47-A3B5-69D1E9CB71F1}" type="pres">
      <dgm:prSet presAssocID="{BF813ADD-52BB-A44C-A2BE-61DC6C65A9C0}" presName="vertSpace2" presStyleLbl="node1" presStyleIdx="0" presStyleCnt="3"/>
      <dgm:spPr/>
    </dgm:pt>
    <dgm:pt modelId="{3DE847E4-E7CC-714D-8018-CE71E095223F}" type="pres">
      <dgm:prSet presAssocID="{BF813ADD-52BB-A44C-A2BE-61DC6C65A9C0}" presName="circle2" presStyleLbl="node1" presStyleIdx="1" presStyleCnt="3" custLinFactNeighborX="1282" custLinFactNeighborY="-489"/>
      <dgm:spPr/>
    </dgm:pt>
    <dgm:pt modelId="{FFBD8685-3D50-484B-86EC-D11B498DE45B}" type="pres">
      <dgm:prSet presAssocID="{BF813ADD-52BB-A44C-A2BE-61DC6C65A9C0}" presName="rect2" presStyleLbl="alignAcc1" presStyleIdx="1" presStyleCnt="3" custScaleX="100000" custScaleY="61744" custLinFactNeighborX="-11472" custLinFactNeighborY="-15610"/>
      <dgm:spPr/>
    </dgm:pt>
    <dgm:pt modelId="{C394A08D-ECBC-D448-B057-64A9C683F541}" type="pres">
      <dgm:prSet presAssocID="{14D99077-E5AF-6742-8FF4-5A35DBAF6820}" presName="vertSpace3" presStyleLbl="node1" presStyleIdx="1" presStyleCnt="3"/>
      <dgm:spPr/>
    </dgm:pt>
    <dgm:pt modelId="{A49879C6-4494-F248-8845-B83828319F9E}" type="pres">
      <dgm:prSet presAssocID="{14D99077-E5AF-6742-8FF4-5A35DBAF6820}" presName="circle3" presStyleLbl="node1" presStyleIdx="2" presStyleCnt="3"/>
      <dgm:spPr/>
    </dgm:pt>
    <dgm:pt modelId="{879A1ACB-59D2-EB42-993A-8503901882C9}" type="pres">
      <dgm:prSet presAssocID="{14D99077-E5AF-6742-8FF4-5A35DBAF6820}" presName="rect3" presStyleLbl="alignAcc1" presStyleIdx="2" presStyleCnt="3" custScaleY="118440" custLinFactNeighborX="272" custLinFactNeighborY="40255"/>
      <dgm:spPr/>
    </dgm:pt>
    <dgm:pt modelId="{DA69AB12-1FE0-1848-9564-DE6082EACE56}" type="pres">
      <dgm:prSet presAssocID="{B52744BD-C381-3E4B-BFC8-97A9BCA7F797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242B6537-5E99-9444-B26E-81030383B3B6}" type="pres">
      <dgm:prSet presAssocID="{B52744BD-C381-3E4B-BFC8-97A9BCA7F797}" presName="rect1ChTx" presStyleLbl="alignAcc1" presStyleIdx="2" presStyleCnt="3">
        <dgm:presLayoutVars>
          <dgm:bulletEnabled val="1"/>
        </dgm:presLayoutVars>
      </dgm:prSet>
      <dgm:spPr/>
    </dgm:pt>
    <dgm:pt modelId="{102966B4-254C-5643-8A64-56542E6812B1}" type="pres">
      <dgm:prSet presAssocID="{BF813ADD-52BB-A44C-A2BE-61DC6C65A9C0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D700D35F-BE4C-A84D-8247-D9C7B7CF9926}" type="pres">
      <dgm:prSet presAssocID="{BF813ADD-52BB-A44C-A2BE-61DC6C65A9C0}" presName="rect2ChTx" presStyleLbl="alignAcc1" presStyleIdx="2" presStyleCnt="3">
        <dgm:presLayoutVars>
          <dgm:bulletEnabled val="1"/>
        </dgm:presLayoutVars>
      </dgm:prSet>
      <dgm:spPr/>
    </dgm:pt>
    <dgm:pt modelId="{0FF4D204-FBAE-8048-93BC-88866B0A1E61}" type="pres">
      <dgm:prSet presAssocID="{14D99077-E5AF-6742-8FF4-5A35DBAF6820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AF14A7FE-B33B-A742-A45A-025BC90744BD}" type="pres">
      <dgm:prSet presAssocID="{14D99077-E5AF-6742-8FF4-5A35DBAF6820}" presName="rect3ChTx" presStyleLbl="alignAcc1" presStyleIdx="2" presStyleCnt="3" custLinFactNeighborX="1634" custLinFactNeighborY="41314">
        <dgm:presLayoutVars>
          <dgm:bulletEnabled val="1"/>
        </dgm:presLayoutVars>
      </dgm:prSet>
      <dgm:spPr/>
    </dgm:pt>
  </dgm:ptLst>
  <dgm:cxnLst>
    <dgm:cxn modelId="{402BC421-C982-E443-93A4-C26150075B8C}" type="presOf" srcId="{8C962FE7-B882-8544-8F8E-C79E563E9FFC}" destId="{555EB8D6-C3D9-D940-8D6B-04D7FFA70EC4}" srcOrd="0" destOrd="0" presId="urn:microsoft.com/office/officeart/2005/8/layout/target3"/>
    <dgm:cxn modelId="{5C3A1322-1313-7043-9F5B-D60ED76B2598}" type="presOf" srcId="{BF813ADD-52BB-A44C-A2BE-61DC6C65A9C0}" destId="{FFBD8685-3D50-484B-86EC-D11B498DE45B}" srcOrd="0" destOrd="0" presId="urn:microsoft.com/office/officeart/2005/8/layout/target3"/>
    <dgm:cxn modelId="{A79AD82D-BE2E-4947-B8A3-4ED294BF998D}" type="presOf" srcId="{E67452B9-1404-EC45-A23C-8638566F8614}" destId="{D700D35F-BE4C-A84D-8247-D9C7B7CF9926}" srcOrd="0" destOrd="2" presId="urn:microsoft.com/office/officeart/2005/8/layout/target3"/>
    <dgm:cxn modelId="{5B848A2E-E60C-CD47-A4A7-FD3C55417EE4}" srcId="{8C962FE7-B882-8544-8F8E-C79E563E9FFC}" destId="{14D99077-E5AF-6742-8FF4-5A35DBAF6820}" srcOrd="2" destOrd="0" parTransId="{C2EFC532-7BAC-644B-A5AA-693D174C088F}" sibTransId="{0FD10C51-B544-974A-A31D-A8C7F1ABC9A3}"/>
    <dgm:cxn modelId="{969CCB53-7867-4540-A072-A381B3DA02B1}" type="presOf" srcId="{A4B7DD0F-FBA6-D843-9456-A94988C74493}" destId="{AF14A7FE-B33B-A742-A45A-025BC90744BD}" srcOrd="0" destOrd="0" presId="urn:microsoft.com/office/officeart/2005/8/layout/target3"/>
    <dgm:cxn modelId="{7E35A455-30EE-A44D-9659-9032560AB599}" type="presOf" srcId="{95C18B43-0D5B-604D-B868-C3FDDAD429F1}" destId="{D700D35F-BE4C-A84D-8247-D9C7B7CF9926}" srcOrd="0" destOrd="0" presId="urn:microsoft.com/office/officeart/2005/8/layout/target3"/>
    <dgm:cxn modelId="{A9524A57-154A-4D43-B9A0-E341DB8B5353}" type="presOf" srcId="{B52744BD-C381-3E4B-BFC8-97A9BCA7F797}" destId="{81D1B1BE-AB9C-CA42-980E-F07B76CF7199}" srcOrd="0" destOrd="0" presId="urn:microsoft.com/office/officeart/2005/8/layout/target3"/>
    <dgm:cxn modelId="{697CBA68-BF26-0247-844F-5EF841C3DF4C}" type="presOf" srcId="{6C026E4C-5898-624F-B7CF-2A6493AA652D}" destId="{AF14A7FE-B33B-A742-A45A-025BC90744BD}" srcOrd="0" destOrd="1" presId="urn:microsoft.com/office/officeart/2005/8/layout/target3"/>
    <dgm:cxn modelId="{73BE5369-1474-5142-8F26-40516477BBAD}" type="presOf" srcId="{5340C234-7E09-204C-B700-51520334BE92}" destId="{242B6537-5E99-9444-B26E-81030383B3B6}" srcOrd="0" destOrd="1" presId="urn:microsoft.com/office/officeart/2005/8/layout/target3"/>
    <dgm:cxn modelId="{D0759F7E-A78C-504C-898E-3AF2C99DE69C}" srcId="{14D99077-E5AF-6742-8FF4-5A35DBAF6820}" destId="{A4B7DD0F-FBA6-D843-9456-A94988C74493}" srcOrd="0" destOrd="0" parTransId="{C72E513D-F90B-2B47-8DC6-A739E31D8106}" sibTransId="{87770BA2-E2A4-3144-A9C2-2927F6E3DDC8}"/>
    <dgm:cxn modelId="{9094A887-816B-2540-9042-C98E3787DCBA}" srcId="{BF813ADD-52BB-A44C-A2BE-61DC6C65A9C0}" destId="{3DAB05C3-9C5C-4E4D-9AD1-66AEB16D05A0}" srcOrd="1" destOrd="0" parTransId="{A13DC2E0-249E-4B4E-BBFB-928302759140}" sibTransId="{0F536FDB-757A-D846-BBB9-7542153F5BF1}"/>
    <dgm:cxn modelId="{4B1A1B88-C7B7-3745-9A12-F9F37FF7F9C9}" srcId="{BF813ADD-52BB-A44C-A2BE-61DC6C65A9C0}" destId="{E67452B9-1404-EC45-A23C-8638566F8614}" srcOrd="2" destOrd="0" parTransId="{0C6767FC-C156-4347-92CF-13C626B77AC0}" sibTransId="{2363F340-CD2A-074E-A47E-444E0AF84116}"/>
    <dgm:cxn modelId="{D32A7388-4434-1148-9A36-FD14DCB6528F}" srcId="{B52744BD-C381-3E4B-BFC8-97A9BCA7F797}" destId="{462052BC-F575-0741-81FC-516976462E39}" srcOrd="0" destOrd="0" parTransId="{378C83AE-CF7E-DC43-A0ED-C10AC26AB604}" sibTransId="{F5C8B187-24B5-BA40-B710-094BEDC0E6DF}"/>
    <dgm:cxn modelId="{77931F8D-349E-C94A-BCFF-F84FEEDC48B2}" srcId="{B52744BD-C381-3E4B-BFC8-97A9BCA7F797}" destId="{81ECADD2-2E55-B04D-95F2-AC5C058657BD}" srcOrd="2" destOrd="0" parTransId="{318D3C4F-A2CE-A140-A8E9-694FB9838B9A}" sibTransId="{FC39E619-1808-9C44-B282-C8F8B3C0724B}"/>
    <dgm:cxn modelId="{6900308E-75B8-0C47-9648-C974E633B1B4}" type="presOf" srcId="{14D99077-E5AF-6742-8FF4-5A35DBAF6820}" destId="{0FF4D204-FBAE-8048-93BC-88866B0A1E61}" srcOrd="1" destOrd="0" presId="urn:microsoft.com/office/officeart/2005/8/layout/target3"/>
    <dgm:cxn modelId="{9179CFA8-E9D6-F140-9B7D-A766C056BB8B}" srcId="{8C962FE7-B882-8544-8F8E-C79E563E9FFC}" destId="{B52744BD-C381-3E4B-BFC8-97A9BCA7F797}" srcOrd="0" destOrd="0" parTransId="{1DE5C1C7-7D9C-AE42-84E1-2AC1C5B2794C}" sibTransId="{2CF78DBB-A6D2-2D4D-BE8F-01E947EED379}"/>
    <dgm:cxn modelId="{585D48C5-5C2F-CB4D-9844-B7A144CABF45}" type="presOf" srcId="{BF813ADD-52BB-A44C-A2BE-61DC6C65A9C0}" destId="{102966B4-254C-5643-8A64-56542E6812B1}" srcOrd="1" destOrd="0" presId="urn:microsoft.com/office/officeart/2005/8/layout/target3"/>
    <dgm:cxn modelId="{939E01C7-2467-8F47-A818-9B4FD62FD86B}" type="presOf" srcId="{3DAB05C3-9C5C-4E4D-9AD1-66AEB16D05A0}" destId="{D700D35F-BE4C-A84D-8247-D9C7B7CF9926}" srcOrd="0" destOrd="1" presId="urn:microsoft.com/office/officeart/2005/8/layout/target3"/>
    <dgm:cxn modelId="{5E8E24C9-5A11-8242-B4FB-9790AFDA69D6}" type="presOf" srcId="{462052BC-F575-0741-81FC-516976462E39}" destId="{242B6537-5E99-9444-B26E-81030383B3B6}" srcOrd="0" destOrd="0" presId="urn:microsoft.com/office/officeart/2005/8/layout/target3"/>
    <dgm:cxn modelId="{1BC756C9-59EB-3447-BB98-BE16C0693F3C}" type="presOf" srcId="{B52744BD-C381-3E4B-BFC8-97A9BCA7F797}" destId="{DA69AB12-1FE0-1848-9564-DE6082EACE56}" srcOrd="1" destOrd="0" presId="urn:microsoft.com/office/officeart/2005/8/layout/target3"/>
    <dgm:cxn modelId="{CCC911CA-D2A4-744F-A2B7-3617CC6B8161}" srcId="{14D99077-E5AF-6742-8FF4-5A35DBAF6820}" destId="{6C026E4C-5898-624F-B7CF-2A6493AA652D}" srcOrd="1" destOrd="0" parTransId="{4A4FD0BE-97A5-2B4D-B0E6-FAC08507972E}" sibTransId="{E4302065-661B-914A-A2A5-92CF2CAF64F0}"/>
    <dgm:cxn modelId="{6FEF91D2-52C9-0E4A-B3F8-C991611C9E3F}" type="presOf" srcId="{14D99077-E5AF-6742-8FF4-5A35DBAF6820}" destId="{879A1ACB-59D2-EB42-993A-8503901882C9}" srcOrd="0" destOrd="0" presId="urn:microsoft.com/office/officeart/2005/8/layout/target3"/>
    <dgm:cxn modelId="{23C51DD3-EA41-6D46-B9EE-0FEBCC006F07}" srcId="{8C962FE7-B882-8544-8F8E-C79E563E9FFC}" destId="{BF813ADD-52BB-A44C-A2BE-61DC6C65A9C0}" srcOrd="1" destOrd="0" parTransId="{1E385581-EC69-AB4E-A378-F7CDD3A77C8D}" sibTransId="{2192A8B0-30C3-4448-99CD-AAA55C250139}"/>
    <dgm:cxn modelId="{6B9974EB-80E0-CE4A-A291-CF7220D0642A}" srcId="{B52744BD-C381-3E4B-BFC8-97A9BCA7F797}" destId="{5340C234-7E09-204C-B700-51520334BE92}" srcOrd="1" destOrd="0" parTransId="{6872D8A2-42E5-384F-ABE4-58F599FA273E}" sibTransId="{8FED8A29-24BC-4C4E-9225-C892BD886CED}"/>
    <dgm:cxn modelId="{58216BEF-F24E-7342-9405-61C8ECD0BA82}" type="presOf" srcId="{81ECADD2-2E55-B04D-95F2-AC5C058657BD}" destId="{242B6537-5E99-9444-B26E-81030383B3B6}" srcOrd="0" destOrd="2" presId="urn:microsoft.com/office/officeart/2005/8/layout/target3"/>
    <dgm:cxn modelId="{B27EFBFB-91E4-5942-9542-ADE5214FFC76}" srcId="{BF813ADD-52BB-A44C-A2BE-61DC6C65A9C0}" destId="{95C18B43-0D5B-604D-B868-C3FDDAD429F1}" srcOrd="0" destOrd="0" parTransId="{368E8C24-43C1-4F44-9FFB-0B3CD3E11534}" sibTransId="{DD614F90-D981-424B-A7AB-2EE736D2EB22}"/>
    <dgm:cxn modelId="{47B7E4A7-F5AD-0544-AAE3-DF6E97F8AA93}" type="presParOf" srcId="{555EB8D6-C3D9-D940-8D6B-04D7FFA70EC4}" destId="{1DEC1D55-3FA9-E24F-B284-B8CDC1ACE559}" srcOrd="0" destOrd="0" presId="urn:microsoft.com/office/officeart/2005/8/layout/target3"/>
    <dgm:cxn modelId="{030D22EC-7CA2-D749-99C9-E9A349DF6276}" type="presParOf" srcId="{555EB8D6-C3D9-D940-8D6B-04D7FFA70EC4}" destId="{ACC3BF65-0822-2144-BE78-4973B08709FA}" srcOrd="1" destOrd="0" presId="urn:microsoft.com/office/officeart/2005/8/layout/target3"/>
    <dgm:cxn modelId="{962CA9E8-B81E-594C-8E31-73792C0CBC11}" type="presParOf" srcId="{555EB8D6-C3D9-D940-8D6B-04D7FFA70EC4}" destId="{81D1B1BE-AB9C-CA42-980E-F07B76CF7199}" srcOrd="2" destOrd="0" presId="urn:microsoft.com/office/officeart/2005/8/layout/target3"/>
    <dgm:cxn modelId="{37A418ED-BDDD-FE4F-A8B6-DCAB063639BB}" type="presParOf" srcId="{555EB8D6-C3D9-D940-8D6B-04D7FFA70EC4}" destId="{F3D254BE-07CB-BB47-A3B5-69D1E9CB71F1}" srcOrd="3" destOrd="0" presId="urn:microsoft.com/office/officeart/2005/8/layout/target3"/>
    <dgm:cxn modelId="{DE424E2F-9214-A94B-AE52-59E702586A02}" type="presParOf" srcId="{555EB8D6-C3D9-D940-8D6B-04D7FFA70EC4}" destId="{3DE847E4-E7CC-714D-8018-CE71E095223F}" srcOrd="4" destOrd="0" presId="urn:microsoft.com/office/officeart/2005/8/layout/target3"/>
    <dgm:cxn modelId="{CCF003EB-0003-9743-A2E6-04BA4A7CF5CF}" type="presParOf" srcId="{555EB8D6-C3D9-D940-8D6B-04D7FFA70EC4}" destId="{FFBD8685-3D50-484B-86EC-D11B498DE45B}" srcOrd="5" destOrd="0" presId="urn:microsoft.com/office/officeart/2005/8/layout/target3"/>
    <dgm:cxn modelId="{289367F8-B774-E847-9DDA-FE67C63428F6}" type="presParOf" srcId="{555EB8D6-C3D9-D940-8D6B-04D7FFA70EC4}" destId="{C394A08D-ECBC-D448-B057-64A9C683F541}" srcOrd="6" destOrd="0" presId="urn:microsoft.com/office/officeart/2005/8/layout/target3"/>
    <dgm:cxn modelId="{FC4D88CD-0060-8B40-84BA-2CBD389536D4}" type="presParOf" srcId="{555EB8D6-C3D9-D940-8D6B-04D7FFA70EC4}" destId="{A49879C6-4494-F248-8845-B83828319F9E}" srcOrd="7" destOrd="0" presId="urn:microsoft.com/office/officeart/2005/8/layout/target3"/>
    <dgm:cxn modelId="{807F72CE-919D-194E-958D-1C1977783B39}" type="presParOf" srcId="{555EB8D6-C3D9-D940-8D6B-04D7FFA70EC4}" destId="{879A1ACB-59D2-EB42-993A-8503901882C9}" srcOrd="8" destOrd="0" presId="urn:microsoft.com/office/officeart/2005/8/layout/target3"/>
    <dgm:cxn modelId="{A1D3154C-042C-724F-BD66-21B30773CA95}" type="presParOf" srcId="{555EB8D6-C3D9-D940-8D6B-04D7FFA70EC4}" destId="{DA69AB12-1FE0-1848-9564-DE6082EACE56}" srcOrd="9" destOrd="0" presId="urn:microsoft.com/office/officeart/2005/8/layout/target3"/>
    <dgm:cxn modelId="{B5BA9D35-0025-5E49-B144-D3E3FBD90B6C}" type="presParOf" srcId="{555EB8D6-C3D9-D940-8D6B-04D7FFA70EC4}" destId="{242B6537-5E99-9444-B26E-81030383B3B6}" srcOrd="10" destOrd="0" presId="urn:microsoft.com/office/officeart/2005/8/layout/target3"/>
    <dgm:cxn modelId="{96745482-8E48-1442-92E2-B3AEC7D08862}" type="presParOf" srcId="{555EB8D6-C3D9-D940-8D6B-04D7FFA70EC4}" destId="{102966B4-254C-5643-8A64-56542E6812B1}" srcOrd="11" destOrd="0" presId="urn:microsoft.com/office/officeart/2005/8/layout/target3"/>
    <dgm:cxn modelId="{A4C25B56-8707-EB4A-B95D-98500EDFA7FC}" type="presParOf" srcId="{555EB8D6-C3D9-D940-8D6B-04D7FFA70EC4}" destId="{D700D35F-BE4C-A84D-8247-D9C7B7CF9926}" srcOrd="12" destOrd="0" presId="urn:microsoft.com/office/officeart/2005/8/layout/target3"/>
    <dgm:cxn modelId="{34F6079E-39E7-DD41-8E67-7024E0B42699}" type="presParOf" srcId="{555EB8D6-C3D9-D940-8D6B-04D7FFA70EC4}" destId="{0FF4D204-FBAE-8048-93BC-88866B0A1E61}" srcOrd="13" destOrd="0" presId="urn:microsoft.com/office/officeart/2005/8/layout/target3"/>
    <dgm:cxn modelId="{0C196CE1-6939-FD4E-B917-DF3F4740515E}" type="presParOf" srcId="{555EB8D6-C3D9-D940-8D6B-04D7FFA70EC4}" destId="{AF14A7FE-B33B-A742-A45A-025BC90744BD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C1D55-3FA9-E24F-B284-B8CDC1ACE559}">
      <dsp:nvSpPr>
        <dsp:cNvPr id="0" name=""/>
        <dsp:cNvSpPr/>
      </dsp:nvSpPr>
      <dsp:spPr>
        <a:xfrm>
          <a:off x="0" y="350505"/>
          <a:ext cx="5243593" cy="524359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D1B1BE-AB9C-CA42-980E-F07B76CF7199}">
      <dsp:nvSpPr>
        <dsp:cNvPr id="0" name=""/>
        <dsp:cNvSpPr/>
      </dsp:nvSpPr>
      <dsp:spPr>
        <a:xfrm>
          <a:off x="2621796" y="0"/>
          <a:ext cx="6117525" cy="5243593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 dirty="0">
            <a:latin typeface="Baloo Bhaijaan" panose="03080902040302020200" pitchFamily="66" charset="-78"/>
            <a:cs typeface="Baloo Bhaijaan" panose="03080902040302020200" pitchFamily="66" charset="-78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Baloo Bhaijaan" panose="03080902040302020200" pitchFamily="66" charset="-78"/>
              <a:cs typeface="Baloo Bhaijaan" panose="03080902040302020200" pitchFamily="66" charset="-78"/>
            </a:rPr>
            <a:t>Data Summary</a:t>
          </a:r>
        </a:p>
      </dsp:txBody>
      <dsp:txXfrm>
        <a:off x="2621796" y="0"/>
        <a:ext cx="3058762" cy="1573081"/>
      </dsp:txXfrm>
    </dsp:sp>
    <dsp:sp modelId="{3DE847E4-E7CC-714D-8018-CE71E095223F}">
      <dsp:nvSpPr>
        <dsp:cNvPr id="0" name=""/>
        <dsp:cNvSpPr/>
      </dsp:nvSpPr>
      <dsp:spPr>
        <a:xfrm>
          <a:off x="961325" y="1906920"/>
          <a:ext cx="3408332" cy="340833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BD8685-3D50-484B-86EC-D11B498DE45B}">
      <dsp:nvSpPr>
        <dsp:cNvPr id="0" name=""/>
        <dsp:cNvSpPr/>
      </dsp:nvSpPr>
      <dsp:spPr>
        <a:xfrm>
          <a:off x="1919994" y="2043492"/>
          <a:ext cx="6117525" cy="210444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2800" b="1" kern="1200" dirty="0">
            <a:latin typeface="Baloo Bhaijaan" panose="03080902040302020200" pitchFamily="66" charset="-78"/>
            <a:ea typeface="+mn-ea"/>
            <a:cs typeface="Baloo Bhaijaan" panose="03080902040302020200" pitchFamily="66" charset="-78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G" sz="2800" b="1" kern="1200" dirty="0">
            <a:latin typeface="Baloo Bhaijaan" panose="03080902040302020200" pitchFamily="66" charset="-78"/>
            <a:ea typeface="+mn-ea"/>
            <a:cs typeface="Baloo Bhaijaan" panose="03080902040302020200" pitchFamily="66" charset="-78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2800" b="1" kern="1200" dirty="0">
              <a:latin typeface="Baloo Bhaijaan" panose="03080902040302020200" pitchFamily="66" charset="-78"/>
              <a:ea typeface="+mn-ea"/>
              <a:cs typeface="Baloo Bhaijaan" panose="03080902040302020200" pitchFamily="66" charset="-78"/>
            </a:rPr>
            <a:t>Data Cleaning </a:t>
          </a:r>
          <a:endParaRPr lang="en-GB" sz="2800" kern="1200" dirty="0"/>
        </a:p>
      </dsp:txBody>
      <dsp:txXfrm>
        <a:off x="1919994" y="2043492"/>
        <a:ext cx="3058762" cy="971280"/>
      </dsp:txXfrm>
    </dsp:sp>
    <dsp:sp modelId="{A49879C6-4494-F248-8845-B83828319F9E}">
      <dsp:nvSpPr>
        <dsp:cNvPr id="0" name=""/>
        <dsp:cNvSpPr/>
      </dsp:nvSpPr>
      <dsp:spPr>
        <a:xfrm>
          <a:off x="1835258" y="3496663"/>
          <a:ext cx="1573076" cy="157307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9A1ACB-59D2-EB42-993A-8503901882C9}">
      <dsp:nvSpPr>
        <dsp:cNvPr id="0" name=""/>
        <dsp:cNvSpPr/>
      </dsp:nvSpPr>
      <dsp:spPr>
        <a:xfrm>
          <a:off x="2621796" y="3984867"/>
          <a:ext cx="6117525" cy="186315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2800" b="1" kern="1200" dirty="0">
              <a:latin typeface="Baloo Bhaijaan" panose="03080902040302020200" pitchFamily="66" charset="-78"/>
              <a:cs typeface="Baloo Bhaijaan" panose="03080902040302020200" pitchFamily="66" charset="-78"/>
            </a:rPr>
            <a:t>Data Limitations</a:t>
          </a:r>
          <a:endParaRPr lang="en-GB" sz="2800" kern="1200" dirty="0"/>
        </a:p>
      </dsp:txBody>
      <dsp:txXfrm>
        <a:off x="2621796" y="3984867"/>
        <a:ext cx="3058762" cy="1863151"/>
      </dsp:txXfrm>
    </dsp:sp>
    <dsp:sp modelId="{242B6537-5E99-9444-B26E-81030383B3B6}">
      <dsp:nvSpPr>
        <dsp:cNvPr id="0" name=""/>
        <dsp:cNvSpPr/>
      </dsp:nvSpPr>
      <dsp:spPr>
        <a:xfrm>
          <a:off x="5680559" y="350505"/>
          <a:ext cx="3058762" cy="157308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G" sz="1800" kern="1200" dirty="0"/>
            <a:t>The Dataset used was found on Kaggle. 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G" sz="1800" kern="1200" dirty="0"/>
            <a:t>It contains 10 columns and 1074 rows.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G" sz="1800" kern="1200" dirty="0"/>
            <a:t>Analyzed using Python</a:t>
          </a:r>
        </a:p>
      </dsp:txBody>
      <dsp:txXfrm>
        <a:off x="5680559" y="350505"/>
        <a:ext cx="3058762" cy="1573081"/>
      </dsp:txXfrm>
    </dsp:sp>
    <dsp:sp modelId="{D700D35F-BE4C-A84D-8247-D9C7B7CF9926}">
      <dsp:nvSpPr>
        <dsp:cNvPr id="0" name=""/>
        <dsp:cNvSpPr/>
      </dsp:nvSpPr>
      <dsp:spPr>
        <a:xfrm>
          <a:off x="5680559" y="1923587"/>
          <a:ext cx="3058762" cy="157307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Columns, null values, unique values and duplicates were duly checked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Right data types</a:t>
          </a:r>
        </a:p>
      </dsp:txBody>
      <dsp:txXfrm>
        <a:off x="5680559" y="1923587"/>
        <a:ext cx="3058762" cy="1573076"/>
      </dsp:txXfrm>
    </dsp:sp>
    <dsp:sp modelId="{AF14A7FE-B33B-A742-A45A-025BC90744BD}">
      <dsp:nvSpPr>
        <dsp:cNvPr id="0" name=""/>
        <dsp:cNvSpPr/>
      </dsp:nvSpPr>
      <dsp:spPr>
        <a:xfrm>
          <a:off x="5680559" y="4146564"/>
          <a:ext cx="3058762" cy="157307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Dataset is not current. It is 2022, the year is currently 2023.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Absence of relevant data</a:t>
          </a:r>
        </a:p>
      </dsp:txBody>
      <dsp:txXfrm>
        <a:off x="5680559" y="4146564"/>
        <a:ext cx="3058762" cy="1573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B6C7-E392-2037-1202-72171EB76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A321D-5C9E-F7E4-9575-5CEAC1B4A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C28A-A022-FAA1-4463-97CFEA38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11D-318A-5C4B-B50E-D6E1C412B357}" type="datetimeFigureOut">
              <a:rPr lang="en-NG" smtClean="0"/>
              <a:t>24/07/2023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F2AC-F804-0632-1CAD-8DC02FFD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5016E-F60A-0081-3DF4-7D243E4A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B402-4D43-C748-8A74-67614F817A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7111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C5E4-9539-28EB-BE35-95EC63B3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23056-E7F4-3266-F0D6-1915D1A35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CACDC-A36A-81FA-3441-3E4E90EB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11D-318A-5C4B-B50E-D6E1C412B357}" type="datetimeFigureOut">
              <a:rPr lang="en-NG" smtClean="0"/>
              <a:t>24/07/2023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9439D-87FA-279D-3473-B972C8C5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29D82-C4CF-49F7-60FF-5C8EA48E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B402-4D43-C748-8A74-67614F817A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7785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39366-BBAB-49EF-6583-879F50ED9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3CD09-6CE1-DF8A-63CB-C459F28DF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A88C0-D23B-CD10-9244-F0D8E4F6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11D-318A-5C4B-B50E-D6E1C412B357}" type="datetimeFigureOut">
              <a:rPr lang="en-NG" smtClean="0"/>
              <a:t>24/07/2023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FB57D-E47F-B466-01F5-519DFF62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18467-4B41-1618-6D74-A4CE506A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B402-4D43-C748-8A74-67614F817A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9720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FDE7-628B-9442-64A6-3F84E10C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7A14-A2D0-2336-3D8A-823AE2B8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289F-49BC-5631-4A77-79702EA3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11D-318A-5C4B-B50E-D6E1C412B357}" type="datetimeFigureOut">
              <a:rPr lang="en-NG" smtClean="0"/>
              <a:t>24/07/2023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87C56-8408-2B8D-42F6-3E7788B8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0C8C8-6332-238B-1A8C-0AC12D4D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B402-4D43-C748-8A74-67614F817A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3812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F028-4CB3-6EC9-56BD-CE199EDB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96082-8484-A6F3-121B-A4E6E4CC4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CEB04-3D55-D82D-1BED-4A5CDB2B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11D-318A-5C4B-B50E-D6E1C412B357}" type="datetimeFigureOut">
              <a:rPr lang="en-NG" smtClean="0"/>
              <a:t>24/07/2023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9AA32-090B-1781-3D48-DBC72B63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61575-F673-054B-9B45-846B47B2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B402-4D43-C748-8A74-67614F817A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3524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19A0-94AB-B1BC-B15E-0A3734CF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F860A-525C-E6E8-D4DF-3CE475359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50F47-CDBB-EBE3-11A2-A53D35E0A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6FE79-D174-2762-F6D1-7B04BC25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11D-318A-5C4B-B50E-D6E1C412B357}" type="datetimeFigureOut">
              <a:rPr lang="en-NG" smtClean="0"/>
              <a:t>24/07/2023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1502B-5EB1-42C0-5CE3-A983BF87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BF4E3-7007-DD3D-F54F-58AF1201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B402-4D43-C748-8A74-67614F817A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9010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BCB8-EA0E-6D5F-0728-3401B4A2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615E8-D5F4-4A12-D643-909D4522A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14A12-1B25-D087-B2B9-B829083C9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A8D07-3EB0-748D-9C9F-D80E52CE3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F7ED7-D582-593F-4F03-B6311C1F2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0B0E3-1B16-4A94-2C9F-6A272541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11D-318A-5C4B-B50E-D6E1C412B357}" type="datetimeFigureOut">
              <a:rPr lang="en-NG" smtClean="0"/>
              <a:t>24/07/2023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7A9EA-DF76-A029-772C-A64C9F30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7646A-7192-89E7-9279-1F5CF371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B402-4D43-C748-8A74-67614F817A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6200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CD5C-BF50-9E91-1164-3C2B7092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16A09-1D4E-EE7C-C245-9BB02E9B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11D-318A-5C4B-B50E-D6E1C412B357}" type="datetimeFigureOut">
              <a:rPr lang="en-NG" smtClean="0"/>
              <a:t>24/07/2023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E619D-8F32-7168-4A8B-3EED3392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02462-8392-B896-6116-944C67CB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B402-4D43-C748-8A74-67614F817A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8550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940E3-560F-78FC-8B40-2BDB9979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11D-318A-5C4B-B50E-D6E1C412B357}" type="datetimeFigureOut">
              <a:rPr lang="en-NG" smtClean="0"/>
              <a:t>24/07/2023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42138-3ACB-EBD5-3CCE-FC9F4632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57EF9-C912-2ADF-1643-52113CC8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B402-4D43-C748-8A74-67614F817A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767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2DE3-DB23-EEFE-DB75-5C0D4D76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257A-2C5F-E383-44B2-2EA8B22DC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28C45-E8B7-EC96-7559-DB9B68CD1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5FF04-193C-C243-A3E0-0E313A83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11D-318A-5C4B-B50E-D6E1C412B357}" type="datetimeFigureOut">
              <a:rPr lang="en-NG" smtClean="0"/>
              <a:t>24/07/2023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A9F53-AD1B-9933-58B1-A80698A9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4164C-6351-8422-E3C9-B2FA673C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B402-4D43-C748-8A74-67614F817A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8120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F708-1E68-E6B8-BF4B-1EC09F9D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43B21-B336-D38C-F5A8-B05E48849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CC5AB-FCCD-3418-3BD7-FD5656678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B1EEC-F93B-BB43-4051-BE4CBB58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811D-318A-5C4B-B50E-D6E1C412B357}" type="datetimeFigureOut">
              <a:rPr lang="en-NG" smtClean="0"/>
              <a:t>24/07/2023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CDE24-126E-F793-64CC-97C9E198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B5D41-9953-D2C9-CD4D-B15073C2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B402-4D43-C748-8A74-67614F817A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9330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23FAA-28FD-17F2-B6F9-0768DF0A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9DC5A-B960-73C0-9DC5-2229B6AB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A5606-FDC3-4752-87D6-4DCC55D84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811D-318A-5C4B-B50E-D6E1C412B357}" type="datetimeFigureOut">
              <a:rPr lang="en-NG" smtClean="0"/>
              <a:t>24/07/2023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0136-B34E-9C0C-9176-14642F7E9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4A2B6-E99B-98D6-69E7-2325FF8DB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3B402-4D43-C748-8A74-67614F817A2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2304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397627C-1A17-1354-B1BE-F3CEC8221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CBB89659-88E6-AE27-4B4F-1F80CED704E2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828166" y="3996983"/>
                </a:moveTo>
                <a:lnTo>
                  <a:pt x="6953735" y="4309978"/>
                </a:lnTo>
                <a:lnTo>
                  <a:pt x="6701360" y="4309978"/>
                </a:lnTo>
                <a:close/>
                <a:moveTo>
                  <a:pt x="3769776" y="3983993"/>
                </a:moveTo>
                <a:cubicBezTo>
                  <a:pt x="3806065" y="3983993"/>
                  <a:pt x="3838024" y="3989458"/>
                  <a:pt x="3865654" y="4000386"/>
                </a:cubicBezTo>
                <a:cubicBezTo>
                  <a:pt x="3893283" y="4011313"/>
                  <a:pt x="3916685" y="4026572"/>
                  <a:pt x="3935861" y="4046159"/>
                </a:cubicBezTo>
                <a:cubicBezTo>
                  <a:pt x="3955037" y="4065747"/>
                  <a:pt x="3969367" y="4088841"/>
                  <a:pt x="3978852" y="4115439"/>
                </a:cubicBezTo>
                <a:cubicBezTo>
                  <a:pt x="3988336" y="4142037"/>
                  <a:pt x="3993078" y="4171419"/>
                  <a:pt x="3993078" y="4203585"/>
                </a:cubicBezTo>
                <a:cubicBezTo>
                  <a:pt x="3993078" y="4246472"/>
                  <a:pt x="3984419" y="4284514"/>
                  <a:pt x="3967099" y="4317710"/>
                </a:cubicBezTo>
                <a:cubicBezTo>
                  <a:pt x="3949779" y="4350907"/>
                  <a:pt x="3924418" y="4376887"/>
                  <a:pt x="3891015" y="4395650"/>
                </a:cubicBezTo>
                <a:cubicBezTo>
                  <a:pt x="3857612" y="4414413"/>
                  <a:pt x="3817199" y="4423794"/>
                  <a:pt x="3769776" y="4423794"/>
                </a:cubicBezTo>
                <a:cubicBezTo>
                  <a:pt x="3700908" y="4423794"/>
                  <a:pt x="3646578" y="4403485"/>
                  <a:pt x="3606783" y="4362866"/>
                </a:cubicBezTo>
                <a:cubicBezTo>
                  <a:pt x="3566989" y="4322247"/>
                  <a:pt x="3547092" y="4269153"/>
                  <a:pt x="3547092" y="4203585"/>
                </a:cubicBezTo>
                <a:cubicBezTo>
                  <a:pt x="3547092" y="4138017"/>
                  <a:pt x="3566886" y="4085026"/>
                  <a:pt x="3606474" y="4044613"/>
                </a:cubicBezTo>
                <a:cubicBezTo>
                  <a:pt x="3646062" y="4004200"/>
                  <a:pt x="3700496" y="3983993"/>
                  <a:pt x="3769776" y="3983993"/>
                </a:cubicBezTo>
                <a:close/>
                <a:moveTo>
                  <a:pt x="5883814" y="3940075"/>
                </a:moveTo>
                <a:lnTo>
                  <a:pt x="5938248" y="3940075"/>
                </a:lnTo>
                <a:cubicBezTo>
                  <a:pt x="6000517" y="3940075"/>
                  <a:pt x="6043713" y="3947601"/>
                  <a:pt x="6067838" y="3962653"/>
                </a:cubicBezTo>
                <a:cubicBezTo>
                  <a:pt x="6091962" y="3977705"/>
                  <a:pt x="6104024" y="4005643"/>
                  <a:pt x="6104024" y="4046469"/>
                </a:cubicBezTo>
                <a:cubicBezTo>
                  <a:pt x="6104024" y="4073686"/>
                  <a:pt x="6098869" y="4094511"/>
                  <a:pt x="6088560" y="4108944"/>
                </a:cubicBezTo>
                <a:cubicBezTo>
                  <a:pt x="6078250" y="4123377"/>
                  <a:pt x="6061549" y="4133274"/>
                  <a:pt x="6038456" y="4138635"/>
                </a:cubicBezTo>
                <a:cubicBezTo>
                  <a:pt x="6015362" y="4143996"/>
                  <a:pt x="5982373" y="4146677"/>
                  <a:pt x="5939485" y="4146677"/>
                </a:cubicBezTo>
                <a:lnTo>
                  <a:pt x="5883814" y="4146677"/>
                </a:lnTo>
                <a:close/>
                <a:moveTo>
                  <a:pt x="9082828" y="3775537"/>
                </a:moveTo>
                <a:lnTo>
                  <a:pt x="9082828" y="4632870"/>
                </a:lnTo>
                <a:lnTo>
                  <a:pt x="9729230" y="4632870"/>
                </a:lnTo>
                <a:lnTo>
                  <a:pt x="9729230" y="4460290"/>
                </a:lnTo>
                <a:lnTo>
                  <a:pt x="9341388" y="4460290"/>
                </a:lnTo>
                <a:lnTo>
                  <a:pt x="9341388" y="4277194"/>
                </a:lnTo>
                <a:lnTo>
                  <a:pt x="9701394" y="4277194"/>
                </a:lnTo>
                <a:lnTo>
                  <a:pt x="9701394" y="4104614"/>
                </a:lnTo>
                <a:lnTo>
                  <a:pt x="9341388" y="4104614"/>
                </a:lnTo>
                <a:lnTo>
                  <a:pt x="9341388" y="3947498"/>
                </a:lnTo>
                <a:lnTo>
                  <a:pt x="9718714" y="3947498"/>
                </a:lnTo>
                <a:lnTo>
                  <a:pt x="9718714" y="3775537"/>
                </a:lnTo>
                <a:close/>
                <a:moveTo>
                  <a:pt x="8607814" y="3775537"/>
                </a:moveTo>
                <a:lnTo>
                  <a:pt x="8607814" y="4632870"/>
                </a:lnTo>
                <a:lnTo>
                  <a:pt x="8866376" y="4632870"/>
                </a:lnTo>
                <a:lnTo>
                  <a:pt x="8866376" y="3775537"/>
                </a:lnTo>
                <a:close/>
                <a:moveTo>
                  <a:pt x="7463578" y="3775537"/>
                </a:moveTo>
                <a:lnTo>
                  <a:pt x="7463578" y="4632870"/>
                </a:lnTo>
                <a:lnTo>
                  <a:pt x="7719664" y="4632870"/>
                </a:lnTo>
                <a:lnTo>
                  <a:pt x="7719664" y="4155337"/>
                </a:lnTo>
                <a:lnTo>
                  <a:pt x="8164414" y="4632870"/>
                </a:lnTo>
                <a:lnTo>
                  <a:pt x="8394520" y="4632870"/>
                </a:lnTo>
                <a:lnTo>
                  <a:pt x="8394520" y="3775537"/>
                </a:lnTo>
                <a:lnTo>
                  <a:pt x="8136578" y="3775537"/>
                </a:lnTo>
                <a:lnTo>
                  <a:pt x="8136578" y="4250596"/>
                </a:lnTo>
                <a:lnTo>
                  <a:pt x="7693066" y="3775537"/>
                </a:lnTo>
                <a:close/>
                <a:moveTo>
                  <a:pt x="6684040" y="3775537"/>
                </a:moveTo>
                <a:lnTo>
                  <a:pt x="6304858" y="4632870"/>
                </a:lnTo>
                <a:lnTo>
                  <a:pt x="6569605" y="4632870"/>
                </a:lnTo>
                <a:lnTo>
                  <a:pt x="6640740" y="4459053"/>
                </a:lnTo>
                <a:lnTo>
                  <a:pt x="7013117" y="4459053"/>
                </a:lnTo>
                <a:lnTo>
                  <a:pt x="7083015" y="4632870"/>
                </a:lnTo>
                <a:lnTo>
                  <a:pt x="7347761" y="4632870"/>
                </a:lnTo>
                <a:lnTo>
                  <a:pt x="6969818" y="3775537"/>
                </a:lnTo>
                <a:close/>
                <a:moveTo>
                  <a:pt x="5625253" y="3775537"/>
                </a:moveTo>
                <a:lnTo>
                  <a:pt x="5625253" y="4632870"/>
                </a:lnTo>
                <a:lnTo>
                  <a:pt x="5883814" y="4632870"/>
                </a:lnTo>
                <a:lnTo>
                  <a:pt x="5883814" y="4311215"/>
                </a:lnTo>
                <a:lnTo>
                  <a:pt x="6053301" y="4311215"/>
                </a:lnTo>
                <a:cubicBezTo>
                  <a:pt x="6109385" y="4311215"/>
                  <a:pt x="6158148" y="4303071"/>
                  <a:pt x="6199592" y="4286782"/>
                </a:cubicBezTo>
                <a:cubicBezTo>
                  <a:pt x="6241036" y="4270493"/>
                  <a:pt x="6273923" y="4249256"/>
                  <a:pt x="6298254" y="4223070"/>
                </a:cubicBezTo>
                <a:cubicBezTo>
                  <a:pt x="6322584" y="4196884"/>
                  <a:pt x="6340213" y="4168636"/>
                  <a:pt x="6351141" y="4138326"/>
                </a:cubicBezTo>
                <a:cubicBezTo>
                  <a:pt x="6362069" y="4108016"/>
                  <a:pt x="6367533" y="4076985"/>
                  <a:pt x="6367533" y="4045232"/>
                </a:cubicBezTo>
                <a:cubicBezTo>
                  <a:pt x="6367533" y="4013066"/>
                  <a:pt x="6362069" y="3981519"/>
                  <a:pt x="6351141" y="3950591"/>
                </a:cubicBezTo>
                <a:cubicBezTo>
                  <a:pt x="6340213" y="3919663"/>
                  <a:pt x="6322584" y="3891002"/>
                  <a:pt x="6298254" y="3864610"/>
                </a:cubicBezTo>
                <a:cubicBezTo>
                  <a:pt x="6273923" y="3838218"/>
                  <a:pt x="6241036" y="3816774"/>
                  <a:pt x="6199592" y="3800279"/>
                </a:cubicBezTo>
                <a:cubicBezTo>
                  <a:pt x="6158148" y="3783784"/>
                  <a:pt x="6109385" y="3775537"/>
                  <a:pt x="6053301" y="3775537"/>
                </a:cubicBezTo>
                <a:close/>
                <a:moveTo>
                  <a:pt x="4415578" y="3775537"/>
                </a:moveTo>
                <a:lnTo>
                  <a:pt x="4415578" y="4632870"/>
                </a:lnTo>
                <a:lnTo>
                  <a:pt x="4666716" y="4632870"/>
                </a:lnTo>
                <a:lnTo>
                  <a:pt x="4666716" y="4136161"/>
                </a:lnTo>
                <a:lnTo>
                  <a:pt x="4900535" y="4423794"/>
                </a:lnTo>
                <a:lnTo>
                  <a:pt x="4920948" y="4423794"/>
                </a:lnTo>
                <a:lnTo>
                  <a:pt x="5154147" y="4136161"/>
                </a:lnTo>
                <a:lnTo>
                  <a:pt x="5154147" y="4632870"/>
                </a:lnTo>
                <a:lnTo>
                  <a:pt x="5412708" y="4632870"/>
                </a:lnTo>
                <a:lnTo>
                  <a:pt x="5412708" y="3775537"/>
                </a:lnTo>
                <a:lnTo>
                  <a:pt x="5178271" y="3775537"/>
                </a:lnTo>
                <a:lnTo>
                  <a:pt x="4913524" y="4097191"/>
                </a:lnTo>
                <a:lnTo>
                  <a:pt x="4650015" y="3775537"/>
                </a:lnTo>
                <a:close/>
                <a:moveTo>
                  <a:pt x="10176621" y="3763784"/>
                </a:moveTo>
                <a:cubicBezTo>
                  <a:pt x="10109403" y="3763784"/>
                  <a:pt x="10052495" y="3774918"/>
                  <a:pt x="10005896" y="3797186"/>
                </a:cubicBezTo>
                <a:cubicBezTo>
                  <a:pt x="9959297" y="3819455"/>
                  <a:pt x="9924658" y="3849249"/>
                  <a:pt x="9901978" y="3886569"/>
                </a:cubicBezTo>
                <a:cubicBezTo>
                  <a:pt x="9879296" y="3923890"/>
                  <a:pt x="9867956" y="3965643"/>
                  <a:pt x="9867956" y="4011829"/>
                </a:cubicBezTo>
                <a:cubicBezTo>
                  <a:pt x="9867956" y="4059665"/>
                  <a:pt x="9879193" y="4101109"/>
                  <a:pt x="9901668" y="4136161"/>
                </a:cubicBezTo>
                <a:cubicBezTo>
                  <a:pt x="9924142" y="4171213"/>
                  <a:pt x="9953112" y="4200389"/>
                  <a:pt x="9988577" y="4223688"/>
                </a:cubicBezTo>
                <a:cubicBezTo>
                  <a:pt x="10024041" y="4246987"/>
                  <a:pt x="10065278" y="4268534"/>
                  <a:pt x="10112290" y="4288328"/>
                </a:cubicBezTo>
                <a:cubicBezTo>
                  <a:pt x="10154764" y="4305236"/>
                  <a:pt x="10187136" y="4321628"/>
                  <a:pt x="10209405" y="4337504"/>
                </a:cubicBezTo>
                <a:cubicBezTo>
                  <a:pt x="10231673" y="4353381"/>
                  <a:pt x="10242807" y="4372866"/>
                  <a:pt x="10242808" y="4395959"/>
                </a:cubicBezTo>
                <a:cubicBezTo>
                  <a:pt x="10242807" y="4408743"/>
                  <a:pt x="10236312" y="4422454"/>
                  <a:pt x="10223323" y="4437094"/>
                </a:cubicBezTo>
                <a:cubicBezTo>
                  <a:pt x="10210332" y="4451733"/>
                  <a:pt x="10181776" y="4459053"/>
                  <a:pt x="10137652" y="4459053"/>
                </a:cubicBezTo>
                <a:cubicBezTo>
                  <a:pt x="10089815" y="4459053"/>
                  <a:pt x="10044968" y="4450187"/>
                  <a:pt x="10003113" y="4432454"/>
                </a:cubicBezTo>
                <a:cubicBezTo>
                  <a:pt x="9961256" y="4414722"/>
                  <a:pt x="9918678" y="4392454"/>
                  <a:pt x="9875379" y="4365649"/>
                </a:cubicBezTo>
                <a:lnTo>
                  <a:pt x="9875379" y="4575962"/>
                </a:lnTo>
                <a:cubicBezTo>
                  <a:pt x="9921565" y="4596168"/>
                  <a:pt x="9965999" y="4611427"/>
                  <a:pt x="10008680" y="4621736"/>
                </a:cubicBezTo>
                <a:cubicBezTo>
                  <a:pt x="10051362" y="4632045"/>
                  <a:pt x="10085588" y="4638334"/>
                  <a:pt x="10111362" y="4640602"/>
                </a:cubicBezTo>
                <a:cubicBezTo>
                  <a:pt x="10137135" y="4642870"/>
                  <a:pt x="10158888" y="4644004"/>
                  <a:pt x="10176621" y="4644004"/>
                </a:cubicBezTo>
                <a:cubicBezTo>
                  <a:pt x="10240126" y="4644004"/>
                  <a:pt x="10296416" y="4633592"/>
                  <a:pt x="10345490" y="4612767"/>
                </a:cubicBezTo>
                <a:cubicBezTo>
                  <a:pt x="10394562" y="4591942"/>
                  <a:pt x="10432810" y="4561941"/>
                  <a:pt x="10460234" y="4522765"/>
                </a:cubicBezTo>
                <a:cubicBezTo>
                  <a:pt x="10487657" y="4483589"/>
                  <a:pt x="10501368" y="4437197"/>
                  <a:pt x="10501368" y="4383588"/>
                </a:cubicBezTo>
                <a:cubicBezTo>
                  <a:pt x="10501368" y="4335339"/>
                  <a:pt x="10490131" y="4295030"/>
                  <a:pt x="10467657" y="4262658"/>
                </a:cubicBezTo>
                <a:cubicBezTo>
                  <a:pt x="10445182" y="4230286"/>
                  <a:pt x="10414150" y="4201729"/>
                  <a:pt x="10374562" y="4176986"/>
                </a:cubicBezTo>
                <a:cubicBezTo>
                  <a:pt x="10334974" y="4152244"/>
                  <a:pt x="10282189" y="4124408"/>
                  <a:pt x="10216210" y="4093480"/>
                </a:cubicBezTo>
                <a:cubicBezTo>
                  <a:pt x="10179095" y="4075748"/>
                  <a:pt x="10153322" y="4060696"/>
                  <a:pt x="10138888" y="4048324"/>
                </a:cubicBezTo>
                <a:cubicBezTo>
                  <a:pt x="10124455" y="4035953"/>
                  <a:pt x="10117238" y="4021314"/>
                  <a:pt x="10117238" y="4004406"/>
                </a:cubicBezTo>
                <a:cubicBezTo>
                  <a:pt x="10117238" y="3986262"/>
                  <a:pt x="10124455" y="3971004"/>
                  <a:pt x="10138888" y="3958632"/>
                </a:cubicBezTo>
                <a:cubicBezTo>
                  <a:pt x="10153322" y="3946261"/>
                  <a:pt x="10176620" y="3940075"/>
                  <a:pt x="10208786" y="3940075"/>
                </a:cubicBezTo>
                <a:cubicBezTo>
                  <a:pt x="10257859" y="3940075"/>
                  <a:pt x="10303942" y="3949972"/>
                  <a:pt x="10347036" y="3969766"/>
                </a:cubicBezTo>
                <a:cubicBezTo>
                  <a:pt x="10390129" y="3989561"/>
                  <a:pt x="10429202" y="4012035"/>
                  <a:pt x="10464254" y="4037190"/>
                </a:cubicBezTo>
                <a:lnTo>
                  <a:pt x="10464254" y="3836156"/>
                </a:lnTo>
                <a:cubicBezTo>
                  <a:pt x="10454358" y="3829558"/>
                  <a:pt x="10436213" y="3820486"/>
                  <a:pt x="10409821" y="3808939"/>
                </a:cubicBezTo>
                <a:cubicBezTo>
                  <a:pt x="10383428" y="3797393"/>
                  <a:pt x="10349922" y="3786980"/>
                  <a:pt x="10309304" y="3777701"/>
                </a:cubicBezTo>
                <a:cubicBezTo>
                  <a:pt x="10268684" y="3768423"/>
                  <a:pt x="10224456" y="3763784"/>
                  <a:pt x="10176621" y="3763784"/>
                </a:cubicBezTo>
                <a:close/>
                <a:moveTo>
                  <a:pt x="3769776" y="3763784"/>
                </a:moveTo>
                <a:cubicBezTo>
                  <a:pt x="3663794" y="3763784"/>
                  <a:pt x="3574000" y="3784299"/>
                  <a:pt x="3500390" y="3825331"/>
                </a:cubicBezTo>
                <a:cubicBezTo>
                  <a:pt x="3426781" y="3866363"/>
                  <a:pt x="3372243" y="3920384"/>
                  <a:pt x="3336779" y="3987396"/>
                </a:cubicBezTo>
                <a:cubicBezTo>
                  <a:pt x="3301315" y="4054407"/>
                  <a:pt x="3283582" y="4126470"/>
                  <a:pt x="3283582" y="4203585"/>
                </a:cubicBezTo>
                <a:cubicBezTo>
                  <a:pt x="3283582" y="4280287"/>
                  <a:pt x="3301418" y="4352247"/>
                  <a:pt x="3337088" y="4419464"/>
                </a:cubicBezTo>
                <a:cubicBezTo>
                  <a:pt x="3372759" y="4486682"/>
                  <a:pt x="3427296" y="4540910"/>
                  <a:pt x="3500699" y="4582148"/>
                </a:cubicBezTo>
                <a:cubicBezTo>
                  <a:pt x="3574103" y="4623385"/>
                  <a:pt x="3663794" y="4644004"/>
                  <a:pt x="3769776" y="4644004"/>
                </a:cubicBezTo>
                <a:cubicBezTo>
                  <a:pt x="3874520" y="4644004"/>
                  <a:pt x="3963387" y="4624210"/>
                  <a:pt x="4036379" y="4584622"/>
                </a:cubicBezTo>
                <a:cubicBezTo>
                  <a:pt x="4109369" y="4545034"/>
                  <a:pt x="4164319" y="4491631"/>
                  <a:pt x="4201226" y="4424413"/>
                </a:cubicBezTo>
                <a:cubicBezTo>
                  <a:pt x="4238134" y="4357196"/>
                  <a:pt x="4256588" y="4283586"/>
                  <a:pt x="4256588" y="4203585"/>
                </a:cubicBezTo>
                <a:cubicBezTo>
                  <a:pt x="4256588" y="4144615"/>
                  <a:pt x="4246278" y="4088428"/>
                  <a:pt x="4225659" y="4035025"/>
                </a:cubicBezTo>
                <a:cubicBezTo>
                  <a:pt x="4205040" y="3981622"/>
                  <a:pt x="4174731" y="3934817"/>
                  <a:pt x="4134730" y="3894611"/>
                </a:cubicBezTo>
                <a:cubicBezTo>
                  <a:pt x="4094730" y="3854404"/>
                  <a:pt x="4043698" y="3822548"/>
                  <a:pt x="3981635" y="3799042"/>
                </a:cubicBezTo>
                <a:cubicBezTo>
                  <a:pt x="3919572" y="3775537"/>
                  <a:pt x="3848952" y="3763784"/>
                  <a:pt x="3769776" y="3763784"/>
                </a:cubicBezTo>
                <a:close/>
                <a:moveTo>
                  <a:pt x="2848325" y="3763784"/>
                </a:moveTo>
                <a:cubicBezTo>
                  <a:pt x="2783169" y="3763784"/>
                  <a:pt x="2721210" y="3772547"/>
                  <a:pt x="2662446" y="3790073"/>
                </a:cubicBezTo>
                <a:cubicBezTo>
                  <a:pt x="2603681" y="3807599"/>
                  <a:pt x="2551310" y="3834713"/>
                  <a:pt x="2505330" y="3871414"/>
                </a:cubicBezTo>
                <a:cubicBezTo>
                  <a:pt x="2459350" y="3908116"/>
                  <a:pt x="2423576" y="3954199"/>
                  <a:pt x="2398008" y="4009664"/>
                </a:cubicBezTo>
                <a:cubicBezTo>
                  <a:pt x="2372441" y="4065129"/>
                  <a:pt x="2359657" y="4129769"/>
                  <a:pt x="2359657" y="4203585"/>
                </a:cubicBezTo>
                <a:cubicBezTo>
                  <a:pt x="2359657" y="4267916"/>
                  <a:pt x="2370482" y="4326989"/>
                  <a:pt x="2392132" y="4380804"/>
                </a:cubicBezTo>
                <a:cubicBezTo>
                  <a:pt x="2413782" y="4434619"/>
                  <a:pt x="2446360" y="4481630"/>
                  <a:pt x="2489866" y="4521837"/>
                </a:cubicBezTo>
                <a:cubicBezTo>
                  <a:pt x="2533371" y="4562044"/>
                  <a:pt x="2584712" y="4592457"/>
                  <a:pt x="2643889" y="4613076"/>
                </a:cubicBezTo>
                <a:cubicBezTo>
                  <a:pt x="2703065" y="4633695"/>
                  <a:pt x="2769973" y="4644004"/>
                  <a:pt x="2844613" y="4644004"/>
                </a:cubicBezTo>
                <a:cubicBezTo>
                  <a:pt x="2885026" y="4644004"/>
                  <a:pt x="2924100" y="4641633"/>
                  <a:pt x="2961832" y="4636891"/>
                </a:cubicBezTo>
                <a:cubicBezTo>
                  <a:pt x="2999564" y="4632149"/>
                  <a:pt x="3036988" y="4624210"/>
                  <a:pt x="3074102" y="4613076"/>
                </a:cubicBezTo>
                <a:cubicBezTo>
                  <a:pt x="3111216" y="4601942"/>
                  <a:pt x="3147505" y="4587096"/>
                  <a:pt x="3182970" y="4568539"/>
                </a:cubicBezTo>
                <a:lnTo>
                  <a:pt x="3182970" y="4351422"/>
                </a:lnTo>
                <a:cubicBezTo>
                  <a:pt x="3156165" y="4368330"/>
                  <a:pt x="3130082" y="4382969"/>
                  <a:pt x="3104721" y="4395340"/>
                </a:cubicBezTo>
                <a:cubicBezTo>
                  <a:pt x="3079360" y="4407712"/>
                  <a:pt x="3048122" y="4418949"/>
                  <a:pt x="3011008" y="4429052"/>
                </a:cubicBezTo>
                <a:cubicBezTo>
                  <a:pt x="2973894" y="4439156"/>
                  <a:pt x="2934512" y="4444207"/>
                  <a:pt x="2892862" y="4444207"/>
                </a:cubicBezTo>
                <a:cubicBezTo>
                  <a:pt x="2841315" y="4444207"/>
                  <a:pt x="2795025" y="4433589"/>
                  <a:pt x="2753994" y="4412351"/>
                </a:cubicBezTo>
                <a:cubicBezTo>
                  <a:pt x="2712962" y="4391114"/>
                  <a:pt x="2680899" y="4362453"/>
                  <a:pt x="2657806" y="4326370"/>
                </a:cubicBezTo>
                <a:cubicBezTo>
                  <a:pt x="2634713" y="4290287"/>
                  <a:pt x="2623166" y="4250596"/>
                  <a:pt x="2623166" y="4207296"/>
                </a:cubicBezTo>
                <a:cubicBezTo>
                  <a:pt x="2623166" y="4158223"/>
                  <a:pt x="2636363" y="4115336"/>
                  <a:pt x="2662755" y="4078634"/>
                </a:cubicBezTo>
                <a:cubicBezTo>
                  <a:pt x="2689147" y="4041933"/>
                  <a:pt x="2723993" y="4013685"/>
                  <a:pt x="2767293" y="3993891"/>
                </a:cubicBezTo>
                <a:cubicBezTo>
                  <a:pt x="2810593" y="3974096"/>
                  <a:pt x="2857191" y="3964199"/>
                  <a:pt x="2907089" y="3964199"/>
                </a:cubicBezTo>
                <a:cubicBezTo>
                  <a:pt x="2963172" y="3964199"/>
                  <a:pt x="3011936" y="3972962"/>
                  <a:pt x="3053380" y="3990488"/>
                </a:cubicBezTo>
                <a:cubicBezTo>
                  <a:pt x="3094824" y="4008015"/>
                  <a:pt x="3136784" y="4029974"/>
                  <a:pt x="3179258" y="4056366"/>
                </a:cubicBezTo>
                <a:lnTo>
                  <a:pt x="3179258" y="3828733"/>
                </a:lnTo>
                <a:cubicBezTo>
                  <a:pt x="3055957" y="3785434"/>
                  <a:pt x="2945646" y="3763784"/>
                  <a:pt x="2848325" y="3763784"/>
                </a:cubicBezTo>
                <a:close/>
                <a:moveTo>
                  <a:pt x="6484401" y="2459994"/>
                </a:moveTo>
                <a:cubicBezTo>
                  <a:pt x="6520689" y="2459994"/>
                  <a:pt x="6552649" y="2465458"/>
                  <a:pt x="6580278" y="2476386"/>
                </a:cubicBezTo>
                <a:cubicBezTo>
                  <a:pt x="6607908" y="2487314"/>
                  <a:pt x="6631310" y="2502572"/>
                  <a:pt x="6650486" y="2522159"/>
                </a:cubicBezTo>
                <a:cubicBezTo>
                  <a:pt x="6669661" y="2541748"/>
                  <a:pt x="6683991" y="2564841"/>
                  <a:pt x="6693476" y="2591439"/>
                </a:cubicBezTo>
                <a:cubicBezTo>
                  <a:pt x="6702961" y="2618037"/>
                  <a:pt x="6707703" y="2647419"/>
                  <a:pt x="6707703" y="2679585"/>
                </a:cubicBezTo>
                <a:cubicBezTo>
                  <a:pt x="6707703" y="2722472"/>
                  <a:pt x="6699043" y="2760514"/>
                  <a:pt x="6681723" y="2793710"/>
                </a:cubicBezTo>
                <a:cubicBezTo>
                  <a:pt x="6664403" y="2826907"/>
                  <a:pt x="6639042" y="2852887"/>
                  <a:pt x="6605640" y="2871650"/>
                </a:cubicBezTo>
                <a:cubicBezTo>
                  <a:pt x="6572237" y="2890413"/>
                  <a:pt x="6531823" y="2899795"/>
                  <a:pt x="6484401" y="2899795"/>
                </a:cubicBezTo>
                <a:cubicBezTo>
                  <a:pt x="6415533" y="2899795"/>
                  <a:pt x="6361202" y="2879485"/>
                  <a:pt x="6321408" y="2838866"/>
                </a:cubicBezTo>
                <a:cubicBezTo>
                  <a:pt x="6281613" y="2798246"/>
                  <a:pt x="6261716" y="2745153"/>
                  <a:pt x="6261716" y="2679585"/>
                </a:cubicBezTo>
                <a:cubicBezTo>
                  <a:pt x="6261716" y="2614017"/>
                  <a:pt x="6281510" y="2561026"/>
                  <a:pt x="6321099" y="2520613"/>
                </a:cubicBezTo>
                <a:cubicBezTo>
                  <a:pt x="6360687" y="2480200"/>
                  <a:pt x="6415121" y="2459994"/>
                  <a:pt x="6484401" y="2459994"/>
                </a:cubicBezTo>
                <a:close/>
                <a:moveTo>
                  <a:pt x="7388764" y="2416075"/>
                </a:moveTo>
                <a:lnTo>
                  <a:pt x="7443198" y="2416075"/>
                </a:lnTo>
                <a:cubicBezTo>
                  <a:pt x="7501755" y="2416075"/>
                  <a:pt x="7544024" y="2423910"/>
                  <a:pt x="7570004" y="2439581"/>
                </a:cubicBezTo>
                <a:cubicBezTo>
                  <a:pt x="7595984" y="2455251"/>
                  <a:pt x="7608973" y="2482881"/>
                  <a:pt x="7608973" y="2522469"/>
                </a:cubicBezTo>
                <a:cubicBezTo>
                  <a:pt x="7608973" y="2561645"/>
                  <a:pt x="7597324" y="2588140"/>
                  <a:pt x="7574024" y="2601955"/>
                </a:cubicBezTo>
                <a:cubicBezTo>
                  <a:pt x="7550725" y="2615769"/>
                  <a:pt x="7507528" y="2622677"/>
                  <a:pt x="7444435" y="2622677"/>
                </a:cubicBezTo>
                <a:lnTo>
                  <a:pt x="7388764" y="2622677"/>
                </a:lnTo>
                <a:close/>
                <a:moveTo>
                  <a:pt x="8073178" y="2251536"/>
                </a:moveTo>
                <a:lnTo>
                  <a:pt x="8073178" y="3108870"/>
                </a:lnTo>
                <a:lnTo>
                  <a:pt x="8329264" y="3108870"/>
                </a:lnTo>
                <a:lnTo>
                  <a:pt x="8329264" y="2631337"/>
                </a:lnTo>
                <a:lnTo>
                  <a:pt x="8774014" y="3108870"/>
                </a:lnTo>
                <a:lnTo>
                  <a:pt x="9004120" y="3108870"/>
                </a:lnTo>
                <a:lnTo>
                  <a:pt x="9004120" y="2251536"/>
                </a:lnTo>
                <a:lnTo>
                  <a:pt x="8746178" y="2251536"/>
                </a:lnTo>
                <a:lnTo>
                  <a:pt x="8746178" y="2726596"/>
                </a:lnTo>
                <a:lnTo>
                  <a:pt x="8302666" y="2251536"/>
                </a:lnTo>
                <a:close/>
                <a:moveTo>
                  <a:pt x="7130203" y="2251536"/>
                </a:moveTo>
                <a:lnTo>
                  <a:pt x="7130203" y="3108870"/>
                </a:lnTo>
                <a:lnTo>
                  <a:pt x="7388764" y="3108870"/>
                </a:lnTo>
                <a:lnTo>
                  <a:pt x="7388764" y="2774226"/>
                </a:lnTo>
                <a:lnTo>
                  <a:pt x="7417836" y="2774226"/>
                </a:lnTo>
                <a:cubicBezTo>
                  <a:pt x="7447527" y="2774226"/>
                  <a:pt x="7471754" y="2777834"/>
                  <a:pt x="7490518" y="2785051"/>
                </a:cubicBezTo>
                <a:cubicBezTo>
                  <a:pt x="7509281" y="2792267"/>
                  <a:pt x="7528560" y="2808762"/>
                  <a:pt x="7548354" y="2834536"/>
                </a:cubicBezTo>
                <a:cubicBezTo>
                  <a:pt x="7568148" y="2860310"/>
                  <a:pt x="7590416" y="2901032"/>
                  <a:pt x="7615159" y="2956703"/>
                </a:cubicBezTo>
                <a:lnTo>
                  <a:pt x="7682583" y="3108870"/>
                </a:lnTo>
                <a:lnTo>
                  <a:pt x="7960319" y="3108870"/>
                </a:lnTo>
                <a:lnTo>
                  <a:pt x="7873720" y="2922682"/>
                </a:lnTo>
                <a:cubicBezTo>
                  <a:pt x="7842792" y="2855464"/>
                  <a:pt x="7818358" y="2810824"/>
                  <a:pt x="7800420" y="2788762"/>
                </a:cubicBezTo>
                <a:cubicBezTo>
                  <a:pt x="7782481" y="2766700"/>
                  <a:pt x="7759697" y="2747627"/>
                  <a:pt x="7732068" y="2731544"/>
                </a:cubicBezTo>
                <a:cubicBezTo>
                  <a:pt x="7755162" y="2719173"/>
                  <a:pt x="7775986" y="2706183"/>
                  <a:pt x="7794544" y="2692575"/>
                </a:cubicBezTo>
                <a:cubicBezTo>
                  <a:pt x="7813101" y="2678966"/>
                  <a:pt x="7830730" y="2657213"/>
                  <a:pt x="7847431" y="2627316"/>
                </a:cubicBezTo>
                <a:cubicBezTo>
                  <a:pt x="7864132" y="2597418"/>
                  <a:pt x="7872483" y="2560820"/>
                  <a:pt x="7872483" y="2517520"/>
                </a:cubicBezTo>
                <a:cubicBezTo>
                  <a:pt x="7872483" y="2480406"/>
                  <a:pt x="7862483" y="2441230"/>
                  <a:pt x="7842482" y="2399992"/>
                </a:cubicBezTo>
                <a:cubicBezTo>
                  <a:pt x="7822482" y="2358755"/>
                  <a:pt x="7789801" y="2323703"/>
                  <a:pt x="7744440" y="2294836"/>
                </a:cubicBezTo>
                <a:cubicBezTo>
                  <a:pt x="7699078" y="2265970"/>
                  <a:pt x="7640933" y="2251536"/>
                  <a:pt x="7570004" y="2251536"/>
                </a:cubicBezTo>
                <a:close/>
                <a:moveTo>
                  <a:pt x="4654940" y="2251536"/>
                </a:moveTo>
                <a:lnTo>
                  <a:pt x="4654940" y="3108870"/>
                </a:lnTo>
                <a:lnTo>
                  <a:pt x="4913501" y="3108870"/>
                </a:lnTo>
                <a:lnTo>
                  <a:pt x="4913501" y="2251536"/>
                </a:lnTo>
                <a:close/>
                <a:moveTo>
                  <a:pt x="3510703" y="2251536"/>
                </a:moveTo>
                <a:lnTo>
                  <a:pt x="3510703" y="3108870"/>
                </a:lnTo>
                <a:lnTo>
                  <a:pt x="3766790" y="3108870"/>
                </a:lnTo>
                <a:lnTo>
                  <a:pt x="3766790" y="2631337"/>
                </a:lnTo>
                <a:lnTo>
                  <a:pt x="4211540" y="3108870"/>
                </a:lnTo>
                <a:lnTo>
                  <a:pt x="4441646" y="3108870"/>
                </a:lnTo>
                <a:lnTo>
                  <a:pt x="4441646" y="2251536"/>
                </a:lnTo>
                <a:lnTo>
                  <a:pt x="4183704" y="2251536"/>
                </a:lnTo>
                <a:lnTo>
                  <a:pt x="4183704" y="2726596"/>
                </a:lnTo>
                <a:lnTo>
                  <a:pt x="3740191" y="2251536"/>
                </a:lnTo>
                <a:close/>
                <a:moveTo>
                  <a:pt x="2402957" y="2251536"/>
                </a:moveTo>
                <a:lnTo>
                  <a:pt x="2402957" y="2724740"/>
                </a:lnTo>
                <a:cubicBezTo>
                  <a:pt x="2402957" y="2820000"/>
                  <a:pt x="2426050" y="2897320"/>
                  <a:pt x="2472237" y="2956703"/>
                </a:cubicBezTo>
                <a:cubicBezTo>
                  <a:pt x="2518423" y="3016085"/>
                  <a:pt x="2575846" y="3058148"/>
                  <a:pt x="2644507" y="3082890"/>
                </a:cubicBezTo>
                <a:cubicBezTo>
                  <a:pt x="2713168" y="3107633"/>
                  <a:pt x="2783788" y="3120004"/>
                  <a:pt x="2856366" y="3120004"/>
                </a:cubicBezTo>
                <a:cubicBezTo>
                  <a:pt x="2908326" y="3120004"/>
                  <a:pt x="2960388" y="3113406"/>
                  <a:pt x="3012555" y="3100210"/>
                </a:cubicBezTo>
                <a:cubicBezTo>
                  <a:pt x="3064720" y="3087014"/>
                  <a:pt x="3113381" y="3065364"/>
                  <a:pt x="3158537" y="3035261"/>
                </a:cubicBezTo>
                <a:cubicBezTo>
                  <a:pt x="3203692" y="3005157"/>
                  <a:pt x="3239981" y="2964229"/>
                  <a:pt x="3267404" y="2912475"/>
                </a:cubicBezTo>
                <a:cubicBezTo>
                  <a:pt x="3294827" y="2860722"/>
                  <a:pt x="3308539" y="2798143"/>
                  <a:pt x="3308539" y="2724740"/>
                </a:cubicBezTo>
                <a:lnTo>
                  <a:pt x="3308539" y="2251536"/>
                </a:lnTo>
                <a:lnTo>
                  <a:pt x="3049978" y="2251536"/>
                </a:lnTo>
                <a:lnTo>
                  <a:pt x="3049978" y="2659172"/>
                </a:lnTo>
                <a:cubicBezTo>
                  <a:pt x="3049978" y="2715668"/>
                  <a:pt x="3041833" y="2762267"/>
                  <a:pt x="3025544" y="2798968"/>
                </a:cubicBezTo>
                <a:cubicBezTo>
                  <a:pt x="3009255" y="2835670"/>
                  <a:pt x="2986472" y="2862474"/>
                  <a:pt x="2957193" y="2879382"/>
                </a:cubicBezTo>
                <a:cubicBezTo>
                  <a:pt x="2927914" y="2896289"/>
                  <a:pt x="2894305" y="2904743"/>
                  <a:pt x="2856366" y="2904743"/>
                </a:cubicBezTo>
                <a:cubicBezTo>
                  <a:pt x="2816778" y="2904743"/>
                  <a:pt x="2782448" y="2896186"/>
                  <a:pt x="2753375" y="2879073"/>
                </a:cubicBezTo>
                <a:cubicBezTo>
                  <a:pt x="2724303" y="2861959"/>
                  <a:pt x="2701622" y="2834948"/>
                  <a:pt x="2685333" y="2798040"/>
                </a:cubicBezTo>
                <a:cubicBezTo>
                  <a:pt x="2669044" y="2761132"/>
                  <a:pt x="2660899" y="2714431"/>
                  <a:pt x="2660899" y="2657935"/>
                </a:cubicBezTo>
                <a:lnTo>
                  <a:pt x="2660899" y="2251536"/>
                </a:lnTo>
                <a:close/>
                <a:moveTo>
                  <a:pt x="6484401" y="2239784"/>
                </a:moveTo>
                <a:cubicBezTo>
                  <a:pt x="6378419" y="2239784"/>
                  <a:pt x="6288624" y="2260299"/>
                  <a:pt x="6215014" y="2301331"/>
                </a:cubicBezTo>
                <a:cubicBezTo>
                  <a:pt x="6141405" y="2342363"/>
                  <a:pt x="6086868" y="2396384"/>
                  <a:pt x="6051404" y="2463396"/>
                </a:cubicBezTo>
                <a:cubicBezTo>
                  <a:pt x="6015939" y="2530407"/>
                  <a:pt x="5998207" y="2602470"/>
                  <a:pt x="5998207" y="2679585"/>
                </a:cubicBezTo>
                <a:cubicBezTo>
                  <a:pt x="5998207" y="2756287"/>
                  <a:pt x="6016042" y="2828247"/>
                  <a:pt x="6051713" y="2895465"/>
                </a:cubicBezTo>
                <a:cubicBezTo>
                  <a:pt x="6087383" y="2962682"/>
                  <a:pt x="6141920" y="3016910"/>
                  <a:pt x="6215324" y="3058148"/>
                </a:cubicBezTo>
                <a:cubicBezTo>
                  <a:pt x="6288727" y="3099385"/>
                  <a:pt x="6378419" y="3120004"/>
                  <a:pt x="6484401" y="3120004"/>
                </a:cubicBezTo>
                <a:cubicBezTo>
                  <a:pt x="6589144" y="3120004"/>
                  <a:pt x="6678012" y="3100210"/>
                  <a:pt x="6751003" y="3060622"/>
                </a:cubicBezTo>
                <a:cubicBezTo>
                  <a:pt x="6823994" y="3021034"/>
                  <a:pt x="6878943" y="2967631"/>
                  <a:pt x="6915851" y="2900413"/>
                </a:cubicBezTo>
                <a:cubicBezTo>
                  <a:pt x="6952758" y="2833196"/>
                  <a:pt x="6971212" y="2759586"/>
                  <a:pt x="6971213" y="2679585"/>
                </a:cubicBezTo>
                <a:cubicBezTo>
                  <a:pt x="6971212" y="2620615"/>
                  <a:pt x="6960903" y="2564428"/>
                  <a:pt x="6940284" y="2511025"/>
                </a:cubicBezTo>
                <a:cubicBezTo>
                  <a:pt x="6919665" y="2457622"/>
                  <a:pt x="6889355" y="2410817"/>
                  <a:pt x="6849355" y="2370611"/>
                </a:cubicBezTo>
                <a:cubicBezTo>
                  <a:pt x="6809354" y="2330404"/>
                  <a:pt x="6758322" y="2298548"/>
                  <a:pt x="6696260" y="2275042"/>
                </a:cubicBezTo>
                <a:cubicBezTo>
                  <a:pt x="6634197" y="2251536"/>
                  <a:pt x="6563577" y="2239784"/>
                  <a:pt x="6484401" y="2239784"/>
                </a:cubicBezTo>
                <a:close/>
                <a:moveTo>
                  <a:pt x="5562950" y="2239784"/>
                </a:moveTo>
                <a:cubicBezTo>
                  <a:pt x="5497794" y="2239784"/>
                  <a:pt x="5435835" y="2248547"/>
                  <a:pt x="5377070" y="2266073"/>
                </a:cubicBezTo>
                <a:cubicBezTo>
                  <a:pt x="5318306" y="2283599"/>
                  <a:pt x="5265934" y="2310713"/>
                  <a:pt x="5219955" y="2347415"/>
                </a:cubicBezTo>
                <a:cubicBezTo>
                  <a:pt x="5173974" y="2384116"/>
                  <a:pt x="5138200" y="2430199"/>
                  <a:pt x="5112633" y="2485664"/>
                </a:cubicBezTo>
                <a:cubicBezTo>
                  <a:pt x="5087065" y="2541129"/>
                  <a:pt x="5074282" y="2605769"/>
                  <a:pt x="5074282" y="2679585"/>
                </a:cubicBezTo>
                <a:cubicBezTo>
                  <a:pt x="5074282" y="2743916"/>
                  <a:pt x="5085107" y="2802989"/>
                  <a:pt x="5106757" y="2856804"/>
                </a:cubicBezTo>
                <a:cubicBezTo>
                  <a:pt x="5128407" y="2910620"/>
                  <a:pt x="5160984" y="2957631"/>
                  <a:pt x="5204490" y="2997837"/>
                </a:cubicBezTo>
                <a:cubicBezTo>
                  <a:pt x="5247996" y="3038044"/>
                  <a:pt x="5299337" y="3068457"/>
                  <a:pt x="5358513" y="3089076"/>
                </a:cubicBezTo>
                <a:cubicBezTo>
                  <a:pt x="5417689" y="3109695"/>
                  <a:pt x="5484597" y="3120004"/>
                  <a:pt x="5559239" y="3120004"/>
                </a:cubicBezTo>
                <a:cubicBezTo>
                  <a:pt x="5599651" y="3120004"/>
                  <a:pt x="5638724" y="3117633"/>
                  <a:pt x="5676457" y="3112891"/>
                </a:cubicBezTo>
                <a:cubicBezTo>
                  <a:pt x="5714189" y="3108149"/>
                  <a:pt x="5751613" y="3100210"/>
                  <a:pt x="5788727" y="3089076"/>
                </a:cubicBezTo>
                <a:cubicBezTo>
                  <a:pt x="5825841" y="3077942"/>
                  <a:pt x="5862130" y="3063096"/>
                  <a:pt x="5897594" y="3044539"/>
                </a:cubicBezTo>
                <a:lnTo>
                  <a:pt x="5897594" y="2827422"/>
                </a:lnTo>
                <a:cubicBezTo>
                  <a:pt x="5870790" y="2844330"/>
                  <a:pt x="5844707" y="2858969"/>
                  <a:pt x="5819346" y="2871340"/>
                </a:cubicBezTo>
                <a:cubicBezTo>
                  <a:pt x="5793984" y="2883712"/>
                  <a:pt x="5762748" y="2894949"/>
                  <a:pt x="5725633" y="2905053"/>
                </a:cubicBezTo>
                <a:cubicBezTo>
                  <a:pt x="5688519" y="2915156"/>
                  <a:pt x="5649136" y="2920207"/>
                  <a:pt x="5607486" y="2920207"/>
                </a:cubicBezTo>
                <a:cubicBezTo>
                  <a:pt x="5555939" y="2920207"/>
                  <a:pt x="5509649" y="2909589"/>
                  <a:pt x="5468618" y="2888351"/>
                </a:cubicBezTo>
                <a:cubicBezTo>
                  <a:pt x="5427586" y="2867114"/>
                  <a:pt x="5395524" y="2838453"/>
                  <a:pt x="5372431" y="2802370"/>
                </a:cubicBezTo>
                <a:cubicBezTo>
                  <a:pt x="5349338" y="2766287"/>
                  <a:pt x="5337791" y="2726596"/>
                  <a:pt x="5337791" y="2683296"/>
                </a:cubicBezTo>
                <a:cubicBezTo>
                  <a:pt x="5337791" y="2634223"/>
                  <a:pt x="5350987" y="2591336"/>
                  <a:pt x="5377380" y="2554634"/>
                </a:cubicBezTo>
                <a:cubicBezTo>
                  <a:pt x="5403772" y="2517933"/>
                  <a:pt x="5438618" y="2489685"/>
                  <a:pt x="5481917" y="2469891"/>
                </a:cubicBezTo>
                <a:cubicBezTo>
                  <a:pt x="5525218" y="2450096"/>
                  <a:pt x="5571815" y="2440199"/>
                  <a:pt x="5621714" y="2440199"/>
                </a:cubicBezTo>
                <a:cubicBezTo>
                  <a:pt x="5677797" y="2440199"/>
                  <a:pt x="5726561" y="2448962"/>
                  <a:pt x="5768005" y="2466489"/>
                </a:cubicBezTo>
                <a:cubicBezTo>
                  <a:pt x="5809449" y="2484015"/>
                  <a:pt x="5851408" y="2505974"/>
                  <a:pt x="5893883" y="2532366"/>
                </a:cubicBezTo>
                <a:lnTo>
                  <a:pt x="5893883" y="2304733"/>
                </a:lnTo>
                <a:cubicBezTo>
                  <a:pt x="5770582" y="2261434"/>
                  <a:pt x="5660270" y="2239784"/>
                  <a:pt x="5562950" y="223978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7FF9B0-21EE-65A3-5BF4-87944C3CB340}"/>
              </a:ext>
            </a:extLst>
          </p:cNvPr>
          <p:cNvSpPr txBox="1"/>
          <p:nvPr/>
        </p:nvSpPr>
        <p:spPr>
          <a:xfrm>
            <a:off x="340963" y="5765370"/>
            <a:ext cx="378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dirty="0">
                <a:solidFill>
                  <a:schemeClr val="bg1"/>
                </a:solidFill>
              </a:rPr>
              <a:t>BY AJAERO IHUOMA, 2023</a:t>
            </a:r>
          </a:p>
        </p:txBody>
      </p:sp>
    </p:spTree>
    <p:extLst>
      <p:ext uri="{BB962C8B-B14F-4D97-AF65-F5344CB8AC3E}">
        <p14:creationId xmlns:p14="http://schemas.microsoft.com/office/powerpoint/2010/main" val="369546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DFF2-7DBF-476D-E3B5-0F991FBB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What countries and Cities have the most unicorns </a:t>
            </a:r>
            <a:br>
              <a:rPr lang="en-GB" sz="3200" b="1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</a:br>
            <a:endParaRPr lang="en-NG" sz="3200" b="1" dirty="0">
              <a:latin typeface="Candara" panose="020E0502030303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026DE9F-9A9E-565A-062B-FE8C1BFAB6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11" y="1293867"/>
            <a:ext cx="6279189" cy="371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2FC8962D-21E7-8FFF-632A-D8715387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811" y="1293867"/>
            <a:ext cx="6279189" cy="371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B9DEAE-7AFF-AFE2-76EA-79586B06C607}"/>
              </a:ext>
            </a:extLst>
          </p:cNvPr>
          <p:cNvSpPr txBox="1"/>
          <p:nvPr/>
        </p:nvSpPr>
        <p:spPr>
          <a:xfrm>
            <a:off x="781257" y="5260062"/>
            <a:ext cx="5188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USA is the highest with 562 unicorns.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China has second highest with 173 unicorns.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India closely follows third with 65 unicorns.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United Kingdom has 43 unicorns.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Germany is fifth with 26 unicorns.</a:t>
            </a:r>
          </a:p>
          <a:p>
            <a:endParaRPr lang="en-NG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A8414-AF12-96B5-36E5-45365CD56560}"/>
              </a:ext>
            </a:extLst>
          </p:cNvPr>
          <p:cNvSpPr txBox="1"/>
          <p:nvPr/>
        </p:nvSpPr>
        <p:spPr>
          <a:xfrm>
            <a:off x="6927743" y="5260062"/>
            <a:ext cx="4850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San Francisco is the highest with 152 unicorns.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New York closely follows with 103 unicorns.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Beijing follows third with 63 unicorns.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Shanghai is the fourth with 44 unicorns.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London comes fifth with 34 unicorns.</a:t>
            </a:r>
          </a:p>
          <a:p>
            <a:endParaRPr lang="en-NG" sz="1600" dirty="0"/>
          </a:p>
        </p:txBody>
      </p:sp>
    </p:spTree>
    <p:extLst>
      <p:ext uri="{BB962C8B-B14F-4D97-AF65-F5344CB8AC3E}">
        <p14:creationId xmlns:p14="http://schemas.microsoft.com/office/powerpoint/2010/main" val="215093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1C58-4499-7107-6E15-83C99CC5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What investors have funded the most Unicorns</a:t>
            </a:r>
            <a:br>
              <a:rPr lang="en-GB" sz="3200" b="1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</a:br>
            <a:endParaRPr lang="en-NG" sz="3200" b="1" dirty="0">
              <a:latin typeface="Candara" panose="020E0502030303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8A15CA1-9566-3B9A-FC22-85AFDF01D9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141526" cy="455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08F2FB-E8AD-1481-F8C7-C4CB567C1E34}"/>
              </a:ext>
            </a:extLst>
          </p:cNvPr>
          <p:cNvSpPr txBox="1"/>
          <p:nvPr/>
        </p:nvSpPr>
        <p:spPr>
          <a:xfrm>
            <a:off x="7485681" y="2278251"/>
            <a:ext cx="4339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Observation: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top 5 investors include: 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Accel, 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Tiger Global </a:t>
            </a:r>
            <a:r>
              <a:rPr lang="en-GB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Management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Andreessen Horowitz, 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Sequoia Capital China, 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Insight Partners.</a:t>
            </a:r>
          </a:p>
          <a:p>
            <a:br>
              <a:rPr lang="en-GB" dirty="0"/>
            </a:br>
            <a:endParaRPr lang="en-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5EF7F-9029-0683-7E92-A0B69C25D3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5625" y1="50469" x2="30312" y2="42031"/>
                        <a14:backgroundMark x1="30312" y1="42031" x2="37396" y2="39531"/>
                        <a14:backgroundMark x1="37396" y1="39531" x2="45000" y2="39844"/>
                        <a14:backgroundMark x1="45000" y1="39844" x2="48177" y2="29922"/>
                        <a14:backgroundMark x1="48177" y1="29922" x2="49271" y2="18828"/>
                        <a14:backgroundMark x1="49271" y1="18828" x2="55052" y2="12188"/>
                        <a14:backgroundMark x1="55052" y1="12188" x2="62448" y2="12969"/>
                        <a14:backgroundMark x1="62448" y1="12969" x2="68802" y2="18438"/>
                        <a14:backgroundMark x1="68802" y1="18438" x2="78490" y2="11484"/>
                        <a14:backgroundMark x1="67552" y1="30156" x2="66927" y2="41250"/>
                        <a14:backgroundMark x1="66927" y1="41250" x2="70313" y2="30625"/>
                        <a14:backgroundMark x1="70313" y1="30625" x2="66927" y2="62187"/>
                        <a14:backgroundMark x1="66927" y1="62187" x2="84896" y2="9844"/>
                        <a14:backgroundMark x1="84896" y1="9844" x2="82188" y2="27187"/>
                        <a14:backgroundMark x1="82188" y1="27187" x2="90104" y2="15156"/>
                        <a14:backgroundMark x1="90104" y1="15156" x2="84844" y2="421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9430" y="4858490"/>
            <a:ext cx="2759173" cy="199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3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E451-4C3B-8548-237B-3276C86C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Does the amount of funding influence the valuation</a:t>
            </a:r>
            <a:br>
              <a:rPr lang="en-GB" sz="4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NG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570290C-8E9A-0DE1-C687-384577BEB5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4206"/>
            <a:ext cx="6231287" cy="482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5078CC-C1BC-4774-C623-7546EDC75BD0}"/>
              </a:ext>
            </a:extLst>
          </p:cNvPr>
          <p:cNvSpPr txBox="1"/>
          <p:nvPr/>
        </p:nvSpPr>
        <p:spPr>
          <a:xfrm>
            <a:off x="7218012" y="2279496"/>
            <a:ext cx="448320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Observation: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There is a positive correlation between funding and valuation.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1600" b="0" i="0" u="none" strike="noStrik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 the case of JUUL Labs which got the most funding(14B) but drops in valuation; research shows there was an ongoing dispute between JUULS Labs and the USA FDA, leading to a fall in their market share and ultimately stopping the sales of JUUL pods.</a:t>
            </a:r>
          </a:p>
          <a:p>
            <a:endParaRPr lang="en-NG" sz="1600" dirty="0"/>
          </a:p>
        </p:txBody>
      </p:sp>
    </p:spTree>
    <p:extLst>
      <p:ext uri="{BB962C8B-B14F-4D97-AF65-F5344CB8AC3E}">
        <p14:creationId xmlns:p14="http://schemas.microsoft.com/office/powerpoint/2010/main" val="398300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9AF8-2470-3377-335C-BC58622E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G" sz="3200" b="1" dirty="0">
                <a:latin typeface="Candara" panose="020E0502030303020204" pitchFamily="34" charset="0"/>
              </a:rPr>
              <a:t>GENERAL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2A56F-685C-046C-492F-3DD6959DE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652"/>
            <a:ext cx="10515600" cy="4667250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There are over 1000+ unicorn companies, located in 46 countries and 256 cities across the world.</a:t>
            </a:r>
          </a:p>
          <a:p>
            <a:pPr algn="just">
              <a:buBlip>
                <a:blip r:embed="rId2"/>
              </a:buBlip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These companies are grouped into 16 different industries.</a:t>
            </a:r>
          </a:p>
          <a:p>
            <a:pPr algn="just">
              <a:buBlip>
                <a:blip r:embed="rId2"/>
              </a:buBlip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most valuable unicorn is valued at 180 Billion Dollars ; a company needs to be  valued at $1B to be considered a unicorn</a:t>
            </a:r>
          </a:p>
          <a:p>
            <a:pPr algn="just">
              <a:buBlip>
                <a:blip r:embed="rId2"/>
              </a:buBlip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It is possible to achieve unicorn status within 2 - 4 years of founding. On average, it takes 7 years to become a unicorn.</a:t>
            </a:r>
          </a:p>
          <a:p>
            <a:pPr algn="just">
              <a:buBlip>
                <a:blip r:embed="rId2"/>
              </a:buBlip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Fintech is the most valued industry, followed by Internet Software Service, E-Commerce &amp; direct-to-consumer, Artificial Intelligence, and Health.</a:t>
            </a:r>
          </a:p>
          <a:p>
            <a:pPr algn="just">
              <a:buBlip>
                <a:blip r:embed="rId2"/>
              </a:buBlip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United States houses 64.7% of unicorns. San Francisco and New York are the cities with the most unicorns in the world.</a:t>
            </a:r>
          </a:p>
          <a:p>
            <a:pPr algn="just">
              <a:buBlip>
                <a:blip r:embed="rId2"/>
              </a:buBlip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amount of funding from investors positively influences the development of a unicorn.</a:t>
            </a:r>
          </a:p>
        </p:txBody>
      </p:sp>
    </p:spTree>
    <p:extLst>
      <p:ext uri="{BB962C8B-B14F-4D97-AF65-F5344CB8AC3E}">
        <p14:creationId xmlns:p14="http://schemas.microsoft.com/office/powerpoint/2010/main" val="346803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53EE-4719-D50D-1EC6-C469B3EE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19" y="18255"/>
            <a:ext cx="10515600" cy="1325563"/>
          </a:xfrm>
        </p:spPr>
        <p:txBody>
          <a:bodyPr>
            <a:normAutofit/>
          </a:bodyPr>
          <a:lstStyle/>
          <a:p>
            <a:r>
              <a:rPr lang="en-NG" sz="3200" b="1" dirty="0">
                <a:latin typeface="Candara" panose="020E0502030303020204" pitchFamily="34" charset="0"/>
              </a:rPr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66DE9-5793-24BB-1909-5013D7C1E8F1}"/>
              </a:ext>
            </a:extLst>
          </p:cNvPr>
          <p:cNvSpPr txBox="1"/>
          <p:nvPr/>
        </p:nvSpPr>
        <p:spPr>
          <a:xfrm>
            <a:off x="4825139" y="5273294"/>
            <a:ext cx="3022169" cy="1477328"/>
          </a:xfrm>
          <a:prstGeom prst="rect">
            <a:avLst/>
          </a:prstGeom>
          <a:gradFill>
            <a:gsLst>
              <a:gs pos="300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  <a:ln/>
          <a:effectLst>
            <a:softEdge rad="70819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NG"/>
            </a:defPPr>
            <a:lvl1pPr>
              <a:buFont typeface="Arial" panose="020B0604020202020204" pitchFamily="34" charset="0"/>
              <a:buChar char="•"/>
              <a:defRPr i="0" u="none" strike="noStrike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GB" dirty="0"/>
              <a:t>A good business model, strategy, and vision designed for rapid growth is necessary for becoming a unicorn.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CD906-8453-1106-EE93-4AADA4111104}"/>
              </a:ext>
            </a:extLst>
          </p:cNvPr>
          <p:cNvSpPr txBox="1"/>
          <p:nvPr/>
        </p:nvSpPr>
        <p:spPr>
          <a:xfrm>
            <a:off x="8161150" y="1096111"/>
            <a:ext cx="3022169" cy="1754326"/>
          </a:xfrm>
          <a:prstGeom prst="rect">
            <a:avLst/>
          </a:prstGeom>
          <a:gradFill>
            <a:gsLst>
              <a:gs pos="300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  <a:ln/>
          <a:effectLst>
            <a:softEdge rad="70819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NG"/>
            </a:defPPr>
            <a:lvl1pPr>
              <a:buFont typeface="Arial" panose="020B0604020202020204" pitchFamily="34" charset="0"/>
              <a:buChar char="•"/>
              <a:defRPr i="0" u="none" strike="noStrike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</a:defRPr>
            </a:lvl1pPr>
          </a:lstStyle>
          <a:p>
            <a:r>
              <a:rPr lang="en-GB" dirty="0"/>
              <a:t>The top industries show where the interest of the people lie. Therefore, there will be more investors willing to fund start-ups in those areas.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6C774-115A-89F9-8E23-20CC691B2C9B}"/>
              </a:ext>
            </a:extLst>
          </p:cNvPr>
          <p:cNvSpPr txBox="1"/>
          <p:nvPr/>
        </p:nvSpPr>
        <p:spPr>
          <a:xfrm>
            <a:off x="1210160" y="1096111"/>
            <a:ext cx="3022169" cy="1754326"/>
          </a:xfrm>
          <a:prstGeom prst="rect">
            <a:avLst/>
          </a:prstGeom>
          <a:gradFill>
            <a:gsLst>
              <a:gs pos="300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  <a:ln/>
          <a:effectLst>
            <a:softEdge rad="70819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NG"/>
            </a:defPPr>
            <a:lvl1pPr>
              <a:buFont typeface="Arial" panose="020B0604020202020204" pitchFamily="34" charset="0"/>
              <a:buChar char="•"/>
              <a:defRPr i="0" u="none" strike="noStrike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GB" dirty="0"/>
              <a:t>There should be a good relationship with the right investors in your industry. There are investor hubs like 'Kickstarter' to be a part of to build these networks</a:t>
            </a:r>
            <a:r>
              <a:rPr lang="en-GB"/>
              <a:t>.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1C289-7904-2142-EFC7-CD99E923239C}"/>
              </a:ext>
            </a:extLst>
          </p:cNvPr>
          <p:cNvSpPr txBox="1"/>
          <p:nvPr/>
        </p:nvSpPr>
        <p:spPr>
          <a:xfrm>
            <a:off x="8161149" y="3624767"/>
            <a:ext cx="3022169" cy="1754326"/>
          </a:xfrm>
          <a:prstGeom prst="rect">
            <a:avLst/>
          </a:prstGeom>
          <a:gradFill>
            <a:gsLst>
              <a:gs pos="300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  <a:ln/>
          <a:effectLst>
            <a:softEdge rad="70819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NG"/>
            </a:defPPr>
            <a:lvl1pPr>
              <a:buFont typeface="Arial" panose="020B0604020202020204" pitchFamily="34" charset="0"/>
              <a:buChar char="•"/>
              <a:defRPr i="0" u="none" strike="noStrike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GB" dirty="0"/>
              <a:t>It is advisable to discover a large homogenous potential market in order to drive more engagement. Define your audience and market strategically.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85E6BF-044B-D6E7-1418-53F40849BF61}"/>
              </a:ext>
            </a:extLst>
          </p:cNvPr>
          <p:cNvSpPr txBox="1"/>
          <p:nvPr/>
        </p:nvSpPr>
        <p:spPr>
          <a:xfrm>
            <a:off x="1199184" y="3429000"/>
            <a:ext cx="3022169" cy="2585323"/>
          </a:xfrm>
          <a:prstGeom prst="rect">
            <a:avLst/>
          </a:prstGeom>
          <a:gradFill>
            <a:gsLst>
              <a:gs pos="300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  <a:ln/>
          <a:effectLst>
            <a:softEdge rad="70819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NG"/>
            </a:defPPr>
            <a:lvl1pPr>
              <a:buFont typeface="Arial" panose="020B0604020202020204" pitchFamily="34" charset="0"/>
              <a:buChar char="•"/>
              <a:defRPr i="0" u="none" strike="noStrike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" panose="02000503000000020004" pitchFamily="2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GB" dirty="0"/>
              <a:t>More start-ups needs to feed into the tech space and discover how to solve consumer problems with the use of technology. This is a fast-growing industry</a:t>
            </a:r>
            <a:r>
              <a:rPr lang="en-GB"/>
              <a:t>. </a:t>
            </a:r>
            <a:r>
              <a:rPr lang="en-GB" dirty="0"/>
              <a:t>Try to be unique and </a:t>
            </a:r>
            <a:r>
              <a:rPr lang="en-GB"/>
              <a:t>bring something</a:t>
            </a:r>
            <a:r>
              <a:rPr lang="en-GB" dirty="0"/>
              <a:t> different into the </a:t>
            </a:r>
            <a:r>
              <a:rPr lang="en-GB"/>
              <a:t>tech space.</a:t>
            </a:r>
            <a:endParaRPr lang="en-GB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94ED319-A596-5EA5-85E6-67DB28475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5625" y1="50469" x2="30312" y2="42031"/>
                        <a14:backgroundMark x1="30312" y1="42031" x2="37396" y2="39531"/>
                        <a14:backgroundMark x1="37396" y1="39531" x2="45000" y2="39844"/>
                        <a14:backgroundMark x1="45000" y1="39844" x2="48177" y2="29922"/>
                        <a14:backgroundMark x1="48177" y1="29922" x2="49271" y2="18828"/>
                        <a14:backgroundMark x1="49271" y1="18828" x2="55052" y2="12188"/>
                        <a14:backgroundMark x1="55052" y1="12188" x2="62448" y2="12969"/>
                        <a14:backgroundMark x1="62448" y1="12969" x2="68802" y2="18438"/>
                        <a14:backgroundMark x1="68802" y1="18438" x2="78490" y2="11484"/>
                        <a14:backgroundMark x1="67552" y1="30156" x2="66927" y2="41250"/>
                        <a14:backgroundMark x1="66927" y1="41250" x2="70313" y2="30625"/>
                        <a14:backgroundMark x1="70313" y1="30625" x2="66927" y2="62187"/>
                        <a14:backgroundMark x1="66927" y1="62187" x2="84896" y2="9844"/>
                        <a14:backgroundMark x1="84896" y1="9844" x2="82188" y2="27187"/>
                        <a14:backgroundMark x1="82188" y1="27187" x2="90104" y2="15156"/>
                        <a14:backgroundMark x1="90104" y1="15156" x2="84844" y2="421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0945" y="-678607"/>
            <a:ext cx="7870555" cy="64404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11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B549-0AAC-D602-0AAC-653BB51EC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624" y="2569542"/>
            <a:ext cx="5257800" cy="22504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G" sz="66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THANK YOU FOR YOUR TIME!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2166A90-C62B-C9B0-BB37-9D44CAA97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5625" y1="50469" x2="30312" y2="42031"/>
                        <a14:backgroundMark x1="30312" y1="42031" x2="37396" y2="39531"/>
                        <a14:backgroundMark x1="37396" y1="39531" x2="45000" y2="39844"/>
                        <a14:backgroundMark x1="45000" y1="39844" x2="48177" y2="29922"/>
                        <a14:backgroundMark x1="48177" y1="29922" x2="49271" y2="18828"/>
                        <a14:backgroundMark x1="49271" y1="18828" x2="55052" y2="12188"/>
                        <a14:backgroundMark x1="55052" y1="12188" x2="62448" y2="12969"/>
                        <a14:backgroundMark x1="62448" y1="12969" x2="68802" y2="18438"/>
                        <a14:backgroundMark x1="68802" y1="18438" x2="78490" y2="11484"/>
                        <a14:backgroundMark x1="67552" y1="30156" x2="66927" y2="41250"/>
                        <a14:backgroundMark x1="66927" y1="41250" x2="70313" y2="30625"/>
                        <a14:backgroundMark x1="70313" y1="30625" x2="66927" y2="62187"/>
                        <a14:backgroundMark x1="66927" y1="62187" x2="84896" y2="9844"/>
                        <a14:backgroundMark x1="84896" y1="9844" x2="82188" y2="27187"/>
                        <a14:backgroundMark x1="82188" y1="27187" x2="90104" y2="15156"/>
                        <a14:backgroundMark x1="90104" y1="15156" x2="84844" y2="421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31223" y="365125"/>
            <a:ext cx="7870555" cy="64404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277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AD4ED3-8CE7-6D24-F403-921231D36F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4219197"/>
              </p:ext>
            </p:extLst>
          </p:nvPr>
        </p:nvGraphicFramePr>
        <p:xfrm>
          <a:off x="2884407" y="595680"/>
          <a:ext cx="8739322" cy="5944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C5B3B7A-F748-0328-7676-5D39087DB557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25625" y1="50469" x2="30312" y2="42031"/>
                        <a14:backgroundMark x1="30312" y1="42031" x2="37396" y2="39531"/>
                        <a14:backgroundMark x1="37396" y1="39531" x2="45000" y2="39844"/>
                        <a14:backgroundMark x1="45000" y1="39844" x2="48177" y2="29922"/>
                        <a14:backgroundMark x1="48177" y1="29922" x2="49271" y2="18828"/>
                        <a14:backgroundMark x1="49271" y1="18828" x2="55052" y2="12188"/>
                        <a14:backgroundMark x1="55052" y1="12188" x2="62448" y2="12969"/>
                        <a14:backgroundMark x1="62448" y1="12969" x2="68802" y2="18438"/>
                        <a14:backgroundMark x1="68802" y1="18438" x2="78490" y2="11484"/>
                        <a14:backgroundMark x1="67552" y1="30156" x2="66927" y2="41250"/>
                        <a14:backgroundMark x1="66927" y1="41250" x2="70313" y2="30625"/>
                        <a14:backgroundMark x1="70313" y1="30625" x2="66927" y2="62187"/>
                        <a14:backgroundMark x1="66927" y1="62187" x2="84896" y2="9844"/>
                        <a14:backgroundMark x1="84896" y1="9844" x2="82188" y2="27187"/>
                        <a14:backgroundMark x1="82188" y1="27187" x2="90104" y2="15156"/>
                        <a14:backgroundMark x1="90104" y1="15156" x2="84844" y2="421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740616" y="317715"/>
            <a:ext cx="7870555" cy="707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3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ED900E-ECCE-320B-8122-77BA082A3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411497"/>
              </p:ext>
            </p:extLst>
          </p:nvPr>
        </p:nvGraphicFramePr>
        <p:xfrm>
          <a:off x="2355741" y="743919"/>
          <a:ext cx="8338088" cy="5873859"/>
        </p:xfrm>
        <a:graphic>
          <a:graphicData uri="http://schemas.openxmlformats.org/drawingml/2006/table">
            <a:tbl>
              <a:tblPr/>
              <a:tblGrid>
                <a:gridCol w="1433111">
                  <a:extLst>
                    <a:ext uri="{9D8B030D-6E8A-4147-A177-3AD203B41FA5}">
                      <a16:colId xmlns:a16="http://schemas.microsoft.com/office/drawing/2014/main" val="3493168423"/>
                    </a:ext>
                  </a:extLst>
                </a:gridCol>
                <a:gridCol w="6904977">
                  <a:extLst>
                    <a:ext uri="{9D8B030D-6E8A-4147-A177-3AD203B41FA5}">
                      <a16:colId xmlns:a16="http://schemas.microsoft.com/office/drawing/2014/main" val="3980670229"/>
                    </a:ext>
                  </a:extLst>
                </a:gridCol>
              </a:tblGrid>
              <a:tr h="302819">
                <a:tc>
                  <a:txBody>
                    <a:bodyPr/>
                    <a:lstStyle/>
                    <a:p>
                      <a:r>
                        <a:rPr lang="en-GB" sz="1600" b="1">
                          <a:ln>
                            <a:solidFill>
                              <a:schemeClr val="dk2">
                                <a:hueOff val="0"/>
                                <a:satOff val="0"/>
                                <a:lumOff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Field</a:t>
                      </a:r>
                      <a:endParaRPr lang="en-GB" sz="1600">
                        <a:ln>
                          <a:solidFill>
                            <a:schemeClr val="dk2">
                              <a:hueOff val="0"/>
                              <a:satOff val="0"/>
                              <a:lumOff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41" marR="21541" marT="21541" marB="215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n>
                            <a:solidFill>
                              <a:schemeClr val="dk2">
                                <a:hueOff val="0"/>
                                <a:satOff val="0"/>
                                <a:lumOff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Description</a:t>
                      </a:r>
                      <a:endParaRPr lang="en-GB" sz="1600" dirty="0">
                        <a:ln>
                          <a:solidFill>
                            <a:schemeClr val="dk2">
                              <a:hueOff val="0"/>
                              <a:satOff val="0"/>
                              <a:lumOff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41" marR="21541" marT="21541" marB="215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309827"/>
                  </a:ext>
                </a:extLst>
              </a:tr>
              <a:tr h="470582">
                <a:tc>
                  <a:txBody>
                    <a:bodyPr/>
                    <a:lstStyle/>
                    <a:p>
                      <a:r>
                        <a:rPr lang="en-GB" sz="1600" b="1">
                          <a:ln>
                            <a:solidFill>
                              <a:schemeClr val="dk2">
                                <a:hueOff val="0"/>
                                <a:satOff val="0"/>
                                <a:lumOff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Company</a:t>
                      </a:r>
                      <a:endParaRPr lang="en-GB" sz="1600">
                        <a:ln>
                          <a:solidFill>
                            <a:schemeClr val="dk2">
                              <a:hueOff val="0"/>
                              <a:satOff val="0"/>
                              <a:lumOff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41" marR="21541" marT="21541" marB="215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n>
                            <a:solidFill>
                              <a:schemeClr val="dk2">
                                <a:hueOff val="0"/>
                                <a:satOff val="0"/>
                                <a:lumOff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Company name</a:t>
                      </a:r>
                      <a:endParaRPr lang="en-GB" sz="1600" dirty="0">
                        <a:ln>
                          <a:solidFill>
                            <a:schemeClr val="dk2">
                              <a:hueOff val="0"/>
                              <a:satOff val="0"/>
                              <a:lumOff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41" marR="21541" marT="21541" marB="215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843903"/>
                  </a:ext>
                </a:extLst>
              </a:tr>
              <a:tr h="470582">
                <a:tc>
                  <a:txBody>
                    <a:bodyPr/>
                    <a:lstStyle/>
                    <a:p>
                      <a:r>
                        <a:rPr lang="en-GB" sz="1600" b="1">
                          <a:ln>
                            <a:solidFill>
                              <a:schemeClr val="dk2">
                                <a:hueOff val="0"/>
                                <a:satOff val="0"/>
                                <a:lumOff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Valuation</a:t>
                      </a:r>
                      <a:endParaRPr lang="en-GB" sz="1600">
                        <a:ln>
                          <a:solidFill>
                            <a:schemeClr val="dk2">
                              <a:hueOff val="0"/>
                              <a:satOff val="0"/>
                              <a:lumOff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41" marR="21541" marT="21541" marB="215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n>
                            <a:solidFill>
                              <a:schemeClr val="dk2">
                                <a:hueOff val="0"/>
                                <a:satOff val="0"/>
                                <a:lumOff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Company valuation in billions (B) of dollars</a:t>
                      </a:r>
                      <a:endParaRPr lang="en-GB" sz="1600" dirty="0">
                        <a:ln>
                          <a:solidFill>
                            <a:schemeClr val="dk2">
                              <a:hueOff val="0"/>
                              <a:satOff val="0"/>
                              <a:lumOff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41" marR="21541" marT="21541" marB="215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486764"/>
                  </a:ext>
                </a:extLst>
              </a:tr>
              <a:tr h="677179">
                <a:tc>
                  <a:txBody>
                    <a:bodyPr/>
                    <a:lstStyle/>
                    <a:p>
                      <a:r>
                        <a:rPr lang="en-GB" sz="1600" b="1">
                          <a:ln>
                            <a:solidFill>
                              <a:schemeClr val="dk2">
                                <a:hueOff val="0"/>
                                <a:satOff val="0"/>
                                <a:lumOff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Date Joined</a:t>
                      </a:r>
                      <a:endParaRPr lang="en-GB" sz="1600">
                        <a:ln>
                          <a:solidFill>
                            <a:schemeClr val="dk2">
                              <a:hueOff val="0"/>
                              <a:satOff val="0"/>
                              <a:lumOff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41" marR="21541" marT="21541" marB="215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n>
                            <a:solidFill>
                              <a:schemeClr val="dk2">
                                <a:hueOff val="0"/>
                                <a:satOff val="0"/>
                                <a:lumOff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The date in which the company reached $1 billion in valuation</a:t>
                      </a:r>
                    </a:p>
                  </a:txBody>
                  <a:tcPr marL="21541" marR="21541" marT="21541" marB="215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401491"/>
                  </a:ext>
                </a:extLst>
              </a:tr>
              <a:tr h="470582">
                <a:tc>
                  <a:txBody>
                    <a:bodyPr/>
                    <a:lstStyle/>
                    <a:p>
                      <a:r>
                        <a:rPr lang="en-GB" sz="1600" b="1">
                          <a:ln>
                            <a:solidFill>
                              <a:schemeClr val="dk2">
                                <a:hueOff val="0"/>
                                <a:satOff val="0"/>
                                <a:lumOff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Industry</a:t>
                      </a:r>
                      <a:endParaRPr lang="en-GB" sz="1600">
                        <a:ln>
                          <a:solidFill>
                            <a:schemeClr val="dk2">
                              <a:hueOff val="0"/>
                              <a:satOff val="0"/>
                              <a:lumOff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41" marR="21541" marT="21541" marB="215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n>
                            <a:solidFill>
                              <a:schemeClr val="dk2">
                                <a:hueOff val="0"/>
                                <a:satOff val="0"/>
                                <a:lumOff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Company industry</a:t>
                      </a:r>
                      <a:endParaRPr lang="en-GB" sz="1600" dirty="0">
                        <a:ln>
                          <a:solidFill>
                            <a:schemeClr val="dk2">
                              <a:hueOff val="0"/>
                              <a:satOff val="0"/>
                              <a:lumOff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41" marR="21541" marT="21541" marB="215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539237"/>
                  </a:ext>
                </a:extLst>
              </a:tr>
              <a:tr h="302819">
                <a:tc>
                  <a:txBody>
                    <a:bodyPr/>
                    <a:lstStyle/>
                    <a:p>
                      <a:r>
                        <a:rPr lang="en-GB" sz="1600" b="1">
                          <a:ln>
                            <a:solidFill>
                              <a:schemeClr val="dk2">
                                <a:hueOff val="0"/>
                                <a:satOff val="0"/>
                                <a:lumOff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City</a:t>
                      </a:r>
                      <a:endParaRPr lang="en-GB" sz="1600">
                        <a:ln>
                          <a:solidFill>
                            <a:schemeClr val="dk2">
                              <a:hueOff val="0"/>
                              <a:satOff val="0"/>
                              <a:lumOff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41" marR="21541" marT="21541" marB="215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ln>
                            <a:solidFill>
                              <a:schemeClr val="dk2">
                                <a:hueOff val="0"/>
                                <a:satOff val="0"/>
                                <a:lumOff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City the company was founded in</a:t>
                      </a:r>
                      <a:endParaRPr lang="en-GB" sz="1600">
                        <a:ln>
                          <a:solidFill>
                            <a:schemeClr val="dk2">
                              <a:hueOff val="0"/>
                              <a:satOff val="0"/>
                              <a:lumOff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41" marR="21541" marT="21541" marB="215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265506"/>
                  </a:ext>
                </a:extLst>
              </a:tr>
              <a:tr h="470582">
                <a:tc>
                  <a:txBody>
                    <a:bodyPr/>
                    <a:lstStyle/>
                    <a:p>
                      <a:r>
                        <a:rPr lang="en-GB" sz="1600" b="1">
                          <a:ln>
                            <a:solidFill>
                              <a:schemeClr val="dk2">
                                <a:hueOff val="0"/>
                                <a:satOff val="0"/>
                                <a:lumOff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Country</a:t>
                      </a:r>
                      <a:endParaRPr lang="en-GB" sz="1600">
                        <a:ln>
                          <a:solidFill>
                            <a:schemeClr val="dk2">
                              <a:hueOff val="0"/>
                              <a:satOff val="0"/>
                              <a:lumOff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41" marR="21541" marT="21541" marB="215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ln>
                            <a:solidFill>
                              <a:schemeClr val="dk2">
                                <a:hueOff val="0"/>
                                <a:satOff val="0"/>
                                <a:lumOff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Country the company was founded in</a:t>
                      </a:r>
                      <a:endParaRPr lang="en-GB" sz="1600">
                        <a:ln>
                          <a:solidFill>
                            <a:schemeClr val="dk2">
                              <a:hueOff val="0"/>
                              <a:satOff val="0"/>
                              <a:lumOff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41" marR="21541" marT="21541" marB="215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236722"/>
                  </a:ext>
                </a:extLst>
              </a:tr>
              <a:tr h="470582">
                <a:tc>
                  <a:txBody>
                    <a:bodyPr/>
                    <a:lstStyle/>
                    <a:p>
                      <a:r>
                        <a:rPr lang="en-GB" sz="1600" b="1">
                          <a:ln>
                            <a:solidFill>
                              <a:schemeClr val="dk2">
                                <a:hueOff val="0"/>
                                <a:satOff val="0"/>
                                <a:lumOff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Continent</a:t>
                      </a:r>
                      <a:endParaRPr lang="en-GB" sz="1600">
                        <a:ln>
                          <a:solidFill>
                            <a:schemeClr val="dk2">
                              <a:hueOff val="0"/>
                              <a:satOff val="0"/>
                              <a:lumOff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41" marR="21541" marT="21541" marB="215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ln>
                            <a:solidFill>
                              <a:schemeClr val="dk2">
                                <a:hueOff val="0"/>
                                <a:satOff val="0"/>
                                <a:lumOff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Continent the company was founded in</a:t>
                      </a:r>
                      <a:endParaRPr lang="en-GB" sz="1600">
                        <a:ln>
                          <a:solidFill>
                            <a:schemeClr val="dk2">
                              <a:hueOff val="0"/>
                              <a:satOff val="0"/>
                              <a:lumOff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41" marR="21541" marT="21541" marB="215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24812"/>
                  </a:ext>
                </a:extLst>
              </a:tr>
              <a:tr h="677179">
                <a:tc>
                  <a:txBody>
                    <a:bodyPr/>
                    <a:lstStyle/>
                    <a:p>
                      <a:r>
                        <a:rPr lang="en-GB" sz="1600" b="1">
                          <a:ln>
                            <a:solidFill>
                              <a:schemeClr val="dk2">
                                <a:hueOff val="0"/>
                                <a:satOff val="0"/>
                                <a:lumOff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Year Founded</a:t>
                      </a:r>
                      <a:endParaRPr lang="en-GB" sz="1600">
                        <a:ln>
                          <a:solidFill>
                            <a:schemeClr val="dk2">
                              <a:hueOff val="0"/>
                              <a:satOff val="0"/>
                              <a:lumOff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41" marR="21541" marT="21541" marB="215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ln>
                            <a:solidFill>
                              <a:schemeClr val="dk2">
                                <a:hueOff val="0"/>
                                <a:satOff val="0"/>
                                <a:lumOff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Year the company was founded</a:t>
                      </a:r>
                      <a:endParaRPr lang="en-GB" sz="1600">
                        <a:ln>
                          <a:solidFill>
                            <a:schemeClr val="dk2">
                              <a:hueOff val="0"/>
                              <a:satOff val="0"/>
                              <a:lumOff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41" marR="21541" marT="21541" marB="215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431167"/>
                  </a:ext>
                </a:extLst>
              </a:tr>
              <a:tr h="677179">
                <a:tc>
                  <a:txBody>
                    <a:bodyPr/>
                    <a:lstStyle/>
                    <a:p>
                      <a:r>
                        <a:rPr lang="en-GB" sz="1600" b="1">
                          <a:ln>
                            <a:solidFill>
                              <a:schemeClr val="dk2">
                                <a:hueOff val="0"/>
                                <a:satOff val="0"/>
                                <a:lumOff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Funding</a:t>
                      </a:r>
                      <a:endParaRPr lang="en-GB" sz="1600">
                        <a:ln>
                          <a:solidFill>
                            <a:schemeClr val="dk2">
                              <a:hueOff val="0"/>
                              <a:satOff val="0"/>
                              <a:lumOff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41" marR="21541" marT="21541" marB="215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ln>
                            <a:solidFill>
                              <a:schemeClr val="dk2">
                                <a:hueOff val="0"/>
                                <a:satOff val="0"/>
                                <a:lumOff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Total amount raised across all funding rounds in billions (B) or millions (M) of dollars</a:t>
                      </a:r>
                      <a:endParaRPr lang="en-GB" sz="1600">
                        <a:ln>
                          <a:solidFill>
                            <a:schemeClr val="dk2">
                              <a:hueOff val="0"/>
                              <a:satOff val="0"/>
                              <a:lumOff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41" marR="21541" marT="21541" marB="215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892205"/>
                  </a:ext>
                </a:extLst>
              </a:tr>
              <a:tr h="883774">
                <a:tc>
                  <a:txBody>
                    <a:bodyPr/>
                    <a:lstStyle/>
                    <a:p>
                      <a:r>
                        <a:rPr lang="en-GB" sz="1600" b="1">
                          <a:ln>
                            <a:solidFill>
                              <a:schemeClr val="dk2">
                                <a:hueOff val="0"/>
                                <a:satOff val="0"/>
                                <a:lumOff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Select Investors</a:t>
                      </a:r>
                      <a:endParaRPr lang="en-GB" sz="1600">
                        <a:ln>
                          <a:solidFill>
                            <a:schemeClr val="dk2">
                              <a:hueOff val="0"/>
                              <a:satOff val="0"/>
                              <a:lumOff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41" marR="21541" marT="21541" marB="215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n>
                            <a:solidFill>
                              <a:schemeClr val="dk2">
                                <a:hueOff val="0"/>
                                <a:satOff val="0"/>
                                <a:lumOff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Top 4 investing firms or individual investors (some have less than 4) </a:t>
                      </a:r>
                      <a:endParaRPr lang="en-GB" sz="1600" dirty="0">
                        <a:ln>
                          <a:solidFill>
                            <a:schemeClr val="dk2">
                              <a:hueOff val="0"/>
                              <a:satOff val="0"/>
                              <a:lumOff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541" marR="21541" marT="21541" marB="2154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887492"/>
                  </a:ext>
                </a:extLst>
              </a:tr>
            </a:tbl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8D8AE4-F3CC-6A33-54AD-0F4DD93787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5625" y1="50469" x2="30312" y2="42031"/>
                        <a14:backgroundMark x1="30312" y1="42031" x2="37396" y2="39531"/>
                        <a14:backgroundMark x1="37396" y1="39531" x2="45000" y2="39844"/>
                        <a14:backgroundMark x1="45000" y1="39844" x2="48177" y2="29922"/>
                        <a14:backgroundMark x1="48177" y1="29922" x2="49271" y2="18828"/>
                        <a14:backgroundMark x1="49271" y1="18828" x2="55052" y2="12188"/>
                        <a14:backgroundMark x1="55052" y1="12188" x2="62448" y2="12969"/>
                        <a14:backgroundMark x1="62448" y1="12969" x2="68802" y2="18438"/>
                        <a14:backgroundMark x1="68802" y1="18438" x2="78490" y2="11484"/>
                        <a14:backgroundMark x1="67552" y1="30156" x2="66927" y2="41250"/>
                        <a14:backgroundMark x1="66927" y1="41250" x2="70313" y2="30625"/>
                        <a14:backgroundMark x1="70313" y1="30625" x2="66927" y2="62187"/>
                        <a14:backgroundMark x1="66927" y1="62187" x2="84896" y2="9844"/>
                        <a14:backgroundMark x1="84896" y1="9844" x2="82188" y2="27187"/>
                        <a14:backgroundMark x1="82188" y1="27187" x2="90104" y2="15156"/>
                        <a14:backgroundMark x1="90104" y1="15156" x2="84844" y2="421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464" y="-220851"/>
            <a:ext cx="12739607" cy="7078851"/>
          </a:xfrm>
          <a:prstGeom prst="rect">
            <a:avLst/>
          </a:prstGeom>
          <a:noFill/>
          <a:ln>
            <a:noFill/>
          </a:ln>
          <a:effectLst>
            <a:outerShdw blurRad="426565" dist="50800" dir="5400000" sx="137000" sy="137000" algn="ctr" rotWithShape="0">
              <a:srgbClr val="000000">
                <a:alpha val="33789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95892E-2B29-2B68-21E5-07E69AB808DB}"/>
              </a:ext>
            </a:extLst>
          </p:cNvPr>
          <p:cNvSpPr txBox="1"/>
          <p:nvPr/>
        </p:nvSpPr>
        <p:spPr>
          <a:xfrm>
            <a:off x="325464" y="759417"/>
            <a:ext cx="2278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sz="2800" b="1" dirty="0">
                <a:latin typeface="Candara" panose="020E0502030303020204" pitchFamily="34" charset="0"/>
              </a:rPr>
              <a:t>Data Dictionary:</a:t>
            </a:r>
          </a:p>
        </p:txBody>
      </p:sp>
    </p:spTree>
    <p:extLst>
      <p:ext uri="{BB962C8B-B14F-4D97-AF65-F5344CB8AC3E}">
        <p14:creationId xmlns:p14="http://schemas.microsoft.com/office/powerpoint/2010/main" val="252146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8DECDC9-AD32-406C-B2AB-253398EA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5625" y1="50469" x2="30312" y2="42031"/>
                        <a14:backgroundMark x1="30312" y1="42031" x2="37396" y2="39531"/>
                        <a14:backgroundMark x1="37396" y1="39531" x2="45000" y2="39844"/>
                        <a14:backgroundMark x1="45000" y1="39844" x2="48177" y2="29922"/>
                        <a14:backgroundMark x1="48177" y1="29922" x2="49271" y2="18828"/>
                        <a14:backgroundMark x1="49271" y1="18828" x2="55052" y2="12188"/>
                        <a14:backgroundMark x1="55052" y1="12188" x2="62448" y2="12969"/>
                        <a14:backgroundMark x1="62448" y1="12969" x2="68802" y2="18438"/>
                        <a14:backgroundMark x1="68802" y1="18438" x2="78490" y2="11484"/>
                        <a14:backgroundMark x1="67552" y1="30156" x2="66927" y2="41250"/>
                        <a14:backgroundMark x1="66927" y1="41250" x2="70313" y2="30625"/>
                        <a14:backgroundMark x1="70313" y1="30625" x2="66927" y2="62187"/>
                        <a14:backgroundMark x1="66927" y1="62187" x2="84896" y2="9844"/>
                        <a14:backgroundMark x1="84896" y1="9844" x2="82188" y2="27187"/>
                        <a14:backgroundMark x1="82188" y1="27187" x2="90104" y2="15156"/>
                        <a14:backgroundMark x1="90104" y1="15156" x2="84844" y2="4210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39026" y="-220851"/>
            <a:ext cx="12870051" cy="7078851"/>
          </a:xfrm>
          <a:prstGeom prst="rect">
            <a:avLst/>
          </a:prstGeom>
          <a:effectLst>
            <a:outerShdw blurRad="426565" dist="50800" dir="5400000" sx="137000" sy="137000" algn="ctr" rotWithShape="0">
              <a:srgbClr val="000000">
                <a:alpha val="33789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2E682-C59C-48C9-7E5D-BDEDB12D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sz="2800" b="1" dirty="0">
                <a:latin typeface="Candara" panose="020E0502030303020204" pitchFamily="34" charset="0"/>
                <a:ea typeface="+mn-ea"/>
                <a:cs typeface="+mn-cs"/>
              </a:rPr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37D65-CCBF-D054-BF1C-E85144C5B395}"/>
              </a:ext>
            </a:extLst>
          </p:cNvPr>
          <p:cNvSpPr txBox="1"/>
          <p:nvPr/>
        </p:nvSpPr>
        <p:spPr>
          <a:xfrm>
            <a:off x="838200" y="1264885"/>
            <a:ext cx="798162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2000" b="1" i="0" u="none" strike="noStrike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 algn="l">
              <a:buBlip>
                <a:blip r:embed="rId4"/>
              </a:buBlip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What are the top 15 companies by valuation</a:t>
            </a:r>
          </a:p>
          <a:p>
            <a:pPr marL="285750" indent="-285750" algn="l">
              <a:buBlip>
                <a:blip r:embed="rId4"/>
              </a:buBlip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What year did most companies become unicorns</a:t>
            </a:r>
          </a:p>
          <a:p>
            <a:pPr marL="285750" indent="-285750" algn="l">
              <a:buBlip>
                <a:blip r:embed="rId4"/>
              </a:buBlip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 older companies have any advantage with age</a:t>
            </a:r>
          </a:p>
          <a:p>
            <a:pPr marL="285750" indent="-285750" algn="l">
              <a:buBlip>
                <a:blip r:embed="rId4"/>
              </a:buBlip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How long does it usually take a company to become a unicorn?</a:t>
            </a:r>
          </a:p>
          <a:p>
            <a:pPr marL="285750" indent="-285750" algn="l">
              <a:buBlip>
                <a:blip r:embed="rId4"/>
              </a:buBlip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What industries have the most unicorns </a:t>
            </a:r>
          </a:p>
          <a:p>
            <a:pPr marL="285750" indent="-285750" algn="l">
              <a:buBlip>
                <a:blip r:embed="rId4"/>
              </a:buBlip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What countries have the most unicorns (Top 5) </a:t>
            </a:r>
          </a:p>
          <a:p>
            <a:pPr marL="285750" indent="-285750" algn="l">
              <a:buBlip>
                <a:blip r:embed="rId4"/>
              </a:buBlip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 these top 5 countries, what industries are most available</a:t>
            </a:r>
          </a:p>
          <a:p>
            <a:pPr marL="285750" indent="-285750" algn="l">
              <a:buBlip>
                <a:blip r:embed="rId4"/>
              </a:buBlip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Top 5 cities with the most unicorns </a:t>
            </a:r>
          </a:p>
          <a:p>
            <a:pPr marL="285750" indent="-285750" algn="l">
              <a:buBlip>
                <a:blip r:embed="rId4"/>
              </a:buBlip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What investors have funded the most Unicorns</a:t>
            </a:r>
          </a:p>
          <a:p>
            <a:pPr marL="285750" indent="-285750" algn="l">
              <a:buBlip>
                <a:blip r:embed="rId4"/>
              </a:buBlip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Does the amount of funding influence the valuation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85232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75F4-1228-03A4-AF3B-E5D99A3E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What are the top 15 companies by valuation</a:t>
            </a:r>
            <a:br>
              <a:rPr lang="en-GB" sz="32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</a:br>
            <a:endParaRPr lang="en-NG" sz="3200" dirty="0">
              <a:latin typeface="Candara" panose="020E0502030303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64D90D3-66F8-C801-6810-791C445A97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47" y="1253331"/>
            <a:ext cx="8328804" cy="52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AB44C9-5E06-9BE8-F02D-EFDC01D6CF1B}"/>
              </a:ext>
            </a:extLst>
          </p:cNvPr>
          <p:cNvSpPr txBox="1"/>
          <p:nvPr/>
        </p:nvSpPr>
        <p:spPr>
          <a:xfrm>
            <a:off x="8804085" y="2551837"/>
            <a:ext cx="3037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Observation:</a:t>
            </a:r>
          </a:p>
          <a:p>
            <a:pPr algn="l"/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Bytedance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is the most valuable unicorn, worth 180 Billion Dollars, followed by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Shein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Spacex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worth 100 Billion Dollars each.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8B1FB-6AFA-E796-E844-A7A20902371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5625" y1="50469" x2="30312" y2="42031"/>
                        <a14:backgroundMark x1="30312" y1="42031" x2="37396" y2="39531"/>
                        <a14:backgroundMark x1="37396" y1="39531" x2="45000" y2="39844"/>
                        <a14:backgroundMark x1="45000" y1="39844" x2="48177" y2="29922"/>
                        <a14:backgroundMark x1="48177" y1="29922" x2="49271" y2="18828"/>
                        <a14:backgroundMark x1="49271" y1="18828" x2="55052" y2="12188"/>
                        <a14:backgroundMark x1="55052" y1="12188" x2="62448" y2="12969"/>
                        <a14:backgroundMark x1="62448" y1="12969" x2="68802" y2="18438"/>
                        <a14:backgroundMark x1="68802" y1="18438" x2="78490" y2="11484"/>
                        <a14:backgroundMark x1="67552" y1="30156" x2="66927" y2="41250"/>
                        <a14:backgroundMark x1="66927" y1="41250" x2="70313" y2="30625"/>
                        <a14:backgroundMark x1="70313" y1="30625" x2="66927" y2="62187"/>
                        <a14:backgroundMark x1="66927" y1="62187" x2="84896" y2="9844"/>
                        <a14:backgroundMark x1="84896" y1="9844" x2="82188" y2="27187"/>
                        <a14:backgroundMark x1="82188" y1="27187" x2="90104" y2="15156"/>
                        <a14:backgroundMark x1="90104" y1="15156" x2="84844" y2="421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9430" y="4858490"/>
            <a:ext cx="2759173" cy="199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3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014E-AFCF-FD77-B4D3-A40A8350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What </a:t>
            </a:r>
            <a:r>
              <a:rPr lang="en-GB" sz="3600" b="1" dirty="0">
                <a:solidFill>
                  <a:srgbClr val="000000"/>
                </a:solidFill>
                <a:latin typeface="Candara" panose="020E0502030303020204" pitchFamily="34" charset="0"/>
              </a:rPr>
              <a:t>year</a:t>
            </a:r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did most companies become unicorns</a:t>
            </a:r>
            <a:br>
              <a:rPr lang="en-GB" sz="4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NG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4ABC81B-EC69-DFDB-18BA-2CEA095697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99" y="1445687"/>
            <a:ext cx="8320652" cy="504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5759B-1FDE-82A0-8047-671DDB0E2145}"/>
              </a:ext>
            </a:extLst>
          </p:cNvPr>
          <p:cNvSpPr txBox="1"/>
          <p:nvPr/>
        </p:nvSpPr>
        <p:spPr>
          <a:xfrm>
            <a:off x="8679051" y="2789695"/>
            <a:ext cx="3363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Observation: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Most companies became unicorns in the year 2021, with a total of 520 companies. Followed by 2022 with a total of 116 companies.</a:t>
            </a:r>
          </a:p>
          <a:p>
            <a:br>
              <a:rPr lang="en-GB" dirty="0"/>
            </a:br>
            <a:endParaRPr lang="en-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97E3F-3F7A-7E38-40BE-A93C8AAEC2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5625" y1="50469" x2="30312" y2="42031"/>
                        <a14:backgroundMark x1="30312" y1="42031" x2="37396" y2="39531"/>
                        <a14:backgroundMark x1="37396" y1="39531" x2="45000" y2="39844"/>
                        <a14:backgroundMark x1="45000" y1="39844" x2="48177" y2="29922"/>
                        <a14:backgroundMark x1="48177" y1="29922" x2="49271" y2="18828"/>
                        <a14:backgroundMark x1="49271" y1="18828" x2="55052" y2="12188"/>
                        <a14:backgroundMark x1="55052" y1="12188" x2="62448" y2="12969"/>
                        <a14:backgroundMark x1="62448" y1="12969" x2="68802" y2="18438"/>
                        <a14:backgroundMark x1="68802" y1="18438" x2="78490" y2="11484"/>
                        <a14:backgroundMark x1="67552" y1="30156" x2="66927" y2="41250"/>
                        <a14:backgroundMark x1="66927" y1="41250" x2="70313" y2="30625"/>
                        <a14:backgroundMark x1="70313" y1="30625" x2="66927" y2="62187"/>
                        <a14:backgroundMark x1="66927" y1="62187" x2="84896" y2="9844"/>
                        <a14:backgroundMark x1="84896" y1="9844" x2="82188" y2="27187"/>
                        <a14:backgroundMark x1="82188" y1="27187" x2="90104" y2="15156"/>
                        <a14:backgroundMark x1="90104" y1="15156" x2="84844" y2="421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9430" y="4858490"/>
            <a:ext cx="2759173" cy="199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0B84-3F67-261F-3C3F-EE37C4A6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Do older companies have any advantage with age</a:t>
            </a:r>
            <a:br>
              <a:rPr lang="en-GB" sz="4400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NG" b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A2A0D46-0B17-641E-CD88-3F469F201B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282700"/>
            <a:ext cx="57531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1869C3B-7E2B-5712-C0EC-C17DF4EEE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8"/>
          <a:stretch/>
        </p:blipFill>
        <p:spPr bwMode="auto">
          <a:xfrm>
            <a:off x="6249692" y="1282701"/>
            <a:ext cx="5753100" cy="470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77C461-FB37-2E27-DC6F-B7A030869E2F}"/>
              </a:ext>
            </a:extLst>
          </p:cNvPr>
          <p:cNvSpPr txBox="1"/>
          <p:nvPr/>
        </p:nvSpPr>
        <p:spPr>
          <a:xfrm>
            <a:off x="673531" y="5575300"/>
            <a:ext cx="11329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Observation: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We can see that the companies founded earlier are the lowest in valuation.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Older companies have no advantage with age.</a:t>
            </a:r>
          </a:p>
          <a:p>
            <a:br>
              <a:rPr lang="en-GB" dirty="0"/>
            </a:b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25855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AA3B-9CFC-4DFA-B5D0-0EF18E96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How long does it usually take a company to become a unicorn?</a:t>
            </a:r>
            <a:br>
              <a:rPr lang="en-GB" sz="4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NG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A53A993-A5CC-DBF7-BD62-E593F48ACF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6693976" cy="453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A33579-C22D-6A07-ECC4-7D83A6C28D63}"/>
              </a:ext>
            </a:extLst>
          </p:cNvPr>
          <p:cNvSpPr txBox="1"/>
          <p:nvPr/>
        </p:nvSpPr>
        <p:spPr>
          <a:xfrm>
            <a:off x="7640664" y="2371241"/>
            <a:ext cx="42310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Observation: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Most companies became unicorns within the first 10 years of founding.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Out of the total 1074 companies, 912 became unicorns within the first 10 years, 140 in the first 20 years.</a:t>
            </a:r>
          </a:p>
          <a:p>
            <a:br>
              <a:rPr lang="en-GB" dirty="0"/>
            </a:br>
            <a:endParaRPr lang="en-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0AAA2-1C4D-38F3-8F2F-573FB4C7D6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5625" y1="50469" x2="30312" y2="42031"/>
                        <a14:backgroundMark x1="30312" y1="42031" x2="37396" y2="39531"/>
                        <a14:backgroundMark x1="37396" y1="39531" x2="45000" y2="39844"/>
                        <a14:backgroundMark x1="45000" y1="39844" x2="48177" y2="29922"/>
                        <a14:backgroundMark x1="48177" y1="29922" x2="49271" y2="18828"/>
                        <a14:backgroundMark x1="49271" y1="18828" x2="55052" y2="12188"/>
                        <a14:backgroundMark x1="55052" y1="12188" x2="62448" y2="12969"/>
                        <a14:backgroundMark x1="62448" y1="12969" x2="68802" y2="18438"/>
                        <a14:backgroundMark x1="68802" y1="18438" x2="78490" y2="11484"/>
                        <a14:backgroundMark x1="67552" y1="30156" x2="66927" y2="41250"/>
                        <a14:backgroundMark x1="66927" y1="41250" x2="70313" y2="30625"/>
                        <a14:backgroundMark x1="70313" y1="30625" x2="66927" y2="62187"/>
                        <a14:backgroundMark x1="66927" y1="62187" x2="84896" y2="9844"/>
                        <a14:backgroundMark x1="84896" y1="9844" x2="82188" y2="27187"/>
                        <a14:backgroundMark x1="82188" y1="27187" x2="90104" y2="15156"/>
                        <a14:backgroundMark x1="90104" y1="15156" x2="84844" y2="421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9430" y="4858490"/>
            <a:ext cx="2759173" cy="199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9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5843-D7BB-1F13-F182-32696A46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What industries have the most unicorns </a:t>
            </a:r>
            <a:br>
              <a:rPr lang="en-GB" sz="4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NG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FCAE5C8-70E2-D2C2-02B3-A491919DFF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3" y="1299106"/>
            <a:ext cx="4912963" cy="46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F4DF5317-F10D-BD6C-5F44-1E1077EE8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99106"/>
            <a:ext cx="5620718" cy="46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1E1873-AB4C-ACC7-33D7-D5AE8CBBA8D1}"/>
              </a:ext>
            </a:extLst>
          </p:cNvPr>
          <p:cNvSpPr txBox="1"/>
          <p:nvPr/>
        </p:nvSpPr>
        <p:spPr>
          <a:xfrm>
            <a:off x="356462" y="5838774"/>
            <a:ext cx="11112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top 5 industries by number of company are Fintech, Internet software &amp; services, E-Commerce &amp; direct-to-consumer, Artificial Intelligence and Health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49836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924</Words>
  <Application>Microsoft Macintosh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Baloo Bhaijaan</vt:lpstr>
      <vt:lpstr>Calibri</vt:lpstr>
      <vt:lpstr>Calibri Light</vt:lpstr>
      <vt:lpstr>Candara</vt:lpstr>
      <vt:lpstr>Helvetica Neue</vt:lpstr>
      <vt:lpstr>Wingdings</vt:lpstr>
      <vt:lpstr>Office Theme</vt:lpstr>
      <vt:lpstr>PowerPoint Presentation</vt:lpstr>
      <vt:lpstr>PowerPoint Presentation</vt:lpstr>
      <vt:lpstr>PowerPoint Presentation</vt:lpstr>
      <vt:lpstr>EXPLORATORY DATA ANALYSIS</vt:lpstr>
      <vt:lpstr>What are the top 15 companies by valuation </vt:lpstr>
      <vt:lpstr>What year did most companies become unicorns </vt:lpstr>
      <vt:lpstr>Do older companies have any advantage with age </vt:lpstr>
      <vt:lpstr>How long does it usually take a company to become a unicorn? </vt:lpstr>
      <vt:lpstr>What industries have the most unicorns  </vt:lpstr>
      <vt:lpstr>What countries and Cities have the most unicorns  </vt:lpstr>
      <vt:lpstr>What investors have funded the most Unicorns </vt:lpstr>
      <vt:lpstr>Does the amount of funding influence the valuation </vt:lpstr>
      <vt:lpstr>GENERAL OBSERVATIONS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Ajaero Ihuoma Amarachi</dc:creator>
  <cp:lastModifiedBy>Ajaero Ihuoma Amarachi</cp:lastModifiedBy>
  <cp:revision>4</cp:revision>
  <dcterms:created xsi:type="dcterms:W3CDTF">2023-07-24T21:05:11Z</dcterms:created>
  <dcterms:modified xsi:type="dcterms:W3CDTF">2023-07-25T12:40:27Z</dcterms:modified>
</cp:coreProperties>
</file>