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63" r:id="rId4"/>
    <p:sldId id="272" r:id="rId5"/>
    <p:sldId id="260" r:id="rId6"/>
    <p:sldId id="264" r:id="rId7"/>
    <p:sldId id="265" r:id="rId8"/>
    <p:sldId id="261" r:id="rId9"/>
    <p:sldId id="259" r:id="rId10"/>
    <p:sldId id="267" r:id="rId11"/>
    <p:sldId id="266" r:id="rId12"/>
    <p:sldId id="268" r:id="rId13"/>
    <p:sldId id="275" r:id="rId14"/>
    <p:sldId id="269" r:id="rId15"/>
    <p:sldId id="271" r:id="rId16"/>
    <p:sldId id="270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Feature</a:t>
            </a:r>
            <a:r>
              <a:rPr lang="en-US" baseline="0"/>
              <a:t> Preference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Sheet1!$A$1:$A$8</c:f>
              <c:strCache>
                <c:ptCount val="8"/>
                <c:pt idx="0">
                  <c:v>Access to group admin contacts</c:v>
                </c:pt>
                <c:pt idx="1">
                  <c:v>Ad Scheduling and Control</c:v>
                </c:pt>
                <c:pt idx="2">
                  <c:v>Simple Management Tool</c:v>
                </c:pt>
                <c:pt idx="3">
                  <c:v>Publicly displayed group ratings and reviews</c:v>
                </c:pt>
                <c:pt idx="4">
                  <c:v>Group Search and Filter </c:v>
                </c:pt>
                <c:pt idx="5">
                  <c:v>Secure and seamless payment system</c:v>
                </c:pt>
                <c:pt idx="6">
                  <c:v>Audience Analytics</c:v>
                </c:pt>
                <c:pt idx="7">
                  <c:v>Engagement Metrics</c:v>
                </c:pt>
              </c:strCache>
            </c:strRef>
          </c:cat>
          <c:val>
            <c:numRef>
              <c:f>Sheet1!$B$1:$B$8</c:f>
              <c:numCache>
                <c:formatCode>General</c:formatCode>
                <c:ptCount val="8"/>
                <c:pt idx="0">
                  <c:v>6</c:v>
                </c:pt>
                <c:pt idx="1">
                  <c:v>10</c:v>
                </c:pt>
                <c:pt idx="2">
                  <c:v>15</c:v>
                </c:pt>
                <c:pt idx="3">
                  <c:v>18</c:v>
                </c:pt>
                <c:pt idx="4">
                  <c:v>18</c:v>
                </c:pt>
                <c:pt idx="5">
                  <c:v>23</c:v>
                </c:pt>
                <c:pt idx="6">
                  <c:v>31</c:v>
                </c:pt>
                <c:pt idx="7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43-42C1-8E1A-ADF677E98F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2011816064"/>
        <c:axId val="2011822720"/>
      </c:barChart>
      <c:catAx>
        <c:axId val="2011816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822720"/>
        <c:crosses val="autoZero"/>
        <c:auto val="1"/>
        <c:lblAlgn val="ctr"/>
        <c:lblOffset val="100"/>
        <c:noMultiLvlLbl val="0"/>
      </c:catAx>
      <c:valAx>
        <c:axId val="2011822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1181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661AF-F961-43C6-9D46-BB0B7B2FCC1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0E73-A570-43B6-A9C9-BD7C5B96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9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B932A3-D59B-45E7-9771-00F8981A046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D4CEDB9-4BFA-4E08-8126-F2FA0A07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5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32A3-D59B-45E7-9771-00F8981A046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EDB9-4BFA-4E08-8126-F2FA0A07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6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B932A3-D59B-45E7-9771-00F8981A046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D4CEDB9-4BFA-4E08-8126-F2FA0A07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2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32A3-D59B-45E7-9771-00F8981A046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D4CEDB9-4BFA-4E08-8126-F2FA0A07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8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B932A3-D59B-45E7-9771-00F8981A046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D4CEDB9-4BFA-4E08-8126-F2FA0A07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8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32A3-D59B-45E7-9771-00F8981A046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EDB9-4BFA-4E08-8126-F2FA0A07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3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32A3-D59B-45E7-9771-00F8981A046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EDB9-4BFA-4E08-8126-F2FA0A07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5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32A3-D59B-45E7-9771-00F8981A046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EDB9-4BFA-4E08-8126-F2FA0A07B3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0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32A3-D59B-45E7-9771-00F8981A046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EDB9-4BFA-4E08-8126-F2FA0A07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0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B932A3-D59B-45E7-9771-00F8981A046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D4CEDB9-4BFA-4E08-8126-F2FA0A07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7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32A3-D59B-45E7-9771-00F8981A046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EDB9-4BFA-4E08-8126-F2FA0A07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CB932A3-D59B-45E7-9771-00F8981A046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D4CEDB9-4BFA-4E08-8126-F2FA0A07B3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338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E583EB-FC01-4825-94FB-19CBE042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41" y="4116751"/>
            <a:ext cx="8364071" cy="1221209"/>
          </a:xfrm>
        </p:spPr>
        <p:txBody>
          <a:bodyPr>
            <a:normAutofit/>
          </a:bodyPr>
          <a:lstStyle/>
          <a:p>
            <a:r>
              <a:rPr lang="en-US" sz="2400" b="1" i="0" u="none" strike="noStrike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Analytics Team:</a:t>
            </a:r>
          </a:p>
          <a:p>
            <a:r>
              <a:rPr lang="en-US" sz="2400" b="1" i="0" u="none" strike="noStrike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Blessedsarah Omolola, </a:t>
            </a:r>
            <a:r>
              <a:rPr lang="en-US" sz="2400" b="1" i="0" u="none" strike="noStrike" cap="none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Damilare</a:t>
            </a:r>
            <a:r>
              <a:rPr lang="en-US" sz="2400" b="1" i="0" u="none" strike="noStrike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u="none" strike="noStrike" cap="none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Adefowope</a:t>
            </a:r>
            <a:r>
              <a:rPr lang="en-US" sz="2400" b="1" i="0" u="none" strike="noStrike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i="0" u="none" strike="noStrike" cap="none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Diseph</a:t>
            </a:r>
            <a:r>
              <a:rPr lang="en-US" sz="2400" b="1" i="0" u="none" strike="noStrike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Dum</a:t>
            </a:r>
            <a:endParaRPr lang="en-US" sz="2000" b="1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667D88-C2D9-487C-A2FA-C1B1B20C8E1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90156" y="863813"/>
            <a:ext cx="928895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ChatProfit: WhatsApp Group Monetization 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(Analysis, Insights, and Recommendations)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F26660-3E1A-4493-A3F3-5807A3386EC3}"/>
              </a:ext>
            </a:extLst>
          </p:cNvPr>
          <p:cNvSpPr/>
          <p:nvPr/>
        </p:nvSpPr>
        <p:spPr>
          <a:xfrm>
            <a:off x="430305" y="2223247"/>
            <a:ext cx="4455460" cy="415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0E521-C9F7-482A-B934-BD9B372D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Admin Preferences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C7FF6B-73D2-4171-B2FE-8B16F9F53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23" y="2427938"/>
            <a:ext cx="4374778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 Preferences: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prefer relevant ads that match the group’s purpose; sponsored content is also welcome if it aligns well.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Desired Platform Features:</a:t>
            </a:r>
            <a:r>
              <a:rPr lang="en-US" altLang="en-US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statistics, a secure payment system, and member analytics to better understand and engage with members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ED158A88-7D0F-4F27-B157-85F5C7560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025" y="2352255"/>
            <a:ext cx="6687670" cy="380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57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8C82-3982-4B2A-91F0-28ECA7A9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Advertiser Insights: Goals &amp; Challenges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8474E0-F049-4E88-BEFD-9931D17D97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1545" y="1869931"/>
            <a:ext cx="1028384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Goals: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Prioritize conversions and brand awareness.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Challenges: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advertising costs and limited targeting options on existing platforms.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AFAD523C-F0FE-4E82-B925-18420C47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45" y="2995331"/>
            <a:ext cx="52768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8480EF6A-CCDD-4D0B-8033-80857E9E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012593"/>
            <a:ext cx="5674659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52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4D28-D528-4AD3-AE04-1C9188F0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Advertiser Preferences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5A840D-BB33-4D4B-9BE0-0C1DC05CC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9592" y="1926369"/>
            <a:ext cx="1127829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Pricing Model: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Pay-per-click (PPC) is the most popular but not strongly preferred, suggesting room for alternative models.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Metrics: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Conversion and engagement rates are the primary metrics for ad performance, showing that advertisers value measurable engagement.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5F4443C9-CF66-44C0-A73C-3EEA7093E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28" y="3480850"/>
            <a:ext cx="4257675" cy="300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>
            <a:extLst>
              <a:ext uri="{FF2B5EF4-FFF2-40B4-BE49-F238E27FC236}">
                <a16:creationId xmlns:a16="http://schemas.microsoft.com/office/drawing/2014/main" id="{BCE50F1E-D55D-42CB-82CF-F13DDD1D8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35" y="3480850"/>
            <a:ext cx="4516437" cy="300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9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4D28-D528-4AD3-AE04-1C9188F0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Advertiser Preferences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5A840D-BB33-4D4B-9BE0-0C1DC05CC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2686" y="3220802"/>
            <a:ext cx="426755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Preference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ngagement metrics and Audience analytics are the primary preferred feature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565924B-45A0-4B25-8FF8-4363117F2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251077"/>
              </p:ext>
            </p:extLst>
          </p:nvPr>
        </p:nvGraphicFramePr>
        <p:xfrm>
          <a:off x="5725479" y="2617301"/>
          <a:ext cx="5885329" cy="3366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8859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F26660-3E1A-4493-A3F3-5807A3386EC3}"/>
              </a:ext>
            </a:extLst>
          </p:cNvPr>
          <p:cNvSpPr/>
          <p:nvPr/>
        </p:nvSpPr>
        <p:spPr>
          <a:xfrm>
            <a:off x="430305" y="2223247"/>
            <a:ext cx="4455460" cy="415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0E521-C9F7-482A-B934-BD9B372D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ADVERTISER INTEREST FACTORs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C7FF6B-73D2-4171-B2FE-8B16F9F53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23" y="3612877"/>
            <a:ext cx="4303059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engagement level and size are crucial indicators for advertisers, with less focus on age demographics.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8FE010C-B727-4ACA-8BF7-507555BE7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388" y="2324381"/>
            <a:ext cx="6526307" cy="405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71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F26660-3E1A-4493-A3F3-5807A3386EC3}"/>
              </a:ext>
            </a:extLst>
          </p:cNvPr>
          <p:cNvSpPr/>
          <p:nvPr/>
        </p:nvSpPr>
        <p:spPr>
          <a:xfrm>
            <a:off x="430305" y="2223247"/>
            <a:ext cx="4455460" cy="415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0E521-C9F7-482A-B934-BD9B372D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PROJECTION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C7FF6B-73D2-4171-B2FE-8B16F9F53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23" y="2427938"/>
            <a:ext cx="4303059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 survey data and our estimated advertising model, all things being equal, the projected revenue for the platform is approximately ₦410,000 in the first year, with a forecasted increase of 85% over seven years. This projection reflects the potential for our startup to capture a substantial share of the social advertising market as it matures.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F5D4D9E-127F-41D0-8012-C4DDF3D9A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505" y="2279298"/>
            <a:ext cx="6709005" cy="403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0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B99D-B28D-4888-94C8-3E6F0C2D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C452E9-548B-448F-A701-AF036BD95D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9549" y="2056010"/>
            <a:ext cx="11332902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Group Admins: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engagement-driven advertising that encourages interactions while being mindful of group privacy.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unobtrusive ads and sponsored posts that integrate seamlessly with group discussions.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Advertisers: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flexible pricing options to cater to various budgets and objectives.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insights on high-engagement groups to optimize ad placements and improve results.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a support system that addresses advertiser pain points, including measuring returns and assistance with ad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68848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F26660-3E1A-4493-A3F3-5807A3386EC3}"/>
              </a:ext>
            </a:extLst>
          </p:cNvPr>
          <p:cNvSpPr/>
          <p:nvPr/>
        </p:nvSpPr>
        <p:spPr>
          <a:xfrm>
            <a:off x="430304" y="2627990"/>
            <a:ext cx="5208496" cy="3754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0E521-C9F7-482A-B934-BD9B372D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C7FF6B-73D2-4171-B2FE-8B16F9F53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23" y="2997324"/>
            <a:ext cx="506505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survey shows a positive response to monetization through relevant, non-intrusive ads. By prioritizing user-friendly features, targeted ad placements, and engagement insights, ChatProfit can meet the needs of group admins and advertisers.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EF51D7-998D-43CB-897A-1F54549391C9}"/>
              </a:ext>
            </a:extLst>
          </p:cNvPr>
          <p:cNvSpPr/>
          <p:nvPr/>
        </p:nvSpPr>
        <p:spPr>
          <a:xfrm>
            <a:off x="6553201" y="2627991"/>
            <a:ext cx="5208496" cy="375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A65F077-DA76-4EA9-93B1-C7CBAC0763A7}"/>
              </a:ext>
            </a:extLst>
          </p:cNvPr>
          <p:cNvSpPr/>
          <p:nvPr/>
        </p:nvSpPr>
        <p:spPr>
          <a:xfrm>
            <a:off x="5876365" y="4249935"/>
            <a:ext cx="439270" cy="51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BA9870-69E7-4F00-AF78-76FAC8333F29}"/>
              </a:ext>
            </a:extLst>
          </p:cNvPr>
          <p:cNvSpPr txBox="1">
            <a:spLocks/>
          </p:cNvSpPr>
          <p:nvPr/>
        </p:nvSpPr>
        <p:spPr>
          <a:xfrm>
            <a:off x="679804" y="2021212"/>
            <a:ext cx="4564549" cy="5364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7F9578B-F4D0-4669-A776-B8EE9C2A3BCC}"/>
              </a:ext>
            </a:extLst>
          </p:cNvPr>
          <p:cNvSpPr txBox="1">
            <a:spLocks/>
          </p:cNvSpPr>
          <p:nvPr/>
        </p:nvSpPr>
        <p:spPr>
          <a:xfrm>
            <a:off x="6875174" y="2021211"/>
            <a:ext cx="4564549" cy="5364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STEP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3E71D9-CB5F-492C-BE38-BF626B5AA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44" y="2788930"/>
            <a:ext cx="487976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key platform features based on user feedback.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Refine ad placement options and expand advertiser reach </a:t>
            </a: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support ChatProfit’s growth and market impact. </a:t>
            </a:r>
          </a:p>
        </p:txBody>
      </p:sp>
    </p:spTree>
    <p:extLst>
      <p:ext uri="{BB962C8B-B14F-4D97-AF65-F5344CB8AC3E}">
        <p14:creationId xmlns:p14="http://schemas.microsoft.com/office/powerpoint/2010/main" val="48140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34BE-FF29-4A28-8CEF-9E7D8F048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3511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5907-78EB-4A19-8450-BA80C3BC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F262-638F-4054-B70D-C3308AD76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ChatProfit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WhatsApp Group Monetization Platform, designed to facilitate connections between advertisers and WhatsApp Group Admins, enabling targeted advertising in niche communities.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ChatProfit’s Team identify key insights and data requirements to guide the initial platform setup and ensure product-market fit.</a:t>
            </a:r>
          </a:p>
        </p:txBody>
      </p:sp>
    </p:spTree>
    <p:extLst>
      <p:ext uri="{BB962C8B-B14F-4D97-AF65-F5344CB8AC3E}">
        <p14:creationId xmlns:p14="http://schemas.microsoft.com/office/powerpoint/2010/main" val="295233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F78FC90-315C-4FF6-B0F4-50BD22571CC3}"/>
              </a:ext>
            </a:extLst>
          </p:cNvPr>
          <p:cNvSpPr/>
          <p:nvPr/>
        </p:nvSpPr>
        <p:spPr>
          <a:xfrm>
            <a:off x="404119" y="761212"/>
            <a:ext cx="6292516" cy="59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6BC573-F55C-47B1-81D6-30EDFC698B55}"/>
              </a:ext>
            </a:extLst>
          </p:cNvPr>
          <p:cNvSpPr txBox="1"/>
          <p:nvPr/>
        </p:nvSpPr>
        <p:spPr>
          <a:xfrm>
            <a:off x="895529" y="1938732"/>
            <a:ext cx="53425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WhatsApp group admins and advertisers struggle to find effective, user-friendly ways to monetize group engagement without disrupting the user experience.</a:t>
            </a:r>
            <a:endParaRPr lang="en-US" sz="2133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18C01F-6372-477A-9C1E-BCB915B87AF1}"/>
              </a:ext>
            </a:extLst>
          </p:cNvPr>
          <p:cNvSpPr txBox="1"/>
          <p:nvPr/>
        </p:nvSpPr>
        <p:spPr>
          <a:xfrm>
            <a:off x="675376" y="3797111"/>
            <a:ext cx="559851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 ISSUES: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Monetization Options for Admins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Advertisers face high costs and limited options to target niche communities effectively within WhatsApp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 fatigue and privacy concerns for members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24039ED-D33A-48EB-8190-2843B34C4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341" y="658762"/>
            <a:ext cx="5234269" cy="5944388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84BE5125-B7EC-484E-8B93-F689B02A7980}"/>
              </a:ext>
            </a:extLst>
          </p:cNvPr>
          <p:cNvSpPr txBox="1">
            <a:spLocks/>
          </p:cNvSpPr>
          <p:nvPr/>
        </p:nvSpPr>
        <p:spPr>
          <a:xfrm>
            <a:off x="1182643" y="1108724"/>
            <a:ext cx="4735468" cy="8389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5907-78EB-4A19-8450-BA80C3BC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Research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439BD5-8FD1-47C0-8775-C7D5F1D65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53" y="2911332"/>
            <a:ext cx="1122761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Trends: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digital ad market is projected to grow from $300 billion in 2022 to $720 billion by 2030, with increased adoption of social platforms for commerce.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WhatsApp Usage: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WhatsApp’s 2.7 billion users make it a growing channel for informal commerce and advertising.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5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5907-78EB-4A19-8450-BA80C3BC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F262-638F-4054-B70D-C3308AD76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conducted a structured survey targeting three key segments: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/>
              <a:t>Group Members:</a:t>
            </a:r>
            <a:r>
              <a:rPr lang="en-US" sz="2400" dirty="0"/>
              <a:t> Individuals active in WhatsApp groups who interact with in-group content.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/>
              <a:t>Group Owners/Admins:</a:t>
            </a:r>
            <a:r>
              <a:rPr lang="en-US" sz="2400" dirty="0"/>
              <a:t> Managers of WhatsApp groups with a focus on growth and engagement.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/>
              <a:t>Business Owners/Advertisers:</a:t>
            </a:r>
            <a:r>
              <a:rPr lang="en-US" sz="2400" dirty="0"/>
              <a:t> Brands and individuals looking to advertise within WhatsApp groups.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9DAEB-42F2-4D20-8804-33164951AA9A}"/>
              </a:ext>
            </a:extLst>
          </p:cNvPr>
          <p:cNvSpPr/>
          <p:nvPr/>
        </p:nvSpPr>
        <p:spPr>
          <a:xfrm>
            <a:off x="430306" y="5692589"/>
            <a:ext cx="11421035" cy="59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BE5DE-DA41-4408-95C4-D8D55808A856}"/>
              </a:ext>
            </a:extLst>
          </p:cNvPr>
          <p:cNvSpPr txBox="1"/>
          <p:nvPr/>
        </p:nvSpPr>
        <p:spPr>
          <a:xfrm>
            <a:off x="581192" y="5692589"/>
            <a:ext cx="10614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Responses Collected: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126 total responses (49 members, 37 admins, 40 advertisers)</a:t>
            </a:r>
          </a:p>
        </p:txBody>
      </p:sp>
    </p:spTree>
    <p:extLst>
      <p:ext uri="{BB962C8B-B14F-4D97-AF65-F5344CB8AC3E}">
        <p14:creationId xmlns:p14="http://schemas.microsoft.com/office/powerpoint/2010/main" val="120193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5907-78EB-4A19-8450-BA80C3BC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Member Insights: Demographics &amp;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F262-638F-4054-B70D-C3308AD76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Demographic Overview: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Majority are within the 18-34 age range, indicating a tech-savvy audience comfortable with online and social interactions.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Breakdown: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18-24 years: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15 respondents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25-34 years: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25 respondents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35+ years: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Minor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1279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25ED-F046-45A8-9516-F2DA3435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Member Insights: Interests &amp; MOTIVATION</a:t>
            </a:r>
            <a:endParaRPr lang="en-US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FEF515-59BE-474F-82E2-ADD00EF1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" y="3039035"/>
            <a:ext cx="5230193" cy="308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87F0AC8-02B3-43B9-958A-812333D38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616" y="2823971"/>
            <a:ext cx="5357925" cy="340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22BAD9-E05E-48A3-9F72-4711BA357D15}"/>
              </a:ext>
            </a:extLst>
          </p:cNvPr>
          <p:cNvSpPr txBox="1"/>
          <p:nvPr/>
        </p:nvSpPr>
        <p:spPr>
          <a:xfrm>
            <a:off x="423597" y="2092012"/>
            <a:ext cx="114815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motivations include learning things, networking, and personal/professional growth</a:t>
            </a:r>
          </a:p>
        </p:txBody>
      </p:sp>
    </p:spTree>
    <p:extLst>
      <p:ext uri="{BB962C8B-B14F-4D97-AF65-F5344CB8AC3E}">
        <p14:creationId xmlns:p14="http://schemas.microsoft.com/office/powerpoint/2010/main" val="36987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D07F-ADA0-4E0F-AF71-EDFB1C84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Member Insights: Ad Perception &amp; Engagement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ED41FA2-45A5-4FA0-BF29-380BA426CB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8236" y="1942155"/>
            <a:ext cx="1126863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Attitudes toward Ads: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members are open to ads, especially when relevant to their interests or the group’s theme (e.g., tech ads in tech groups).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Preferred Formats: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and image ads are favored over video, as they are non-intrusive.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Willingness: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 are more likely to interact with ads that genuinely add value. Ad fatigue is a common concern.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7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E521-C9F7-482A-B934-BD9B372D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Admin Analysis: Goals &amp; Challenges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3D5B86-F5D6-483A-984B-880E7B1B74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5408" y="1860539"/>
            <a:ext cx="1126118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 Goals: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Growing membership and increasing group engagement are the top priorities for admins.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Challenges: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Privacy concerns and balancing monetization without disrupting group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2F752CA7-358C-4F68-9647-6AFE0014A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06" y="3428565"/>
            <a:ext cx="4924425" cy="294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AE7FB52C-FDB5-46A0-AA7D-0EB0CE02B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11" y="3362550"/>
            <a:ext cx="5014305" cy="300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8792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127</TotalTime>
  <Words>813</Words>
  <Application>Microsoft Office PowerPoint</Application>
  <PresentationFormat>Widescreen</PresentationFormat>
  <Paragraphs>81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Wingdings</vt:lpstr>
      <vt:lpstr>Wingdings 2</vt:lpstr>
      <vt:lpstr>Dividend</vt:lpstr>
      <vt:lpstr> ChatProfit: WhatsApp Group Monetization  (Analysis, Insights, and Recommendations) </vt:lpstr>
      <vt:lpstr>Project overview</vt:lpstr>
      <vt:lpstr>PowerPoint Presentation</vt:lpstr>
      <vt:lpstr>Market Research</vt:lpstr>
      <vt:lpstr>Methodology</vt:lpstr>
      <vt:lpstr>Group Member Insights: Demographics &amp; Interests</vt:lpstr>
      <vt:lpstr>Group Member Insights: Interests &amp; MOTIVATION</vt:lpstr>
      <vt:lpstr>Group Member Insights: Ad Perception &amp; Engagement</vt:lpstr>
      <vt:lpstr>Group Admin Analysis: Goals &amp; Challenges</vt:lpstr>
      <vt:lpstr>Group Admin Preferences</vt:lpstr>
      <vt:lpstr>Advertiser Insights: Goals &amp; Challenges</vt:lpstr>
      <vt:lpstr>Advertiser Preferences</vt:lpstr>
      <vt:lpstr>Advertiser Preferences</vt:lpstr>
      <vt:lpstr>ADVERTISER INTEREST FACTORs</vt:lpstr>
      <vt:lpstr>REVENUE PROJECTION</vt:lpstr>
      <vt:lpstr>KEY RECOMMENDATIONS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Group Monetization  (Analysis, Insights, and Recommendations)</dc:title>
  <dc:creator>Blessedsarah Omolola</dc:creator>
  <cp:lastModifiedBy>Blessedsarah Omolola</cp:lastModifiedBy>
  <cp:revision>16</cp:revision>
  <dcterms:created xsi:type="dcterms:W3CDTF">2024-11-02T14:53:30Z</dcterms:created>
  <dcterms:modified xsi:type="dcterms:W3CDTF">2024-11-07T11:16:40Z</dcterms:modified>
</cp:coreProperties>
</file>