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700549eac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700549ea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7700549ea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7700549ea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700549eac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700549ea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700549eac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700549ea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700549eac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700549eac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700549eac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7700549ea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700549ea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700549e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700549ea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700549ea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00549ea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00549ea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700549e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700549e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700549ea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700549ea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700549ea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700549ea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7700549ea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7700549ea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00549ea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00549ea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Churn Analysis for Airline Data</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Ian Ustanik and Rishabh Agarwal</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Marketing Personas - Cheapseats</a:t>
            </a:r>
            <a:endParaRPr>
              <a:solidFill>
                <a:srgbClr val="000000"/>
              </a:solidFill>
            </a:endParaRPr>
          </a:p>
          <a:p>
            <a:pPr marL="0" lvl="0" indent="0" algn="l" rtl="0">
              <a:spcBef>
                <a:spcPts val="0"/>
              </a:spcBef>
              <a:spcAft>
                <a:spcPts val="0"/>
              </a:spcAft>
              <a:buNone/>
            </a:pPr>
            <a:endParaRPr/>
          </a:p>
        </p:txBody>
      </p:sp>
      <p:sp>
        <p:nvSpPr>
          <p:cNvPr id="247" name="Google Shape;247;p22"/>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000000"/>
                </a:solidFill>
              </a:rPr>
              <a:t>Cheapseats (Promoters)</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Name: Mr. Ron Bryant</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Age: 20</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Gender: Male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Location: California</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Education: Engineering student at USC</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Family members: 2</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Occupation: Student</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Work role info: Ron travels for leisure purposes and sometimes to attend seminars. Price and food are an important factor and because of this, he chooses to fly with Cheapseats.</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Marketing message: Mostly young travelers prefer travelling with Cheapseats as price is a major factor for them. Digital and email marketing campaigns with promotions targeting the younger age groups can help to attract more of them. If the flight is not full then they should be considered for an upgrade. Improving in-flight entertainment services can act as an added advantage.</a:t>
            </a:r>
            <a:endParaRPr sz="1100">
              <a:solidFill>
                <a:srgbClr val="000000"/>
              </a:solidFill>
            </a:endParaRPr>
          </a:p>
          <a:p>
            <a:pPr marL="0" lvl="0" indent="0" algn="l" rtl="0">
              <a:spcBef>
                <a:spcPts val="0"/>
              </a:spcBef>
              <a:spcAft>
                <a:spcPts val="1600"/>
              </a:spcAft>
              <a:buNone/>
            </a:pPr>
            <a:endParaRPr/>
          </a:p>
        </p:txBody>
      </p:sp>
      <p:pic>
        <p:nvPicPr>
          <p:cNvPr id="248" name="Google Shape;248;p22"/>
          <p:cNvPicPr preferRelativeResize="0"/>
          <p:nvPr/>
        </p:nvPicPr>
        <p:blipFill>
          <a:blip r:embed="rId3">
            <a:alphaModFix/>
          </a:blip>
          <a:stretch>
            <a:fillRect/>
          </a:stretch>
        </p:blipFill>
        <p:spPr>
          <a:xfrm>
            <a:off x="4110025" y="1307838"/>
            <a:ext cx="923925" cy="90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Marketing Personas - FlyFast</a:t>
            </a:r>
            <a:endParaRPr>
              <a:solidFill>
                <a:srgbClr val="000000"/>
              </a:solidFill>
            </a:endParaRPr>
          </a:p>
        </p:txBody>
      </p:sp>
      <p:sp>
        <p:nvSpPr>
          <p:cNvPr id="254" name="Google Shape;254;p23"/>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000000"/>
                </a:solidFill>
              </a:rPr>
              <a:t>FlyFast (Promoter)</a:t>
            </a:r>
            <a:endParaRPr sz="1100" b="1">
              <a:solidFill>
                <a:srgbClr val="000000"/>
              </a:solidFill>
            </a:endParaRPr>
          </a:p>
          <a:p>
            <a:pPr marL="457200" lvl="0" indent="-298450" algn="l" rtl="0">
              <a:lnSpc>
                <a:spcPct val="115000"/>
              </a:lnSpc>
              <a:spcBef>
                <a:spcPts val="1200"/>
              </a:spcBef>
              <a:spcAft>
                <a:spcPts val="0"/>
              </a:spcAft>
              <a:buClr>
                <a:srgbClr val="000000"/>
              </a:buClr>
              <a:buSzPts val="1100"/>
              <a:buFont typeface="Lato"/>
              <a:buChar char="●"/>
            </a:pPr>
            <a:r>
              <a:rPr lang="en" sz="1100">
                <a:solidFill>
                  <a:srgbClr val="000000"/>
                </a:solidFill>
              </a:rPr>
              <a:t>Name: Mr. John Wick</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Age: 40 (35-55)</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Gender: Male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Location: Texas</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Education: MBA</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Family members: 4</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Occupation: VP (marketing) at Schlumberger</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Work role info: Being a high-ranking employee, John has to travel to various company locations to handle the various marketing campaigns. Time and comfort being important factors for him, he chooses to fly with FlyFast.</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Marketing message: Since majority of the promoters are business travel passengers between the ages 35-55, FlyFast should look at the possibility of corporate tie-ups (B2B) which could act as a steady source of revenue. To woo more business passengers and improve on their customer retention (loyalty score), they should offer them bonus miles, improve their airport lounges, express check-in, offer extra baggage allowance, and if the flight gets delayed passengers should be compensated accordingly in addition to special food and beverage options. We believe these factors could make them choose FlyFast even for their leisure travel.</a:t>
            </a:r>
            <a:endParaRPr sz="1100">
              <a:solidFill>
                <a:srgbClr val="000000"/>
              </a:solidFill>
            </a:endParaRPr>
          </a:p>
          <a:p>
            <a:pPr marL="0" lvl="0" indent="0" algn="l" rtl="0">
              <a:spcBef>
                <a:spcPts val="0"/>
              </a:spcBef>
              <a:spcAft>
                <a:spcPts val="1600"/>
              </a:spcAft>
              <a:buNone/>
            </a:pPr>
            <a:endParaRPr/>
          </a:p>
        </p:txBody>
      </p:sp>
      <p:pic>
        <p:nvPicPr>
          <p:cNvPr id="255" name="Google Shape;255;p23"/>
          <p:cNvPicPr preferRelativeResize="0"/>
          <p:nvPr/>
        </p:nvPicPr>
        <p:blipFill>
          <a:blip r:embed="rId3">
            <a:alphaModFix/>
          </a:blip>
          <a:stretch>
            <a:fillRect/>
          </a:stretch>
        </p:blipFill>
        <p:spPr>
          <a:xfrm>
            <a:off x="4186813" y="1307850"/>
            <a:ext cx="770373" cy="81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Marketing Personas - FlyFast</a:t>
            </a:r>
            <a:endParaRPr/>
          </a:p>
        </p:txBody>
      </p:sp>
      <p:sp>
        <p:nvSpPr>
          <p:cNvPr id="261" name="Google Shape;261;p2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000000"/>
                </a:solidFill>
              </a:rPr>
              <a:t>FlyFast (Detractors)</a:t>
            </a:r>
            <a:endParaRPr sz="1100" b="1">
              <a:solidFill>
                <a:srgbClr val="000000"/>
              </a:solidFill>
            </a:endParaRPr>
          </a:p>
          <a:p>
            <a:pPr marL="457200" lvl="0" indent="-298450" algn="l" rtl="0">
              <a:lnSpc>
                <a:spcPct val="115000"/>
              </a:lnSpc>
              <a:spcBef>
                <a:spcPts val="1200"/>
              </a:spcBef>
              <a:spcAft>
                <a:spcPts val="0"/>
              </a:spcAft>
              <a:buClr>
                <a:srgbClr val="000000"/>
              </a:buClr>
              <a:buSzPts val="1100"/>
              <a:buFont typeface="Lato"/>
              <a:buChar char="●"/>
            </a:pPr>
            <a:r>
              <a:rPr lang="en" sz="1100">
                <a:solidFill>
                  <a:srgbClr val="000000"/>
                </a:solidFill>
              </a:rPr>
              <a:t>Name: Mrs. Sue Brady</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Age: 65 (55-75)</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Gender: Female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Location: Georgia</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Education: BS in Finance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Family members: 6</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Occupation: Retired</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Work role info: Sue travels quite often to Colorado to visit her children and grandchildren and chooses FlyFast because time and comfort are important factors for her.</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Marketing message: Since most of the detractors are in the age group (55-75) and mostly female passengers, FlyFast should introduce special assistance services for the elderly travelers such as express check-in, baggage handling and wheelchair assistance, in-flight special care and assistance and better in-flight entertainment services. Another good option could be to upgrade the passenger to business class if the flight is not running full.</a:t>
            </a:r>
            <a:endParaRPr sz="1100">
              <a:solidFill>
                <a:srgbClr val="000000"/>
              </a:solidFill>
            </a:endParaRPr>
          </a:p>
          <a:p>
            <a:pPr marL="0" lvl="0" indent="0" algn="l" rtl="0">
              <a:spcBef>
                <a:spcPts val="0"/>
              </a:spcBef>
              <a:spcAft>
                <a:spcPts val="1600"/>
              </a:spcAft>
              <a:buNone/>
            </a:pPr>
            <a:endParaRPr/>
          </a:p>
        </p:txBody>
      </p:sp>
      <p:pic>
        <p:nvPicPr>
          <p:cNvPr id="262" name="Google Shape;262;p24"/>
          <p:cNvPicPr preferRelativeResize="0"/>
          <p:nvPr/>
        </p:nvPicPr>
        <p:blipFill>
          <a:blip r:embed="rId3">
            <a:alphaModFix/>
          </a:blip>
          <a:stretch>
            <a:fillRect/>
          </a:stretch>
        </p:blipFill>
        <p:spPr>
          <a:xfrm>
            <a:off x="4161963" y="1307850"/>
            <a:ext cx="820074" cy="81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Marketing Personas - FlyFast</a:t>
            </a:r>
            <a:endParaRPr/>
          </a:p>
        </p:txBody>
      </p:sp>
      <p:sp>
        <p:nvSpPr>
          <p:cNvPr id="268" name="Google Shape;268;p25"/>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000000"/>
                </a:solidFill>
              </a:rPr>
              <a:t>FlyFast (Passives)</a:t>
            </a:r>
            <a:endParaRPr sz="1100" b="1">
              <a:solidFill>
                <a:srgbClr val="000000"/>
              </a:solidFill>
            </a:endParaRPr>
          </a:p>
          <a:p>
            <a:pPr marL="457200" lvl="0" indent="-298450" algn="l" rtl="0">
              <a:lnSpc>
                <a:spcPct val="115000"/>
              </a:lnSpc>
              <a:spcBef>
                <a:spcPts val="1200"/>
              </a:spcBef>
              <a:spcAft>
                <a:spcPts val="0"/>
              </a:spcAft>
              <a:buClr>
                <a:srgbClr val="000000"/>
              </a:buClr>
              <a:buSzPts val="1100"/>
              <a:buFont typeface="Lato"/>
              <a:buChar char="●"/>
            </a:pPr>
            <a:r>
              <a:rPr lang="en" sz="1100">
                <a:solidFill>
                  <a:srgbClr val="000000"/>
                </a:solidFill>
              </a:rPr>
              <a:t>Name: Mr. Vincent Chase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Age: 28</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Gender: Male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Location: Illinois</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Education: MS in Supply Chain</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Family Members: 2</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Occupation: Supply Chain Analyst at FedEx</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Work role info: Being a supply chain analyst, Vincent has to visit many of the company’s warehouses. He ends up taking almost 60-70 flights per year, so time is an important factor for him.</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Marketing message: Since a major chunk of the passengers between 20-40 are passives and are travelling for business purposes, FlyFast should consider compensating the travelers if the flight is delayed. They should be compensated and accommodated for a different flight as it is severely affecting their experience.</a:t>
            </a:r>
            <a:endParaRPr sz="1100">
              <a:solidFill>
                <a:srgbClr val="000000"/>
              </a:solidFill>
            </a:endParaRPr>
          </a:p>
          <a:p>
            <a:pPr marL="0" lvl="0" indent="0" algn="l" rtl="0">
              <a:spcBef>
                <a:spcPts val="0"/>
              </a:spcBef>
              <a:spcAft>
                <a:spcPts val="1600"/>
              </a:spcAft>
              <a:buNone/>
            </a:pPr>
            <a:endParaRPr/>
          </a:p>
        </p:txBody>
      </p:sp>
      <p:pic>
        <p:nvPicPr>
          <p:cNvPr id="269" name="Google Shape;269;p25"/>
          <p:cNvPicPr preferRelativeResize="0"/>
          <p:nvPr/>
        </p:nvPicPr>
        <p:blipFill>
          <a:blip r:embed="rId3">
            <a:alphaModFix/>
          </a:blip>
          <a:stretch>
            <a:fillRect/>
          </a:stretch>
        </p:blipFill>
        <p:spPr>
          <a:xfrm>
            <a:off x="4170550" y="1307850"/>
            <a:ext cx="802898" cy="811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1297500" y="393750"/>
            <a:ext cx="7038900" cy="5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Business Insights</a:t>
            </a:r>
            <a:endParaRPr/>
          </a:p>
        </p:txBody>
      </p:sp>
      <p:sp>
        <p:nvSpPr>
          <p:cNvPr id="275" name="Google Shape;275;p26"/>
          <p:cNvSpPr txBox="1">
            <a:spLocks noGrp="1"/>
          </p:cNvSpPr>
          <p:nvPr>
            <p:ph type="body" idx="1"/>
          </p:nvPr>
        </p:nvSpPr>
        <p:spPr>
          <a:xfrm>
            <a:off x="1297500" y="916650"/>
            <a:ext cx="7038900" cy="38457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Char char="●"/>
            </a:pPr>
            <a:r>
              <a:rPr lang="en" sz="1100">
                <a:solidFill>
                  <a:srgbClr val="000000"/>
                </a:solidFill>
              </a:rPr>
              <a:t>A common theme amongst detractors for the sentiment analysis was that food quality and dealing with luggage were two main issues. Another issue was having to pay to choose the seats that customers wanted. Providing better food and figuring out how to fix luggage problems would help FlyFast. Ending the policy of having to pay to choose seats would also help against losing customers that have a high price sensitivity.</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Passengers who are highly price sensitive tend to be detractors and passives. People who fly frequently shouldn’t be charged for choosing their seats of choice and giving more miles to them could help in retaining them, as they generate the most business for FlyFast. Sending promotional emails during the lean periods could help in attracting them.</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Since FlyFast has the highest number of passives for the business travelers flying on the blue status airline, it would make sense to improve the in-flight entertainment services, and offer early/priority check-in, luggage assistance in terms of baggage allowance, better food/refreshments on flight and in the airport lounges to improve their experience. </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FlyFast airlines has an enormous issue with providing excellent service to Economy and Economy Plus customers. Avoiding service polarity and lessening the experience gap between these customers and business class would be a great start to converting large numbers of detractors into promoters. Also offer a more luxurious experience overall to passengers who pay more. Platinum and Silver passengers should more often than not be promoters. They currently do not feel like their investment is paying off.</a:t>
            </a:r>
            <a:endParaRPr sz="1100">
              <a:solidFill>
                <a:srgbClr val="000000"/>
              </a:solidFill>
            </a:endParaRPr>
          </a:p>
          <a:p>
            <a:pPr marL="0" lvl="0" indent="0" algn="l" rtl="0">
              <a:spcBef>
                <a:spcPts val="24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Business Insights</a:t>
            </a:r>
            <a:endParaRPr/>
          </a:p>
        </p:txBody>
      </p:sp>
      <p:sp>
        <p:nvSpPr>
          <p:cNvPr id="281" name="Google Shape;281;p27"/>
          <p:cNvSpPr txBox="1">
            <a:spLocks noGrp="1"/>
          </p:cNvSpPr>
          <p:nvPr>
            <p:ph type="body" idx="1"/>
          </p:nvPr>
        </p:nvSpPr>
        <p:spPr>
          <a:xfrm>
            <a:off x="1297500" y="826500"/>
            <a:ext cx="7038900" cy="34905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rgbClr val="000000"/>
              </a:buClr>
              <a:buSzPts val="1100"/>
              <a:buChar char="●"/>
            </a:pPr>
            <a:r>
              <a:rPr lang="en" sz="1100">
                <a:solidFill>
                  <a:srgbClr val="000000"/>
                </a:solidFill>
              </a:rPr>
              <a:t>Since FlyFast airlines has the most number of passives and detractors for female passengers who are travelling for personal reasons, it would make sense to offer them special assistance in terms of food and service, improved in-flight entertainment services, and giving them seats with more leg room as they may be travelling with their children and comfort would be an important criteria for them.</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There are the highest number of detractors when the flight is cancelled (or arrival delayed) by more than 100 minutes, so it may make sense to give them bonus miles or free access to the airport lounges. Offering them accommodations if the flight is delayed by more than 600 minutes could help in reducing the detractors and passives. If they miss their connecting flight as a result of the delay, they should be given compensation or be scheduled in another flight.</a:t>
            </a:r>
            <a:endParaRPr sz="1100">
              <a:solidFill>
                <a:srgbClr val="000000"/>
              </a:solidFil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rPr>
              <a:t>People in the age group from 10-20 were predominantly detractors. This is due to them being bored and uncomfortable during the flight. More in-flight entertainment  (cockpit tour) and a higher frequency of food and drinks would help convert this demographic to being promoters. Passengers older than 65 were also likely to be detractors. Although it is difficult for people this age to be comfortable, perhaps senior discounts, early/priority check-in, luggage assistance, and more drinks would help.</a:t>
            </a:r>
            <a:endParaRPr sz="1100">
              <a:solidFill>
                <a:srgbClr val="000000"/>
              </a:solidFill>
            </a:endParaRPr>
          </a:p>
          <a:p>
            <a:pPr marL="0" lvl="0" indent="0" algn="l" rtl="0">
              <a:lnSpc>
                <a:spcPct val="115000"/>
              </a:lnSpc>
              <a:spcBef>
                <a:spcPts val="1200"/>
              </a:spcBef>
              <a:spcAft>
                <a:spcPts val="0"/>
              </a:spcAft>
              <a:buNone/>
            </a:pPr>
            <a:endParaRPr sz="1100">
              <a:solidFill>
                <a:srgbClr val="000000"/>
              </a:solidFill>
            </a:endParaRPr>
          </a:p>
          <a:p>
            <a:pPr marL="457200" lvl="0" indent="0" algn="l" rtl="0">
              <a:spcBef>
                <a:spcPts val="1200"/>
              </a:spcBef>
              <a:spcAft>
                <a:spcPts val="0"/>
              </a:spcAft>
              <a:buNone/>
            </a:pPr>
            <a:endParaRPr sz="1100">
              <a:solidFill>
                <a:srgbClr val="000000"/>
              </a:solidFill>
            </a:endParaRPr>
          </a:p>
          <a:p>
            <a:pPr marL="0" lvl="0" indent="0" algn="l" rtl="0">
              <a:spcBef>
                <a:spcPts val="12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0000"/>
                </a:highlight>
              </a:rPr>
              <a:t>About the Data</a:t>
            </a:r>
            <a:endParaRPr>
              <a:highlight>
                <a:srgbClr val="000000"/>
              </a:highlight>
            </a:endParaRPr>
          </a:p>
        </p:txBody>
      </p:sp>
      <p:sp>
        <p:nvSpPr>
          <p:cNvPr id="141" name="Google Shape;141;p1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The dataset contains the demographics and additional information for the passengers who had travelled with FlyFast, Cheapseats and Sigma Airlines for individual flights in the first quarter of 2014.</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The dataset contains attributes such as Age, Gender, Price sensitivity, Number of frequent flyer accounts, Travel date, information on the ticket bought (Class, Airline status, Type of ticket), Departure and Arrival city, flight information (Status, Flight distance and Flight time), Feedback and the Likelihood to recommend score.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The aim is to analyze the reasons for the customer satisfaction ratings (NPS)  achieved by the three airlines and suggest data driven insights to improve the ratings for FlyFast Airways, converting detractors and passives into promoters.</a:t>
            </a:r>
            <a:endParaRPr>
              <a:solidFill>
                <a:srgbClr val="000000"/>
              </a:solidFill>
            </a:endParaRPr>
          </a:p>
        </p:txBody>
      </p:sp>
      <p:pic>
        <p:nvPicPr>
          <p:cNvPr id="142" name="Google Shape;142;p14"/>
          <p:cNvPicPr preferRelativeResize="0"/>
          <p:nvPr/>
        </p:nvPicPr>
        <p:blipFill rotWithShape="1">
          <a:blip r:embed="rId3">
            <a:alphaModFix/>
          </a:blip>
          <a:srcRect t="24725" b="25516"/>
          <a:stretch/>
        </p:blipFill>
        <p:spPr>
          <a:xfrm>
            <a:off x="2644125" y="3663624"/>
            <a:ext cx="3855749" cy="1281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0000"/>
                </a:highlight>
              </a:rPr>
              <a:t>Key Factors Affecting Customer Ratings</a:t>
            </a:r>
            <a:endParaRPr>
              <a:highlight>
                <a:srgbClr val="000000"/>
              </a:highlight>
            </a:endParaRPr>
          </a:p>
        </p:txBody>
      </p:sp>
      <p:sp>
        <p:nvSpPr>
          <p:cNvPr id="148" name="Google Shape;148;p15"/>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a:solidFill>
                  <a:srgbClr val="000000"/>
                </a:solidFill>
              </a:rPr>
              <a:t>Type of travel - Business, Personal and Mileage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Airline status - Blue, Gold, Platinum, Silver</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Age - 15-85</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Gender - Male, Female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Flights per year - 0-89</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Loyalty - between -1 and 1</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Arrival delay in minutes - delay in flight arrival</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Class - Eco, Eco+ and Business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Origin state and Destination state - departure and arrival state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Price sensitivity - 0-4</a:t>
            </a:r>
            <a:endParaRPr>
              <a:solidFill>
                <a:srgbClr val="000000"/>
              </a:solidFill>
            </a:endParaRPr>
          </a:p>
        </p:txBody>
      </p:sp>
      <p:pic>
        <p:nvPicPr>
          <p:cNvPr id="149" name="Google Shape;149;p15"/>
          <p:cNvPicPr preferRelativeResize="0"/>
          <p:nvPr/>
        </p:nvPicPr>
        <p:blipFill>
          <a:blip r:embed="rId3">
            <a:alphaModFix/>
          </a:blip>
          <a:stretch>
            <a:fillRect/>
          </a:stretch>
        </p:blipFill>
        <p:spPr>
          <a:xfrm>
            <a:off x="6692202" y="2169875"/>
            <a:ext cx="2375604" cy="28974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0000"/>
                </a:highlight>
              </a:rPr>
              <a:t>Exploratory Data Analysis</a:t>
            </a:r>
            <a:endParaRPr>
              <a:highlight>
                <a:srgbClr val="000000"/>
              </a:highlight>
            </a:endParaRPr>
          </a:p>
        </p:txBody>
      </p:sp>
      <p:sp>
        <p:nvSpPr>
          <p:cNvPr id="155" name="Google Shape;155;p16"/>
          <p:cNvSpPr txBox="1">
            <a:spLocks noGrp="1"/>
          </p:cNvSpPr>
          <p:nvPr>
            <p:ph type="body" idx="1"/>
          </p:nvPr>
        </p:nvSpPr>
        <p:spPr>
          <a:xfrm>
            <a:off x="1297500" y="985850"/>
            <a:ext cx="7038900" cy="34929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000000"/>
              </a:buClr>
              <a:buSzPts val="1300"/>
              <a:buChar char="●"/>
            </a:pPr>
            <a:r>
              <a:rPr lang="en" dirty="0">
                <a:solidFill>
                  <a:srgbClr val="000000"/>
                </a:solidFill>
              </a:rPr>
              <a:t>After cleaning the dataset, unsupervised forms of machine learning such as Association Rule Mining and K-means Clustering Analysis were applied to understand interesting patterns in the data.</a:t>
            </a: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The feedback provided by the customers have been analyzed by creating word clouds and sentence level sentiment analysis using the Liu Hu test to better understand and get to the root of the issues.</a:t>
            </a: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Machine learning algorithms such as Neural Networks, Random Forests, and Support Vector Machines were applied to create supervised learning models used to predict and classify whether a passenger is likely to be a promoter, detractor or passive for various segments when exposed to new data. </a:t>
            </a:r>
            <a:endParaRPr dirty="0">
              <a:solidFill>
                <a:srgbClr val="000000"/>
              </a:solidFill>
            </a:endParaRPr>
          </a:p>
          <a:p>
            <a:pPr marL="457200" lvl="0" indent="0" algn="l" rtl="0">
              <a:spcBef>
                <a:spcPts val="1600"/>
              </a:spcBef>
              <a:spcAft>
                <a:spcPts val="1600"/>
              </a:spcAft>
              <a:buNone/>
            </a:pPr>
            <a:endParaRPr dirty="0">
              <a:solidFill>
                <a:srgbClr val="000000"/>
              </a:solidFill>
            </a:endParaRPr>
          </a:p>
        </p:txBody>
      </p:sp>
      <p:sp>
        <p:nvSpPr>
          <p:cNvPr id="156" name="Google Shape;156;p16"/>
          <p:cNvSpPr/>
          <p:nvPr/>
        </p:nvSpPr>
        <p:spPr>
          <a:xfrm>
            <a:off x="3640263" y="3526962"/>
            <a:ext cx="10071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dirty="0">
                <a:solidFill>
                  <a:srgbClr val="FFFFFF"/>
                </a:solidFill>
                <a:latin typeface="Roboto"/>
                <a:ea typeface="Roboto"/>
                <a:cs typeface="Roboto"/>
                <a:sym typeface="Roboto"/>
              </a:rPr>
              <a:t>Jupyter Notebook Accuracy</a:t>
            </a:r>
            <a:endParaRPr sz="800" dirty="0">
              <a:solidFill>
                <a:srgbClr val="FFFFFF"/>
              </a:solidFill>
              <a:latin typeface="Roboto"/>
              <a:ea typeface="Roboto"/>
              <a:cs typeface="Roboto"/>
              <a:sym typeface="Roboto"/>
            </a:endParaRPr>
          </a:p>
        </p:txBody>
      </p:sp>
      <p:sp>
        <p:nvSpPr>
          <p:cNvPr id="157" name="Google Shape;157;p16"/>
          <p:cNvSpPr/>
          <p:nvPr/>
        </p:nvSpPr>
        <p:spPr>
          <a:xfrm>
            <a:off x="4659229" y="3526962"/>
            <a:ext cx="10071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rgbClr val="FFFFFF"/>
                </a:solidFill>
                <a:latin typeface="Roboto"/>
                <a:ea typeface="Roboto"/>
                <a:cs typeface="Roboto"/>
                <a:sym typeface="Roboto"/>
              </a:rPr>
              <a:t>Orange Workflow Accuray</a:t>
            </a:r>
            <a:endParaRPr sz="800">
              <a:solidFill>
                <a:srgbClr val="FFFFFF"/>
              </a:solidFill>
              <a:latin typeface="Roboto"/>
              <a:ea typeface="Roboto"/>
              <a:cs typeface="Roboto"/>
              <a:sym typeface="Roboto"/>
            </a:endParaRPr>
          </a:p>
        </p:txBody>
      </p:sp>
      <p:sp>
        <p:nvSpPr>
          <p:cNvPr id="158" name="Google Shape;158;p16"/>
          <p:cNvSpPr/>
          <p:nvPr/>
        </p:nvSpPr>
        <p:spPr>
          <a:xfrm>
            <a:off x="5678212" y="3526962"/>
            <a:ext cx="28278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Algorithm Details</a:t>
            </a:r>
            <a:endParaRPr sz="800">
              <a:solidFill>
                <a:srgbClr val="FFFFFF"/>
              </a:solidFill>
              <a:latin typeface="Roboto"/>
              <a:ea typeface="Roboto"/>
              <a:cs typeface="Roboto"/>
              <a:sym typeface="Roboto"/>
            </a:endParaRPr>
          </a:p>
        </p:txBody>
      </p:sp>
      <p:sp>
        <p:nvSpPr>
          <p:cNvPr id="159" name="Google Shape;159;p16"/>
          <p:cNvSpPr/>
          <p:nvPr/>
        </p:nvSpPr>
        <p:spPr>
          <a:xfrm>
            <a:off x="1247588" y="3526962"/>
            <a:ext cx="2380800" cy="300300"/>
          </a:xfrm>
          <a:prstGeom prst="rect">
            <a:avLst/>
          </a:prstGeom>
          <a:solidFill>
            <a:srgbClr val="0C58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Algorithm</a:t>
            </a:r>
            <a:endParaRPr>
              <a:solidFill>
                <a:schemeClr val="lt1"/>
              </a:solidFill>
            </a:endParaRPr>
          </a:p>
        </p:txBody>
      </p:sp>
      <p:grpSp>
        <p:nvGrpSpPr>
          <p:cNvPr id="160" name="Google Shape;160;p16"/>
          <p:cNvGrpSpPr/>
          <p:nvPr/>
        </p:nvGrpSpPr>
        <p:grpSpPr>
          <a:xfrm>
            <a:off x="1248064" y="3827262"/>
            <a:ext cx="7257489" cy="391442"/>
            <a:chOff x="943723" y="3098500"/>
            <a:chExt cx="7257489" cy="879053"/>
          </a:xfrm>
        </p:grpSpPr>
        <p:sp>
          <p:nvSpPr>
            <p:cNvPr id="161" name="Google Shape;161;p16"/>
            <p:cNvSpPr/>
            <p:nvPr/>
          </p:nvSpPr>
          <p:spPr>
            <a:xfrm>
              <a:off x="5373412" y="3098513"/>
              <a:ext cx="2827800" cy="674400"/>
            </a:xfrm>
            <a:prstGeom prst="rect">
              <a:avLst/>
            </a:prstGeom>
            <a:solidFill>
              <a:srgbClr val="0C58D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Classification</a:t>
              </a:r>
              <a:endParaRPr sz="800">
                <a:solidFill>
                  <a:srgbClr val="FFFFFF"/>
                </a:solidFill>
                <a:latin typeface="Roboto"/>
                <a:ea typeface="Roboto"/>
                <a:cs typeface="Roboto"/>
                <a:sym typeface="Roboto"/>
              </a:endParaRPr>
            </a:p>
          </p:txBody>
        </p:sp>
        <p:sp>
          <p:nvSpPr>
            <p:cNvPr id="162" name="Google Shape;162;p16"/>
            <p:cNvSpPr/>
            <p:nvPr/>
          </p:nvSpPr>
          <p:spPr>
            <a:xfrm>
              <a:off x="943723" y="3098500"/>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1632122" y="3098513"/>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943723" y="3098513"/>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3335463" y="309851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354429" y="309851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1074673" y="3568353"/>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168" name="Google Shape;168;p16"/>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Random Forest</a:t>
              </a:r>
              <a:endParaRPr sz="1000">
                <a:solidFill>
                  <a:srgbClr val="FFFFFF"/>
                </a:solidFill>
                <a:latin typeface="Roboto"/>
                <a:ea typeface="Roboto"/>
                <a:cs typeface="Roboto"/>
                <a:sym typeface="Roboto"/>
              </a:endParaRPr>
            </a:p>
          </p:txBody>
        </p:sp>
      </p:grpSp>
      <p:grpSp>
        <p:nvGrpSpPr>
          <p:cNvPr id="169" name="Google Shape;169;p16"/>
          <p:cNvGrpSpPr/>
          <p:nvPr/>
        </p:nvGrpSpPr>
        <p:grpSpPr>
          <a:xfrm>
            <a:off x="1248052" y="4127598"/>
            <a:ext cx="7257489" cy="380642"/>
            <a:chOff x="943723" y="3783775"/>
            <a:chExt cx="7257489" cy="854800"/>
          </a:xfrm>
        </p:grpSpPr>
        <p:sp>
          <p:nvSpPr>
            <p:cNvPr id="170" name="Google Shape;170;p16"/>
            <p:cNvSpPr/>
            <p:nvPr/>
          </p:nvSpPr>
          <p:spPr>
            <a:xfrm>
              <a:off x="5373412" y="3783788"/>
              <a:ext cx="2827800" cy="674400"/>
            </a:xfrm>
            <a:prstGeom prst="rect">
              <a:avLst/>
            </a:prstGeom>
            <a:solidFill>
              <a:srgbClr val="0C58D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Deep Learning</a:t>
              </a:r>
              <a:endParaRPr sz="800">
                <a:solidFill>
                  <a:srgbClr val="FFFFFF"/>
                </a:solidFill>
                <a:latin typeface="Roboto"/>
                <a:ea typeface="Roboto"/>
                <a:cs typeface="Roboto"/>
                <a:sym typeface="Roboto"/>
              </a:endParaRPr>
            </a:p>
          </p:txBody>
        </p:sp>
        <p:sp>
          <p:nvSpPr>
            <p:cNvPr id="171" name="Google Shape;171;p16"/>
            <p:cNvSpPr/>
            <p:nvPr/>
          </p:nvSpPr>
          <p:spPr>
            <a:xfrm>
              <a:off x="943723" y="3783775"/>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1632122" y="3783788"/>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943723" y="3783788"/>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3335463" y="3783788"/>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4354429" y="3783788"/>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1074673" y="4229375"/>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177" name="Google Shape;177;p16"/>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Neural Network</a:t>
              </a:r>
              <a:endParaRPr sz="1000">
                <a:solidFill>
                  <a:srgbClr val="FFFFFF"/>
                </a:solidFill>
                <a:latin typeface="Roboto"/>
                <a:ea typeface="Roboto"/>
                <a:cs typeface="Roboto"/>
                <a:sym typeface="Roboto"/>
              </a:endParaRPr>
            </a:p>
          </p:txBody>
        </p:sp>
      </p:grpSp>
      <p:grpSp>
        <p:nvGrpSpPr>
          <p:cNvPr id="178" name="Google Shape;178;p16"/>
          <p:cNvGrpSpPr/>
          <p:nvPr/>
        </p:nvGrpSpPr>
        <p:grpSpPr>
          <a:xfrm>
            <a:off x="1248064" y="4427937"/>
            <a:ext cx="7257489" cy="380655"/>
            <a:chOff x="943723" y="4469050"/>
            <a:chExt cx="7257489" cy="854828"/>
          </a:xfrm>
        </p:grpSpPr>
        <p:sp>
          <p:nvSpPr>
            <p:cNvPr id="179" name="Google Shape;179;p16"/>
            <p:cNvSpPr/>
            <p:nvPr/>
          </p:nvSpPr>
          <p:spPr>
            <a:xfrm>
              <a:off x="5373412" y="4469063"/>
              <a:ext cx="2827800" cy="674400"/>
            </a:xfrm>
            <a:prstGeom prst="rect">
              <a:avLst/>
            </a:prstGeom>
            <a:solidFill>
              <a:srgbClr val="0C58D3"/>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FFFFFF"/>
                  </a:solidFill>
                  <a:latin typeface="Roboto"/>
                  <a:ea typeface="Roboto"/>
                  <a:cs typeface="Roboto"/>
                  <a:sym typeface="Roboto"/>
                </a:rPr>
                <a:t>Classification</a:t>
              </a:r>
              <a:endParaRPr sz="800">
                <a:solidFill>
                  <a:srgbClr val="FFFFFF"/>
                </a:solidFill>
                <a:latin typeface="Roboto"/>
                <a:ea typeface="Roboto"/>
                <a:cs typeface="Roboto"/>
                <a:sym typeface="Roboto"/>
              </a:endParaRPr>
            </a:p>
          </p:txBody>
        </p:sp>
        <p:sp>
          <p:nvSpPr>
            <p:cNvPr id="180" name="Google Shape;180;p16"/>
            <p:cNvSpPr/>
            <p:nvPr/>
          </p:nvSpPr>
          <p:spPr>
            <a:xfrm>
              <a:off x="943723" y="4469050"/>
              <a:ext cx="23799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1632122" y="4469063"/>
              <a:ext cx="674400" cy="674400"/>
            </a:xfrm>
            <a:prstGeom prst="rtTriangle">
              <a:avLst/>
            </a:prstGeom>
            <a:solidFill>
              <a:srgbClr val="0E65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943723" y="4469063"/>
              <a:ext cx="687600" cy="674400"/>
            </a:xfrm>
            <a:prstGeom prst="rtTriangle">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4354429" y="446906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74673" y="4914678"/>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185" name="Google Shape;185;p16"/>
            <p:cNvSpPr/>
            <p:nvPr/>
          </p:nvSpPr>
          <p:spPr>
            <a:xfrm>
              <a:off x="3633813" y="4601063"/>
              <a:ext cx="410400" cy="410400"/>
            </a:xfrm>
            <a:prstGeom prst="mathMultiply">
              <a:avLst>
                <a:gd name="adj1" fmla="val 50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704735" y="4469080"/>
              <a:ext cx="16311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Roboto"/>
                  <a:ea typeface="Roboto"/>
                  <a:cs typeface="Roboto"/>
                  <a:sym typeface="Roboto"/>
                </a:rPr>
                <a:t>Support Vector Machine</a:t>
              </a:r>
              <a:endParaRPr sz="1000">
                <a:solidFill>
                  <a:srgbClr val="FFFFFF"/>
                </a:solidFill>
                <a:latin typeface="Roboto"/>
                <a:ea typeface="Roboto"/>
                <a:cs typeface="Roboto"/>
                <a:sym typeface="Roboto"/>
              </a:endParaRPr>
            </a:p>
          </p:txBody>
        </p:sp>
        <p:sp>
          <p:nvSpPr>
            <p:cNvPr id="187" name="Google Shape;187;p16"/>
            <p:cNvSpPr/>
            <p:nvPr/>
          </p:nvSpPr>
          <p:spPr>
            <a:xfrm>
              <a:off x="3335463" y="4469063"/>
              <a:ext cx="1007100" cy="674400"/>
            </a:xfrm>
            <a:prstGeom prst="rect">
              <a:avLst/>
            </a:prstGeom>
            <a:solidFill>
              <a:srgbClr val="0C5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6"/>
          <p:cNvSpPr txBox="1"/>
          <p:nvPr/>
        </p:nvSpPr>
        <p:spPr>
          <a:xfrm>
            <a:off x="4644200" y="377390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97.90%</a:t>
            </a:r>
            <a:endParaRPr>
              <a:solidFill>
                <a:srgbClr val="FFFFFF"/>
              </a:solidFill>
            </a:endParaRPr>
          </a:p>
        </p:txBody>
      </p:sp>
      <p:sp>
        <p:nvSpPr>
          <p:cNvPr id="189" name="Google Shape;189;p16"/>
          <p:cNvSpPr txBox="1"/>
          <p:nvPr/>
        </p:nvSpPr>
        <p:spPr>
          <a:xfrm>
            <a:off x="4644200" y="407870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91.50%</a:t>
            </a:r>
            <a:endParaRPr>
              <a:solidFill>
                <a:schemeClr val="lt1"/>
              </a:solidFill>
            </a:endParaRPr>
          </a:p>
        </p:txBody>
      </p:sp>
      <p:sp>
        <p:nvSpPr>
          <p:cNvPr id="190" name="Google Shape;190;p16"/>
          <p:cNvSpPr txBox="1"/>
          <p:nvPr/>
        </p:nvSpPr>
        <p:spPr>
          <a:xfrm>
            <a:off x="4644200" y="438350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71.50%</a:t>
            </a:r>
            <a:endParaRPr>
              <a:solidFill>
                <a:schemeClr val="lt1"/>
              </a:solidFill>
            </a:endParaRPr>
          </a:p>
        </p:txBody>
      </p:sp>
      <p:sp>
        <p:nvSpPr>
          <p:cNvPr id="191" name="Google Shape;191;p16"/>
          <p:cNvSpPr txBox="1"/>
          <p:nvPr/>
        </p:nvSpPr>
        <p:spPr>
          <a:xfrm>
            <a:off x="3640263" y="378995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87.27%</a:t>
            </a:r>
            <a:endParaRPr>
              <a:solidFill>
                <a:srgbClr val="FFFFFF"/>
              </a:solidFill>
            </a:endParaRPr>
          </a:p>
        </p:txBody>
      </p:sp>
      <p:sp>
        <p:nvSpPr>
          <p:cNvPr id="192" name="Google Shape;192;p16"/>
          <p:cNvSpPr txBox="1"/>
          <p:nvPr/>
        </p:nvSpPr>
        <p:spPr>
          <a:xfrm>
            <a:off x="3640263" y="409475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65.20%</a:t>
            </a:r>
            <a:endParaRPr>
              <a:solidFill>
                <a:schemeClr val="lt1"/>
              </a:solidFill>
            </a:endParaRPr>
          </a:p>
        </p:txBody>
      </p:sp>
      <p:sp>
        <p:nvSpPr>
          <p:cNvPr id="193" name="Google Shape;193;p16"/>
          <p:cNvSpPr txBox="1"/>
          <p:nvPr/>
        </p:nvSpPr>
        <p:spPr>
          <a:xfrm>
            <a:off x="3640263" y="4399550"/>
            <a:ext cx="1007100" cy="2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98.40%</a:t>
            </a:r>
            <a:endParaRPr>
              <a:solidFill>
                <a:schemeClr val="lt1"/>
              </a:solidFill>
            </a:endParaRPr>
          </a:p>
        </p:txBody>
      </p:sp>
      <p:cxnSp>
        <p:nvCxnSpPr>
          <p:cNvPr id="3" name="Straight Connector 2">
            <a:extLst>
              <a:ext uri="{FF2B5EF4-FFF2-40B4-BE49-F238E27FC236}">
                <a16:creationId xmlns:a16="http://schemas.microsoft.com/office/drawing/2014/main" id="{2CBA2F6B-DDF3-4760-AF53-2266DCC04E43}"/>
              </a:ext>
            </a:extLst>
          </p:cNvPr>
          <p:cNvCxnSpPr/>
          <p:nvPr/>
        </p:nvCxnSpPr>
        <p:spPr>
          <a:xfrm>
            <a:off x="4644200" y="3350419"/>
            <a:ext cx="0" cy="728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1297500" y="393750"/>
            <a:ext cx="7332000" cy="7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highlight>
                  <a:srgbClr val="000000"/>
                </a:highlight>
              </a:rPr>
              <a:t>Word Level Analysis of the Feedback for FlyFast</a:t>
            </a:r>
            <a:endParaRPr sz="2300">
              <a:highlight>
                <a:srgbClr val="000000"/>
              </a:highlight>
            </a:endParaRPr>
          </a:p>
        </p:txBody>
      </p:sp>
      <p:pic>
        <p:nvPicPr>
          <p:cNvPr id="200" name="Google Shape;200;p17"/>
          <p:cNvPicPr preferRelativeResize="0"/>
          <p:nvPr/>
        </p:nvPicPr>
        <p:blipFill>
          <a:blip r:embed="rId3">
            <a:alphaModFix/>
          </a:blip>
          <a:stretch>
            <a:fillRect/>
          </a:stretch>
        </p:blipFill>
        <p:spPr>
          <a:xfrm>
            <a:off x="1475200" y="1047750"/>
            <a:ext cx="3474720" cy="3474720"/>
          </a:xfrm>
          <a:prstGeom prst="rect">
            <a:avLst/>
          </a:prstGeom>
          <a:noFill/>
          <a:ln>
            <a:noFill/>
          </a:ln>
        </p:spPr>
      </p:pic>
      <p:pic>
        <p:nvPicPr>
          <p:cNvPr id="201" name="Google Shape;201;p17"/>
          <p:cNvPicPr preferRelativeResize="0"/>
          <p:nvPr/>
        </p:nvPicPr>
        <p:blipFill>
          <a:blip r:embed="rId4">
            <a:alphaModFix/>
          </a:blip>
          <a:stretch>
            <a:fillRect/>
          </a:stretch>
        </p:blipFill>
        <p:spPr>
          <a:xfrm>
            <a:off x="5243450" y="864875"/>
            <a:ext cx="3840480" cy="3840480"/>
          </a:xfrm>
          <a:prstGeom prst="rect">
            <a:avLst/>
          </a:prstGeom>
          <a:noFill/>
          <a:ln>
            <a:noFill/>
          </a:ln>
        </p:spPr>
      </p:pic>
      <p:sp>
        <p:nvSpPr>
          <p:cNvPr id="202" name="Google Shape;202;p17"/>
          <p:cNvSpPr txBox="1"/>
          <p:nvPr/>
        </p:nvSpPr>
        <p:spPr>
          <a:xfrm>
            <a:off x="2311000" y="4619625"/>
            <a:ext cx="28218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lt1"/>
                </a:highlight>
                <a:latin typeface="Lato"/>
                <a:ea typeface="Lato"/>
                <a:cs typeface="Lato"/>
                <a:sym typeface="Lato"/>
              </a:rPr>
              <a:t>Promoter Feedback</a:t>
            </a:r>
            <a:endParaRPr>
              <a:highlight>
                <a:schemeClr val="lt1"/>
              </a:highlight>
              <a:latin typeface="Lato"/>
              <a:ea typeface="Lato"/>
              <a:cs typeface="Lato"/>
              <a:sym typeface="Lato"/>
            </a:endParaRPr>
          </a:p>
        </p:txBody>
      </p:sp>
      <p:sp>
        <p:nvSpPr>
          <p:cNvPr id="203" name="Google Shape;203;p17"/>
          <p:cNvSpPr txBox="1"/>
          <p:nvPr/>
        </p:nvSpPr>
        <p:spPr>
          <a:xfrm>
            <a:off x="5906100" y="4619625"/>
            <a:ext cx="27234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lt1"/>
                </a:highlight>
                <a:latin typeface="Lato"/>
                <a:ea typeface="Lato"/>
                <a:cs typeface="Lato"/>
                <a:sym typeface="Lato"/>
              </a:rPr>
              <a:t>Detractor and Passive Feedback</a:t>
            </a:r>
            <a:endParaRPr>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indent="457200"/>
            <a:r>
              <a:rPr lang="en" dirty="0">
                <a:highlight>
                  <a:srgbClr val="000000"/>
                </a:highlight>
              </a:rPr>
              <a:t>Age</a:t>
            </a:r>
            <a:endParaRPr dirty="0">
              <a:highlight>
                <a:srgbClr val="000000"/>
              </a:highlight>
            </a:endParaRPr>
          </a:p>
        </p:txBody>
      </p:sp>
      <p:pic>
        <p:nvPicPr>
          <p:cNvPr id="209" name="Google Shape;209;p18"/>
          <p:cNvPicPr preferRelativeResize="0"/>
          <p:nvPr/>
        </p:nvPicPr>
        <p:blipFill>
          <a:blip r:embed="rId3">
            <a:alphaModFix/>
          </a:blip>
          <a:stretch>
            <a:fillRect/>
          </a:stretch>
        </p:blipFill>
        <p:spPr>
          <a:xfrm>
            <a:off x="1297500" y="3208550"/>
            <a:ext cx="1828800" cy="1828800"/>
          </a:xfrm>
          <a:prstGeom prst="rect">
            <a:avLst/>
          </a:prstGeom>
          <a:noFill/>
          <a:ln>
            <a:noFill/>
          </a:ln>
        </p:spPr>
      </p:pic>
      <p:pic>
        <p:nvPicPr>
          <p:cNvPr id="210" name="Google Shape;210;p18"/>
          <p:cNvPicPr preferRelativeResize="0"/>
          <p:nvPr/>
        </p:nvPicPr>
        <p:blipFill>
          <a:blip r:embed="rId4">
            <a:alphaModFix/>
          </a:blip>
          <a:stretch>
            <a:fillRect/>
          </a:stretch>
        </p:blipFill>
        <p:spPr>
          <a:xfrm>
            <a:off x="1297500" y="1307850"/>
            <a:ext cx="1828800" cy="1828800"/>
          </a:xfrm>
          <a:prstGeom prst="rect">
            <a:avLst/>
          </a:prstGeom>
          <a:noFill/>
          <a:ln>
            <a:noFill/>
          </a:ln>
        </p:spPr>
      </p:pic>
      <p:sp>
        <p:nvSpPr>
          <p:cNvPr id="211" name="Google Shape;211;p18"/>
          <p:cNvSpPr txBox="1"/>
          <p:nvPr/>
        </p:nvSpPr>
        <p:spPr>
          <a:xfrm>
            <a:off x="1479800" y="1293450"/>
            <a:ext cx="1881300" cy="3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FlyFast</a:t>
            </a:r>
            <a:endParaRPr>
              <a:latin typeface="Lato"/>
              <a:ea typeface="Lato"/>
              <a:cs typeface="Lato"/>
              <a:sym typeface="Lato"/>
            </a:endParaRPr>
          </a:p>
        </p:txBody>
      </p:sp>
      <p:pic>
        <p:nvPicPr>
          <p:cNvPr id="212" name="Google Shape;212;p18"/>
          <p:cNvPicPr preferRelativeResize="0"/>
          <p:nvPr/>
        </p:nvPicPr>
        <p:blipFill>
          <a:blip r:embed="rId5">
            <a:alphaModFix/>
          </a:blip>
          <a:stretch>
            <a:fillRect/>
          </a:stretch>
        </p:blipFill>
        <p:spPr>
          <a:xfrm>
            <a:off x="5372200" y="1307850"/>
            <a:ext cx="1828801" cy="1828800"/>
          </a:xfrm>
          <a:prstGeom prst="rect">
            <a:avLst/>
          </a:prstGeom>
          <a:noFill/>
          <a:ln>
            <a:noFill/>
          </a:ln>
        </p:spPr>
      </p:pic>
      <p:pic>
        <p:nvPicPr>
          <p:cNvPr id="213" name="Google Shape;213;p18"/>
          <p:cNvPicPr preferRelativeResize="0"/>
          <p:nvPr/>
        </p:nvPicPr>
        <p:blipFill>
          <a:blip r:embed="rId6">
            <a:alphaModFix/>
          </a:blip>
          <a:stretch>
            <a:fillRect/>
          </a:stretch>
        </p:blipFill>
        <p:spPr>
          <a:xfrm>
            <a:off x="5372200" y="3212850"/>
            <a:ext cx="1828800" cy="1828801"/>
          </a:xfrm>
          <a:prstGeom prst="rect">
            <a:avLst/>
          </a:prstGeom>
          <a:noFill/>
          <a:ln>
            <a:noFill/>
          </a:ln>
        </p:spPr>
      </p:pic>
      <p:sp>
        <p:nvSpPr>
          <p:cNvPr id="214" name="Google Shape;214;p18"/>
          <p:cNvSpPr txBox="1"/>
          <p:nvPr/>
        </p:nvSpPr>
        <p:spPr>
          <a:xfrm>
            <a:off x="5536450" y="1307850"/>
            <a:ext cx="15003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FlyFast</a:t>
            </a:r>
            <a:endParaRPr>
              <a:latin typeface="Lato"/>
              <a:ea typeface="Lato"/>
              <a:cs typeface="Lato"/>
              <a:sym typeface="Lato"/>
            </a:endParaRPr>
          </a:p>
        </p:txBody>
      </p:sp>
      <p:sp>
        <p:nvSpPr>
          <p:cNvPr id="9" name="Google Shape;208;p18">
            <a:extLst>
              <a:ext uri="{FF2B5EF4-FFF2-40B4-BE49-F238E27FC236}">
                <a16:creationId xmlns:a16="http://schemas.microsoft.com/office/drawing/2014/main" id="{DC823C1A-FE38-46A2-A0D2-FBD065A73BCC}"/>
              </a:ext>
            </a:extLst>
          </p:cNvPr>
          <p:cNvSpPr txBox="1">
            <a:spLocks/>
          </p:cNvSpPr>
          <p:nvPr/>
        </p:nvSpPr>
        <p:spPr>
          <a:xfrm>
            <a:off x="4572000" y="393750"/>
            <a:ext cx="7038900" cy="91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indent="457200"/>
            <a:r>
              <a:rPr lang="en-US" dirty="0">
                <a:highlight>
                  <a:srgbClr val="000000"/>
                </a:highlight>
              </a:rPr>
              <a:t>Flights per 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1404000" y="393750"/>
            <a:ext cx="7846500" cy="6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rgbClr val="000000"/>
                </a:highlight>
              </a:rPr>
              <a:t>Loyalty</a:t>
            </a:r>
            <a:endParaRPr dirty="0">
              <a:highlight>
                <a:srgbClr val="000000"/>
              </a:highlight>
            </a:endParaRPr>
          </a:p>
        </p:txBody>
      </p:sp>
      <p:pic>
        <p:nvPicPr>
          <p:cNvPr id="220" name="Google Shape;220;p19"/>
          <p:cNvPicPr preferRelativeResize="0"/>
          <p:nvPr/>
        </p:nvPicPr>
        <p:blipFill>
          <a:blip r:embed="rId3">
            <a:alphaModFix/>
          </a:blip>
          <a:stretch>
            <a:fillRect/>
          </a:stretch>
        </p:blipFill>
        <p:spPr>
          <a:xfrm>
            <a:off x="1221300" y="3191025"/>
            <a:ext cx="1828800" cy="1828800"/>
          </a:xfrm>
          <a:prstGeom prst="rect">
            <a:avLst/>
          </a:prstGeom>
          <a:noFill/>
          <a:ln>
            <a:noFill/>
          </a:ln>
        </p:spPr>
      </p:pic>
      <p:pic>
        <p:nvPicPr>
          <p:cNvPr id="221" name="Google Shape;221;p19"/>
          <p:cNvPicPr preferRelativeResize="0"/>
          <p:nvPr/>
        </p:nvPicPr>
        <p:blipFill>
          <a:blip r:embed="rId4">
            <a:alphaModFix/>
          </a:blip>
          <a:stretch>
            <a:fillRect/>
          </a:stretch>
        </p:blipFill>
        <p:spPr>
          <a:xfrm>
            <a:off x="1237350" y="1288012"/>
            <a:ext cx="1828800" cy="1828800"/>
          </a:xfrm>
          <a:prstGeom prst="rect">
            <a:avLst/>
          </a:prstGeom>
          <a:noFill/>
          <a:ln>
            <a:noFill/>
          </a:ln>
        </p:spPr>
      </p:pic>
      <p:sp>
        <p:nvSpPr>
          <p:cNvPr id="222" name="Google Shape;222;p19"/>
          <p:cNvSpPr txBox="1"/>
          <p:nvPr/>
        </p:nvSpPr>
        <p:spPr>
          <a:xfrm>
            <a:off x="1404000" y="1288025"/>
            <a:ext cx="18324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FlyFast</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23" name="Google Shape;223;p19"/>
          <p:cNvPicPr preferRelativeResize="0"/>
          <p:nvPr/>
        </p:nvPicPr>
        <p:blipFill>
          <a:blip r:embed="rId5">
            <a:alphaModFix/>
          </a:blip>
          <a:stretch>
            <a:fillRect/>
          </a:stretch>
        </p:blipFill>
        <p:spPr>
          <a:xfrm>
            <a:off x="5428350" y="1288025"/>
            <a:ext cx="1828800" cy="1828800"/>
          </a:xfrm>
          <a:prstGeom prst="rect">
            <a:avLst/>
          </a:prstGeom>
          <a:noFill/>
          <a:ln>
            <a:noFill/>
          </a:ln>
        </p:spPr>
      </p:pic>
      <p:pic>
        <p:nvPicPr>
          <p:cNvPr id="224" name="Google Shape;224;p19"/>
          <p:cNvPicPr preferRelativeResize="0"/>
          <p:nvPr/>
        </p:nvPicPr>
        <p:blipFill>
          <a:blip r:embed="rId6">
            <a:alphaModFix/>
          </a:blip>
          <a:stretch>
            <a:fillRect/>
          </a:stretch>
        </p:blipFill>
        <p:spPr>
          <a:xfrm>
            <a:off x="5428338" y="3191025"/>
            <a:ext cx="1828800" cy="1828800"/>
          </a:xfrm>
          <a:prstGeom prst="rect">
            <a:avLst/>
          </a:prstGeom>
          <a:noFill/>
          <a:ln>
            <a:noFill/>
          </a:ln>
        </p:spPr>
      </p:pic>
      <p:sp>
        <p:nvSpPr>
          <p:cNvPr id="225" name="Google Shape;225;p19"/>
          <p:cNvSpPr txBox="1"/>
          <p:nvPr/>
        </p:nvSpPr>
        <p:spPr>
          <a:xfrm>
            <a:off x="5615050" y="1288025"/>
            <a:ext cx="18324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FlyFast</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9" name="Google Shape;219;p19">
            <a:extLst>
              <a:ext uri="{FF2B5EF4-FFF2-40B4-BE49-F238E27FC236}">
                <a16:creationId xmlns:a16="http://schemas.microsoft.com/office/drawing/2014/main" id="{9AD797F9-8D3B-4509-B6B9-12DD181D6188}"/>
              </a:ext>
            </a:extLst>
          </p:cNvPr>
          <p:cNvSpPr txBox="1">
            <a:spLocks/>
          </p:cNvSpPr>
          <p:nvPr/>
        </p:nvSpPr>
        <p:spPr>
          <a:xfrm>
            <a:off x="4119358" y="393750"/>
            <a:ext cx="78465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US" dirty="0">
                <a:highlight>
                  <a:srgbClr val="000000"/>
                </a:highlight>
              </a:rPr>
              <a:t>Departure Delay in Minutes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rgbClr val="000000"/>
                </a:highlight>
              </a:rPr>
              <a:t>Total Frequent Flyer Accounts</a:t>
            </a:r>
            <a:endParaRPr dirty="0">
              <a:highlight>
                <a:srgbClr val="000000"/>
              </a:highlight>
            </a:endParaRPr>
          </a:p>
        </p:txBody>
      </p:sp>
      <p:pic>
        <p:nvPicPr>
          <p:cNvPr id="231" name="Google Shape;231;p20"/>
          <p:cNvPicPr preferRelativeResize="0"/>
          <p:nvPr/>
        </p:nvPicPr>
        <p:blipFill rotWithShape="1">
          <a:blip r:embed="rId3">
            <a:alphaModFix/>
          </a:blip>
          <a:srcRect r="23582" b="7535"/>
          <a:stretch/>
        </p:blipFill>
        <p:spPr>
          <a:xfrm>
            <a:off x="5593200" y="1651550"/>
            <a:ext cx="2743200" cy="2743200"/>
          </a:xfrm>
          <a:prstGeom prst="rect">
            <a:avLst/>
          </a:prstGeom>
          <a:noFill/>
          <a:ln>
            <a:noFill/>
          </a:ln>
        </p:spPr>
      </p:pic>
      <p:pic>
        <p:nvPicPr>
          <p:cNvPr id="232" name="Google Shape;232;p20"/>
          <p:cNvPicPr preferRelativeResize="0"/>
          <p:nvPr/>
        </p:nvPicPr>
        <p:blipFill>
          <a:blip r:embed="rId4">
            <a:alphaModFix/>
          </a:blip>
          <a:stretch>
            <a:fillRect/>
          </a:stretch>
        </p:blipFill>
        <p:spPr>
          <a:xfrm>
            <a:off x="1297500" y="1651550"/>
            <a:ext cx="2743200" cy="2743200"/>
          </a:xfrm>
          <a:prstGeom prst="rect">
            <a:avLst/>
          </a:prstGeom>
          <a:noFill/>
          <a:ln>
            <a:noFill/>
          </a:ln>
        </p:spPr>
      </p:pic>
      <p:sp>
        <p:nvSpPr>
          <p:cNvPr id="233" name="Google Shape;233;p20"/>
          <p:cNvSpPr txBox="1"/>
          <p:nvPr/>
        </p:nvSpPr>
        <p:spPr>
          <a:xfrm>
            <a:off x="1720800" y="1651550"/>
            <a:ext cx="18966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FlyFast</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34" name="Google Shape;234;p20"/>
          <p:cNvPicPr preferRelativeResize="0"/>
          <p:nvPr/>
        </p:nvPicPr>
        <p:blipFill rotWithShape="1">
          <a:blip r:embed="rId5">
            <a:alphaModFix/>
          </a:blip>
          <a:srcRect l="71239" b="81258"/>
          <a:stretch/>
        </p:blipFill>
        <p:spPr>
          <a:xfrm>
            <a:off x="7496500" y="1683775"/>
            <a:ext cx="839900" cy="54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Marketing Personas - Sigma</a:t>
            </a:r>
            <a:endParaRPr>
              <a:solidFill>
                <a:srgbClr val="FFFFFF"/>
              </a:solidFill>
              <a:highlight>
                <a:srgbClr val="000000"/>
              </a:highlight>
            </a:endParaRPr>
          </a:p>
        </p:txBody>
      </p:sp>
      <p:sp>
        <p:nvSpPr>
          <p:cNvPr id="240" name="Google Shape;240;p21"/>
          <p:cNvSpPr txBox="1">
            <a:spLocks noGrp="1"/>
          </p:cNvSpPr>
          <p:nvPr>
            <p:ph type="body" idx="1"/>
          </p:nvPr>
        </p:nvSpPr>
        <p:spPr>
          <a:xfrm>
            <a:off x="1297500" y="1137375"/>
            <a:ext cx="7038900" cy="3254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000000"/>
                </a:solidFill>
              </a:rPr>
              <a:t>Sigma (Promoters)</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Name: Ms. Pamela Cooper</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Age: 32</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Gender: Female</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Location: New York</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Education: Bachelor of Arts</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Family members: 3</a:t>
            </a:r>
            <a:endParaRPr sz="1100">
              <a:solidFill>
                <a:srgbClr val="000000"/>
              </a:solidFill>
            </a:endParaRPr>
          </a:p>
          <a:p>
            <a:pPr marL="457200" lvl="0" indent="-298450" algn="l" rtl="0">
              <a:lnSpc>
                <a:spcPct val="115000"/>
              </a:lnSpc>
              <a:spcBef>
                <a:spcPts val="0"/>
              </a:spcBef>
              <a:spcAft>
                <a:spcPts val="0"/>
              </a:spcAft>
              <a:buClr>
                <a:srgbClr val="000000"/>
              </a:buClr>
              <a:buSzPts val="1100"/>
              <a:buFont typeface="Lato"/>
              <a:buChar char="●"/>
            </a:pPr>
            <a:r>
              <a:rPr lang="en" sz="1100">
                <a:solidFill>
                  <a:srgbClr val="000000"/>
                </a:solidFill>
              </a:rPr>
              <a:t>Occupation: Arts faculty at NYU</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Work role info: Pamela travels for leisure purposes mostly to visit art exhibitions. Comfort, price and Leisure are important factors; because of which she chooses Sigma.</a:t>
            </a:r>
            <a:endParaRPr sz="1100">
              <a:solidFill>
                <a:srgbClr val="000000"/>
              </a:solidFill>
            </a:endParaRPr>
          </a:p>
          <a:p>
            <a:pPr marL="0" lvl="0" indent="0" algn="l" rtl="0">
              <a:lnSpc>
                <a:spcPct val="115000"/>
              </a:lnSpc>
              <a:spcBef>
                <a:spcPts val="1200"/>
              </a:spcBef>
              <a:spcAft>
                <a:spcPts val="0"/>
              </a:spcAft>
              <a:buNone/>
            </a:pPr>
            <a:r>
              <a:rPr lang="en" sz="1100">
                <a:solidFill>
                  <a:srgbClr val="000000"/>
                </a:solidFill>
              </a:rPr>
              <a:t>Marketing message: In-flight entertainment, food and beverage quality and comfort are the things which have resulted in her being satisfied with her travel experience. Maybe signing up for a frequent flyer account can help in customer retention.</a:t>
            </a:r>
            <a:endParaRPr sz="1100">
              <a:solidFill>
                <a:srgbClr val="000000"/>
              </a:solidFill>
            </a:endParaRPr>
          </a:p>
          <a:p>
            <a:pPr marL="0" lvl="0" indent="0" algn="l" rtl="0">
              <a:spcBef>
                <a:spcPts val="0"/>
              </a:spcBef>
              <a:spcAft>
                <a:spcPts val="0"/>
              </a:spcAft>
              <a:buNone/>
            </a:pPr>
            <a:endParaRPr/>
          </a:p>
          <a:p>
            <a:pPr marL="0" lvl="0" indent="0" algn="l" rtl="0">
              <a:spcBef>
                <a:spcPts val="1600"/>
              </a:spcBef>
              <a:spcAft>
                <a:spcPts val="0"/>
              </a:spcAft>
              <a:buNone/>
            </a:pPr>
            <a:endParaRPr/>
          </a:p>
          <a:p>
            <a:pPr marL="457200" lvl="0" indent="0" algn="l" rtl="0">
              <a:spcBef>
                <a:spcPts val="1200"/>
              </a:spcBef>
              <a:spcAft>
                <a:spcPts val="0"/>
              </a:spcAft>
              <a:buNone/>
            </a:pPr>
            <a:endParaRPr/>
          </a:p>
          <a:p>
            <a:pPr marL="457200" lvl="0" indent="0" algn="l" rtl="0">
              <a:spcBef>
                <a:spcPts val="1600"/>
              </a:spcBef>
              <a:spcAft>
                <a:spcPts val="1600"/>
              </a:spcAft>
              <a:buNone/>
            </a:pPr>
            <a:endParaRPr/>
          </a:p>
        </p:txBody>
      </p:sp>
      <p:pic>
        <p:nvPicPr>
          <p:cNvPr id="241" name="Google Shape;241;p21"/>
          <p:cNvPicPr preferRelativeResize="0"/>
          <p:nvPr/>
        </p:nvPicPr>
        <p:blipFill>
          <a:blip r:embed="rId3">
            <a:alphaModFix/>
          </a:blip>
          <a:stretch>
            <a:fillRect/>
          </a:stretch>
        </p:blipFill>
        <p:spPr>
          <a:xfrm>
            <a:off x="4100513" y="1314450"/>
            <a:ext cx="942975" cy="8763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1636</Words>
  <Application>Microsoft Office PowerPoint</Application>
  <PresentationFormat>On-screen Show (16:9)</PresentationFormat>
  <Paragraphs>120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Lato</vt:lpstr>
      <vt:lpstr>Montserrat</vt:lpstr>
      <vt:lpstr>Arial</vt:lpstr>
      <vt:lpstr>Roboto</vt:lpstr>
      <vt:lpstr>Focus</vt:lpstr>
      <vt:lpstr>Customer Churn Analysis for Airline Data</vt:lpstr>
      <vt:lpstr>About the Data</vt:lpstr>
      <vt:lpstr>Key Factors Affecting Customer Ratings</vt:lpstr>
      <vt:lpstr>Exploratory Data Analysis</vt:lpstr>
      <vt:lpstr>Word Level Analysis of the Feedback for FlyFast</vt:lpstr>
      <vt:lpstr>Age</vt:lpstr>
      <vt:lpstr>Loyalty</vt:lpstr>
      <vt:lpstr>Total Frequent Flyer Accounts</vt:lpstr>
      <vt:lpstr>Marketing Personas - Sigma</vt:lpstr>
      <vt:lpstr>Marketing Personas - Cheapseats </vt:lpstr>
      <vt:lpstr>Marketing Personas - FlyFast</vt:lpstr>
      <vt:lpstr>Marketing Personas - FlyFast</vt:lpstr>
      <vt:lpstr>Marketing Personas - FlyFast</vt:lpstr>
      <vt:lpstr>Business Insights</vt:lpstr>
      <vt:lpstr>Business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for Airline Data</dc:title>
  <dc:creator>Ian Ustanik</dc:creator>
  <cp:lastModifiedBy>Ian Ustanik</cp:lastModifiedBy>
  <cp:revision>3</cp:revision>
  <dcterms:modified xsi:type="dcterms:W3CDTF">2020-05-03T17:42:55Z</dcterms:modified>
</cp:coreProperties>
</file>