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CUe7szpxGnjmUysH4MWPbtJzl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8"/>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4" name="Google Shape;14;p2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37"/>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71" name="Google Shape;71;p37"/>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3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38"/>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78" name="Google Shape;78;p3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39"/>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3" name="Google Shape;83;p39"/>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4" name="Google Shape;84;p39"/>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6" name="Google Shape;86;p39"/>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3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40"/>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3" name="Google Shape;93;p4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96" name="Shape 96"/>
        <p:cNvGrpSpPr/>
        <p:nvPr/>
      </p:nvGrpSpPr>
      <p:grpSpPr>
        <a:xfrm>
          <a:off x="0" y="0"/>
          <a:ext cx="0" cy="0"/>
          <a:chOff x="0" y="0"/>
          <a:chExt cx="0" cy="0"/>
        </a:xfrm>
      </p:grpSpPr>
      <p:sp>
        <p:nvSpPr>
          <p:cNvPr id="97" name="Google Shape;97;p41"/>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98" name="Google Shape;98;p41"/>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99" name="Google Shape;99;p41"/>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2400"/>
              <a:buNone/>
              <a:defRPr b="0" sz="24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41"/>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2" name="Google Shape;102;p4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5" name="Shape 105"/>
        <p:cNvGrpSpPr/>
        <p:nvPr/>
      </p:nvGrpSpPr>
      <p:grpSpPr>
        <a:xfrm>
          <a:off x="0" y="0"/>
          <a:ext cx="0" cy="0"/>
          <a:chOff x="0" y="0"/>
          <a:chExt cx="0" cy="0"/>
        </a:xfrm>
      </p:grpSpPr>
      <p:sp>
        <p:nvSpPr>
          <p:cNvPr id="106" name="Google Shape;106;p42"/>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42"/>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9" name="Google Shape;109;p4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4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3"/>
          <p:cNvSpPr txBox="1"/>
          <p:nvPr>
            <p:ph idx="1" type="body"/>
          </p:nvPr>
        </p:nvSpPr>
        <p:spPr>
          <a:xfrm rot="5400000">
            <a:off x="4532311" y="-723900"/>
            <a:ext cx="3124201" cy="99059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5" name="Google Shape;115;p4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44"/>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1" name="Google Shape;121;p4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0" name="Google Shape;20;p2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0" name="Google Shape;30;p3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6" name="Google Shape;36;p32"/>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7" name="Google Shape;37;p3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3" name="Google Shape;43;p33"/>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4" name="Google Shape;44;p33"/>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5" name="Google Shape;45;p33"/>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6" name="Google Shape;46;p3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57" name="Google Shape;57;p35"/>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58" name="Google Shape;58;p3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64" name="Google Shape;64;p36"/>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36"/>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7"/>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55600" lvl="0" marL="457200" marR="0" rtl="0" algn="l">
              <a:spcBef>
                <a:spcPts val="400"/>
              </a:spcBef>
              <a:spcAft>
                <a:spcPts val="0"/>
              </a:spcAft>
              <a:buClr>
                <a:schemeClr val="l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l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l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8" name="Google Shape;8;p2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2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
          <p:cNvSpPr txBox="1"/>
          <p:nvPr>
            <p:ph type="ctrTitle"/>
          </p:nvPr>
        </p:nvSpPr>
        <p:spPr>
          <a:xfrm>
            <a:off x="8164106" y="609600"/>
            <a:ext cx="3369133" cy="364285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Century Gothic"/>
              <a:buNone/>
            </a:pPr>
            <a:r>
              <a:rPr lang="en-US" sz="3400"/>
              <a:t>INVENTORY FULFILLMENT DATABASE MANAGEMENT SYSTEM</a:t>
            </a:r>
            <a:br>
              <a:rPr lang="en-US" sz="3400"/>
            </a:br>
            <a:r>
              <a:rPr lang="en-US" sz="3400"/>
              <a:t>HOTEL DRAGONFLY</a:t>
            </a:r>
            <a:endParaRPr/>
          </a:p>
        </p:txBody>
      </p:sp>
      <p:sp>
        <p:nvSpPr>
          <p:cNvPr id="129" name="Google Shape;129;p1"/>
          <p:cNvSpPr txBox="1"/>
          <p:nvPr>
            <p:ph idx="1" type="subTitle"/>
          </p:nvPr>
        </p:nvSpPr>
        <p:spPr>
          <a:xfrm>
            <a:off x="8164106" y="4365523"/>
            <a:ext cx="3369132" cy="179305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100"/>
              <a:buNone/>
            </a:pPr>
            <a:r>
              <a:rPr lang="en-US"/>
              <a:t>Ian Ustanik and Rishabh agarwal</a:t>
            </a:r>
            <a:endParaRPr/>
          </a:p>
        </p:txBody>
      </p:sp>
      <p:pic>
        <p:nvPicPr>
          <p:cNvPr id="130" name="Google Shape;130;p1"/>
          <p:cNvPicPr preferRelativeResize="0"/>
          <p:nvPr/>
        </p:nvPicPr>
        <p:blipFill rotWithShape="1">
          <a:blip r:embed="rId4">
            <a:alphaModFix/>
          </a:blip>
          <a:srcRect b="0" l="0" r="0" t="0"/>
          <a:stretch/>
        </p:blipFill>
        <p:spPr>
          <a:xfrm>
            <a:off x="636915" y="1252410"/>
            <a:ext cx="6915663" cy="4356867"/>
          </a:xfrm>
          <a:prstGeom prst="roundRect">
            <a:avLst>
              <a:gd fmla="val 3517" name="adj"/>
            </a:avLst>
          </a:prstGeom>
          <a:noFill/>
          <a:ln cap="flat" cmpd="sng" w="38100">
            <a:solidFill>
              <a:srgbClr val="363D46"/>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10"/>
          <p:cNvSpPr/>
          <p:nvPr/>
        </p:nvSpPr>
        <p:spPr>
          <a:xfrm>
            <a:off x="0" y="0"/>
            <a:ext cx="12192000" cy="6858001"/>
          </a:xfrm>
          <a:prstGeom prst="rect">
            <a:avLst/>
          </a:prstGeom>
          <a:solidFill>
            <a:srgbClr val="36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7" name="Google Shape;197;p10"/>
          <p:cNvSpPr/>
          <p:nvPr/>
        </p:nvSpPr>
        <p:spPr>
          <a:xfrm>
            <a:off x="0" y="0"/>
            <a:ext cx="12192000" cy="5322895"/>
          </a:xfrm>
          <a:custGeom>
            <a:rect b="b" l="l" r="r" t="t"/>
            <a:pathLst>
              <a:path extrusionOk="0" h="5322895" w="12192000">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8" name="Google Shape;198;p10"/>
          <p:cNvSpPr txBox="1"/>
          <p:nvPr>
            <p:ph type="ctrTitle"/>
          </p:nvPr>
        </p:nvSpPr>
        <p:spPr>
          <a:xfrm>
            <a:off x="1751012" y="865974"/>
            <a:ext cx="8676222" cy="36438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600"/>
              <a:buFont typeface="Century Gothic"/>
              <a:buNone/>
            </a:pPr>
            <a:r>
              <a:rPr lang="en-US" sz="6600"/>
              <a:t>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2" name="Shape 202"/>
        <p:cNvGrpSpPr/>
        <p:nvPr/>
      </p:nvGrpSpPr>
      <p:grpSpPr>
        <a:xfrm>
          <a:off x="0" y="0"/>
          <a:ext cx="0" cy="0"/>
          <a:chOff x="0" y="0"/>
          <a:chExt cx="0" cy="0"/>
        </a:xfrm>
      </p:grpSpPr>
      <p:sp>
        <p:nvSpPr>
          <p:cNvPr id="203" name="Google Shape;203;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04" name="Google Shape;204;p11"/>
          <p:cNvSpPr/>
          <p:nvPr/>
        </p:nvSpPr>
        <p:spPr>
          <a:xfrm>
            <a:off x="477012" y="480060"/>
            <a:ext cx="11237976" cy="5897880"/>
          </a:xfrm>
          <a:prstGeom prst="rect">
            <a:avLst/>
          </a:prstGeom>
          <a:noFill/>
          <a:ln cap="flat" cmpd="sng" w="22225">
            <a:solidFill>
              <a:srgbClr val="4155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3.googleusercontent.com/OckhrORuvc1UXg-FvaSKqWz6xrkSs5kH_iIxueNMSTShVj8s-XZLkUTb81QYTxvKHKu0FhBILZDsGlAG069fNCKvka46kwjUcO-SfcaZt5mCn0d8Qe8JubbpmhnwQ-9JR5ODQQJL" id="205" name="Google Shape;205;p11"/>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9" name="Shape 209"/>
        <p:cNvGrpSpPr/>
        <p:nvPr/>
      </p:nvGrpSpPr>
      <p:grpSpPr>
        <a:xfrm>
          <a:off x="0" y="0"/>
          <a:ext cx="0" cy="0"/>
          <a:chOff x="0" y="0"/>
          <a:chExt cx="0" cy="0"/>
        </a:xfrm>
      </p:grpSpPr>
      <p:sp>
        <p:nvSpPr>
          <p:cNvPr id="210" name="Google Shape;210;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11" name="Google Shape;211;p12"/>
          <p:cNvSpPr/>
          <p:nvPr/>
        </p:nvSpPr>
        <p:spPr>
          <a:xfrm>
            <a:off x="477012" y="480060"/>
            <a:ext cx="11237976" cy="5897880"/>
          </a:xfrm>
          <a:prstGeom prst="rect">
            <a:avLst/>
          </a:prstGeom>
          <a:noFill/>
          <a:ln cap="flat" cmpd="sng" w="22225">
            <a:solidFill>
              <a:srgbClr val="A3E3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3.googleusercontent.com/tFyoYddC43FbPJsMiM9uq4LR8hNfr_b8gXbJgKaqAA1BRQ80yB9W2Ccm0fcq9qT0m5itGEGsDBhbrrxCXEHnzh4tAq21L_S4qQaulK3Ntzk-GJYRT_EVq8HNx5d2dJkM5P4H13W8" id="212" name="Google Shape;212;p12"/>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6" name="Shape 216"/>
        <p:cNvGrpSpPr/>
        <p:nvPr/>
      </p:nvGrpSpPr>
      <p:grpSpPr>
        <a:xfrm>
          <a:off x="0" y="0"/>
          <a:ext cx="0" cy="0"/>
          <a:chOff x="0" y="0"/>
          <a:chExt cx="0" cy="0"/>
        </a:xfrm>
      </p:grpSpPr>
      <p:sp>
        <p:nvSpPr>
          <p:cNvPr id="217" name="Google Shape;217;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18" name="Google Shape;218;p13"/>
          <p:cNvSpPr/>
          <p:nvPr/>
        </p:nvSpPr>
        <p:spPr>
          <a:xfrm>
            <a:off x="477012" y="480060"/>
            <a:ext cx="11237976" cy="5897880"/>
          </a:xfrm>
          <a:prstGeom prst="rect">
            <a:avLst/>
          </a:prstGeom>
          <a:noFill/>
          <a:ln cap="flat" cmpd="sng" w="22225">
            <a:solidFill>
              <a:srgbClr val="59A1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4.googleusercontent.com/A87B9spwPlh-4hL6wLsi8TVWSXhO63O-QVJE9oT9HOZx98O5vTSoUffgda1Ea9J8by3IjyE3_EntnsPilDNBy71zE0mfGawR9AHOqAlTzKkBjx8MyfEiTwCFoqCAFQSb80pZODcd" id="219" name="Google Shape;219;p13"/>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3" name="Shape 223"/>
        <p:cNvGrpSpPr/>
        <p:nvPr/>
      </p:nvGrpSpPr>
      <p:grpSpPr>
        <a:xfrm>
          <a:off x="0" y="0"/>
          <a:ext cx="0" cy="0"/>
          <a:chOff x="0" y="0"/>
          <a:chExt cx="0" cy="0"/>
        </a:xfrm>
      </p:grpSpPr>
      <p:sp>
        <p:nvSpPr>
          <p:cNvPr id="224" name="Google Shape;224;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25" name="Google Shape;225;p14"/>
          <p:cNvSpPr/>
          <p:nvPr/>
        </p:nvSpPr>
        <p:spPr>
          <a:xfrm>
            <a:off x="477012" y="480060"/>
            <a:ext cx="11237976" cy="5897880"/>
          </a:xfrm>
          <a:prstGeom prst="rect">
            <a:avLst/>
          </a:prstGeom>
          <a:noFill/>
          <a:ln cap="flat" cmpd="sng" w="22225">
            <a:solidFill>
              <a:srgbClr val="F9BD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3.googleusercontent.com/31D7QBcMbhI6UVs52PiDfkqdgbHn-uTW0jAkx2u_9tTYk7bOc8Su9D-S6GF_ZCTcjP23_D6QP9js6cEbcpJH9rD-aRa9oUyMDqx2QQgDOmJCArlYhaOaPbkHkQvs-r7aSKcHtvg4" id="226" name="Google Shape;226;p14"/>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0" name="Shape 230"/>
        <p:cNvGrpSpPr/>
        <p:nvPr/>
      </p:nvGrpSpPr>
      <p:grpSpPr>
        <a:xfrm>
          <a:off x="0" y="0"/>
          <a:ext cx="0" cy="0"/>
          <a:chOff x="0" y="0"/>
          <a:chExt cx="0" cy="0"/>
        </a:xfrm>
      </p:grpSpPr>
      <p:sp>
        <p:nvSpPr>
          <p:cNvPr id="231" name="Google Shape;231;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32" name="Google Shape;232;p15"/>
          <p:cNvSpPr/>
          <p:nvPr/>
        </p:nvSpPr>
        <p:spPr>
          <a:xfrm>
            <a:off x="477012" y="480060"/>
            <a:ext cx="11237976" cy="5897880"/>
          </a:xfrm>
          <a:prstGeom prst="rect">
            <a:avLst/>
          </a:prstGeom>
          <a:noFill/>
          <a:ln cap="flat" cmpd="sng" w="22225">
            <a:solidFill>
              <a:srgbClr val="FFA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3.googleusercontent.com/IsOzlT2F7JCA49babU0Vf3Y9H9rEm1VmpkqmbinrIPTa3daNUY5W3TgKTsvtlh4YHALheHLhRBmYxtoYhWiA4V6wxEcz3eyJKK0G-rFnOnSjZKPLL_NV59_k2ZnKY8arpO6nvW8A" id="233" name="Google Shape;233;p15"/>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7" name="Shape 237"/>
        <p:cNvGrpSpPr/>
        <p:nvPr/>
      </p:nvGrpSpPr>
      <p:grpSpPr>
        <a:xfrm>
          <a:off x="0" y="0"/>
          <a:ext cx="0" cy="0"/>
          <a:chOff x="0" y="0"/>
          <a:chExt cx="0" cy="0"/>
        </a:xfrm>
      </p:grpSpPr>
      <p:sp>
        <p:nvSpPr>
          <p:cNvPr id="238" name="Google Shape;238;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39" name="Google Shape;239;p16"/>
          <p:cNvSpPr/>
          <p:nvPr/>
        </p:nvSpPr>
        <p:spPr>
          <a:xfrm>
            <a:off x="477012" y="480060"/>
            <a:ext cx="11237976" cy="5897880"/>
          </a:xfrm>
          <a:prstGeom prst="rect">
            <a:avLst/>
          </a:prstGeom>
          <a:noFill/>
          <a:ln cap="flat" cmpd="sng" w="22225">
            <a:solidFill>
              <a:srgbClr val="FDC8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6.googleusercontent.com/2mWe-v5Q-BPjgNExOqFz1adoO2G1qMP-6wuvkt9WOHvrl_9ig0U2bwmoG1cYO7QAmXXXN8ETXxQ_Fxm_aaEHBQ9hADirTv22jW1rRChKNAITwJxmiqJRV2UXv7ZeOerz1fW3x1p5" id="240" name="Google Shape;240;p16"/>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4" name="Shape 244"/>
        <p:cNvGrpSpPr/>
        <p:nvPr/>
      </p:nvGrpSpPr>
      <p:grpSpPr>
        <a:xfrm>
          <a:off x="0" y="0"/>
          <a:ext cx="0" cy="0"/>
          <a:chOff x="0" y="0"/>
          <a:chExt cx="0" cy="0"/>
        </a:xfrm>
      </p:grpSpPr>
      <p:sp>
        <p:nvSpPr>
          <p:cNvPr id="245" name="Google Shape;245;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46" name="Google Shape;246;p17"/>
          <p:cNvSpPr/>
          <p:nvPr/>
        </p:nvSpPr>
        <p:spPr>
          <a:xfrm>
            <a:off x="477012" y="480060"/>
            <a:ext cx="11237976" cy="5897880"/>
          </a:xfrm>
          <a:prstGeom prst="rect">
            <a:avLst/>
          </a:prstGeom>
          <a:noFill/>
          <a:ln cap="flat" cmpd="sng" w="22225">
            <a:solidFill>
              <a:srgbClr val="A0E0F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6.googleusercontent.com/du3LprM6N6UbfhmCLT-cVYZIHT4yXgFs5MaED11QZ-wROulHgf6Wq4SwN8-5g4k8X547sFKwRNWTSLuuRUEhBVarkQVjJvee7l9bEe0r0e8Tf91P_lep030W6ets19JwVuttvRhL" id="247" name="Google Shape;247;p17"/>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1" name="Shape 251"/>
        <p:cNvGrpSpPr/>
        <p:nvPr/>
      </p:nvGrpSpPr>
      <p:grpSpPr>
        <a:xfrm>
          <a:off x="0" y="0"/>
          <a:ext cx="0" cy="0"/>
          <a:chOff x="0" y="0"/>
          <a:chExt cx="0" cy="0"/>
        </a:xfrm>
      </p:grpSpPr>
      <p:sp>
        <p:nvSpPr>
          <p:cNvPr id="252" name="Google Shape;252;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53" name="Google Shape;253;p18"/>
          <p:cNvSpPr/>
          <p:nvPr/>
        </p:nvSpPr>
        <p:spPr>
          <a:xfrm>
            <a:off x="477012" y="480060"/>
            <a:ext cx="11237976" cy="5897880"/>
          </a:xfrm>
          <a:prstGeom prst="rect">
            <a:avLst/>
          </a:prstGeom>
          <a:noFill/>
          <a:ln cap="flat" cmpd="sng" w="22225">
            <a:solidFill>
              <a:srgbClr val="FFC2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6.googleusercontent.com/DB4a8JOTpyoDNlyLoV_aTe50uoplNNTHJW-LFScAJhUpJkZ_W9F9Rqx41uXfMwOUd5KOnQ1dNOVhYhyQ8s-aKx9L174O8mzE1d1vgXqdh_bz1sggiPDYhthaeZG8wa9Tx510shbo" id="254" name="Google Shape;254;p18"/>
          <p:cNvPicPr preferRelativeResize="0"/>
          <p:nvPr/>
        </p:nvPicPr>
        <p:blipFill rotWithShape="1">
          <a:blip r:embed="rId3">
            <a:alphaModFix/>
          </a:blip>
          <a:srcRect b="0" l="0" r="0" t="0"/>
          <a:stretch/>
        </p:blipFill>
        <p:spPr>
          <a:xfrm>
            <a:off x="609600" y="685800"/>
            <a:ext cx="10972800" cy="548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19"/>
          <p:cNvSpPr/>
          <p:nvPr/>
        </p:nvSpPr>
        <p:spPr>
          <a:xfrm>
            <a:off x="0" y="0"/>
            <a:ext cx="12192000" cy="6858001"/>
          </a:xfrm>
          <a:prstGeom prst="rect">
            <a:avLst/>
          </a:prstGeom>
          <a:solidFill>
            <a:srgbClr val="36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60" name="Google Shape;260;p19"/>
          <p:cNvSpPr/>
          <p:nvPr/>
        </p:nvSpPr>
        <p:spPr>
          <a:xfrm>
            <a:off x="0" y="0"/>
            <a:ext cx="12192000" cy="5322895"/>
          </a:xfrm>
          <a:custGeom>
            <a:rect b="b" l="l" r="r" t="t"/>
            <a:pathLst>
              <a:path extrusionOk="0" h="5322895" w="12192000">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61" name="Google Shape;261;p19"/>
          <p:cNvSpPr txBox="1"/>
          <p:nvPr>
            <p:ph type="ctrTitle"/>
          </p:nvPr>
        </p:nvSpPr>
        <p:spPr>
          <a:xfrm>
            <a:off x="1751012" y="865974"/>
            <a:ext cx="8676222" cy="36438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600"/>
              <a:buFont typeface="Century Gothic"/>
              <a:buNone/>
            </a:pPr>
            <a:r>
              <a:rPr lang="en-US" sz="6600"/>
              <a:t>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6" name="Google Shape;136;p2"/>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7" name="Google Shape;137;p2"/>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TABLE OF CONTENTS</a:t>
            </a:r>
            <a:endParaRPr/>
          </a:p>
        </p:txBody>
      </p:sp>
      <p:sp>
        <p:nvSpPr>
          <p:cNvPr id="138" name="Google Shape;138;p2"/>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a:t>Introduction</a:t>
            </a:r>
            <a:endParaRPr/>
          </a:p>
          <a:p>
            <a:pPr indent="-285750" lvl="0" marL="285750" rtl="0" algn="l">
              <a:spcBef>
                <a:spcPts val="1000"/>
              </a:spcBef>
              <a:spcAft>
                <a:spcPts val="0"/>
              </a:spcAft>
              <a:buSzPts val="2000"/>
              <a:buChar char="•"/>
            </a:pPr>
            <a:r>
              <a:rPr lang="en-US"/>
              <a:t>Current scenario</a:t>
            </a:r>
            <a:endParaRPr/>
          </a:p>
          <a:p>
            <a:pPr indent="-285750" lvl="0" marL="285750" rtl="0" algn="l">
              <a:spcBef>
                <a:spcPts val="1000"/>
              </a:spcBef>
              <a:spcAft>
                <a:spcPts val="0"/>
              </a:spcAft>
              <a:buSzPts val="2000"/>
              <a:buChar char="•"/>
            </a:pPr>
            <a:r>
              <a:rPr lang="en-US"/>
              <a:t>Proposed database system</a:t>
            </a:r>
            <a:endParaRPr/>
          </a:p>
          <a:p>
            <a:pPr indent="-285750" lvl="0" marL="285750" rtl="0" algn="l">
              <a:spcBef>
                <a:spcPts val="1000"/>
              </a:spcBef>
              <a:spcAft>
                <a:spcPts val="0"/>
              </a:spcAft>
              <a:buSzPts val="2000"/>
              <a:buChar char="•"/>
            </a:pPr>
            <a:r>
              <a:rPr lang="en-US"/>
              <a:t>Data questions</a:t>
            </a:r>
            <a:endParaRPr/>
          </a:p>
          <a:p>
            <a:pPr indent="-285750" lvl="0" marL="285750" rtl="0" algn="l">
              <a:spcBef>
                <a:spcPts val="1000"/>
              </a:spcBef>
              <a:spcAft>
                <a:spcPts val="0"/>
              </a:spcAft>
              <a:buSzPts val="2000"/>
              <a:buChar char="•"/>
            </a:pPr>
            <a:r>
              <a:rPr lang="en-US"/>
              <a:t>Entity relationship diagram</a:t>
            </a:r>
            <a:endParaRPr/>
          </a:p>
          <a:p>
            <a:pPr indent="-285750" lvl="0" marL="285750" rtl="0" algn="l">
              <a:spcBef>
                <a:spcPts val="1000"/>
              </a:spcBef>
              <a:spcAft>
                <a:spcPts val="0"/>
              </a:spcAft>
              <a:buSzPts val="2000"/>
              <a:buChar char="•"/>
            </a:pPr>
            <a:r>
              <a:rPr lang="en-US"/>
              <a:t>Demo slides</a:t>
            </a:r>
            <a:endParaRPr/>
          </a:p>
          <a:p>
            <a:pPr indent="-285750" lvl="0" marL="285750" rtl="0" algn="l">
              <a:spcBef>
                <a:spcPts val="1000"/>
              </a:spcBef>
              <a:spcAft>
                <a:spcPts val="0"/>
              </a:spcAft>
              <a:buSzPts val="2000"/>
              <a:buChar char="•"/>
            </a:pPr>
            <a:r>
              <a:rPr lang="en-US"/>
              <a:t>Conclusion</a:t>
            </a:r>
            <a:endParaRPr/>
          </a:p>
          <a:p>
            <a:pPr indent="-158750" lvl="0" marL="285750" rtl="0" algn="l">
              <a:spcBef>
                <a:spcPts val="10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20"/>
          <p:cNvSpPr/>
          <p:nvPr/>
        </p:nvSpPr>
        <p:spPr>
          <a:xfrm>
            <a:off x="643467" y="620720"/>
            <a:ext cx="10928687" cy="5593813"/>
          </a:xfrm>
          <a:prstGeom prst="roundRect">
            <a:avLst>
              <a:gd fmla="val 3812" name="adj"/>
            </a:avLst>
          </a:prstGeom>
          <a:solidFill>
            <a:srgbClr val="FFFFFF"/>
          </a:solidFill>
          <a:ln cap="flat" cmpd="sng" w="38100">
            <a:solidFill>
              <a:srgbClr val="363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3.googleusercontent.com/7oU2RAalIZr2fD1HHqsO355bSd-r8thD3Skof6KLJNsQCi2pjYy08jIeolngvplIOGcSxTF0sOGd4PeK9ckKgAycBqOWmiKa98EFuUetgATRp1Hdx1QBwA7aEW6x_KZ13j7W4fkb" id="267" name="Google Shape;267;p20"/>
          <p:cNvPicPr preferRelativeResize="0"/>
          <p:nvPr/>
        </p:nvPicPr>
        <p:blipFill rotWithShape="1">
          <a:blip r:embed="rId4">
            <a:alphaModFix/>
          </a:blip>
          <a:srcRect b="0" l="0" r="0" t="0"/>
          <a:stretch/>
        </p:blipFill>
        <p:spPr>
          <a:xfrm>
            <a:off x="1127344" y="1388770"/>
            <a:ext cx="9960933" cy="40590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21"/>
          <p:cNvSpPr/>
          <p:nvPr/>
        </p:nvSpPr>
        <p:spPr>
          <a:xfrm>
            <a:off x="643467" y="620720"/>
            <a:ext cx="10928687" cy="5593813"/>
          </a:xfrm>
          <a:prstGeom prst="roundRect">
            <a:avLst>
              <a:gd fmla="val 3812" name="adj"/>
            </a:avLst>
          </a:prstGeom>
          <a:solidFill>
            <a:srgbClr val="FFFFFF"/>
          </a:solidFill>
          <a:ln cap="flat" cmpd="sng" w="38100">
            <a:solidFill>
              <a:srgbClr val="363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4.googleusercontent.com/8qomDQpWLPCzUGNr3KY8ClTOZU4tw3wXRPflASg6YPJW40uYSjY8x-ZAHLnfFc2rGzkhbhzG7Ot3sYiEJBeCaMwcvGMABDkWVFcIKJtdbH7izRdAO7bL4hv-LUxXdJMbmTYMfMaQ" id="273" name="Google Shape;273;p21"/>
          <p:cNvPicPr preferRelativeResize="0"/>
          <p:nvPr/>
        </p:nvPicPr>
        <p:blipFill rotWithShape="1">
          <a:blip r:embed="rId4">
            <a:alphaModFix/>
          </a:blip>
          <a:srcRect b="0" l="0" r="0" t="0"/>
          <a:stretch/>
        </p:blipFill>
        <p:spPr>
          <a:xfrm>
            <a:off x="1127344" y="1949072"/>
            <a:ext cx="9960933" cy="293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22"/>
          <p:cNvSpPr/>
          <p:nvPr/>
        </p:nvSpPr>
        <p:spPr>
          <a:xfrm>
            <a:off x="643467" y="620720"/>
            <a:ext cx="10928687" cy="5593813"/>
          </a:xfrm>
          <a:prstGeom prst="roundRect">
            <a:avLst>
              <a:gd fmla="val 3812" name="adj"/>
            </a:avLst>
          </a:prstGeom>
          <a:solidFill>
            <a:srgbClr val="FFFFFF"/>
          </a:solidFill>
          <a:ln cap="flat" cmpd="sng" w="38100">
            <a:solidFill>
              <a:srgbClr val="363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grpSp>
        <p:nvGrpSpPr>
          <p:cNvPr id="279" name="Google Shape;279;p22"/>
          <p:cNvGrpSpPr/>
          <p:nvPr/>
        </p:nvGrpSpPr>
        <p:grpSpPr>
          <a:xfrm>
            <a:off x="1127344" y="2311539"/>
            <a:ext cx="9960933" cy="2213541"/>
            <a:chOff x="643467" y="2876749"/>
            <a:chExt cx="8229600" cy="1828800"/>
          </a:xfrm>
        </p:grpSpPr>
        <p:pic>
          <p:nvPicPr>
            <p:cNvPr descr="https://lh4.googleusercontent.com/26giBpmQicnSRYZ738WL0cjrJXsgc5V6suzAjEUWZProKjXNiZeUjADLCvaiAnejTv_APNZm6z8NsKmt3iWVD8cQu5DKvEiS6B0b5RFNqVIED-mAJxLHKEPFDkChS088EwRSvTOt" id="280" name="Google Shape;280;p22"/>
            <p:cNvPicPr preferRelativeResize="0"/>
            <p:nvPr/>
          </p:nvPicPr>
          <p:blipFill rotWithShape="1">
            <a:blip r:embed="rId4">
              <a:alphaModFix/>
            </a:blip>
            <a:srcRect b="0" l="0" r="0" t="0"/>
            <a:stretch/>
          </p:blipFill>
          <p:spPr>
            <a:xfrm>
              <a:off x="643467" y="2876749"/>
              <a:ext cx="5486400" cy="1828800"/>
            </a:xfrm>
            <a:prstGeom prst="rect">
              <a:avLst/>
            </a:prstGeom>
            <a:noFill/>
            <a:ln>
              <a:noFill/>
            </a:ln>
          </p:spPr>
        </p:pic>
        <p:pic>
          <p:nvPicPr>
            <p:cNvPr descr="https://lh4.googleusercontent.com/qhTxZjHDzOzbNkZQiqtzHAGqqadIo2w_dAr_qBYdKDJt_HDcbOklYPKRMQF8NvbbcjVyl7TcP1BaWf6lGJloaIk6TSsjiuGceWZHImIecs8bKuNAsc-sA0Oa-tDSVHZ92a3tWEIr" id="281" name="Google Shape;281;p22"/>
            <p:cNvPicPr preferRelativeResize="0"/>
            <p:nvPr/>
          </p:nvPicPr>
          <p:blipFill rotWithShape="1">
            <a:blip r:embed="rId5">
              <a:alphaModFix/>
            </a:blip>
            <a:srcRect b="0" l="0" r="0" t="0"/>
            <a:stretch/>
          </p:blipFill>
          <p:spPr>
            <a:xfrm>
              <a:off x="6129867" y="2876749"/>
              <a:ext cx="2743200" cy="18288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23"/>
          <p:cNvSpPr/>
          <p:nvPr/>
        </p:nvSpPr>
        <p:spPr>
          <a:xfrm>
            <a:off x="643467" y="620720"/>
            <a:ext cx="10928687" cy="5593813"/>
          </a:xfrm>
          <a:prstGeom prst="roundRect">
            <a:avLst>
              <a:gd fmla="val 3812" name="adj"/>
            </a:avLst>
          </a:prstGeom>
          <a:solidFill>
            <a:srgbClr val="FFFFFF"/>
          </a:solidFill>
          <a:ln cap="flat" cmpd="sng" w="38100">
            <a:solidFill>
              <a:srgbClr val="363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grpSp>
        <p:nvGrpSpPr>
          <p:cNvPr id="287" name="Google Shape;287;p23"/>
          <p:cNvGrpSpPr/>
          <p:nvPr/>
        </p:nvGrpSpPr>
        <p:grpSpPr>
          <a:xfrm>
            <a:off x="1127344" y="2306966"/>
            <a:ext cx="9960933" cy="2222688"/>
            <a:chOff x="643467" y="2921699"/>
            <a:chExt cx="8195733" cy="1828800"/>
          </a:xfrm>
        </p:grpSpPr>
        <p:pic>
          <p:nvPicPr>
            <p:cNvPr descr="https://lh3.googleusercontent.com/YH04JFo3ypPZKeGl8wRRvRQhJcL7kxt51O5_yRudIy7AgtfKDMZ5fNA6aw2smRdztcSXrNj0wGMVVBd_ylCfitOh9Dixa-hRDu9IC2PJ_l9gfJA0OvGDzrzbOkbMOm3rcDIJBPbi" id="288" name="Google Shape;288;p23"/>
            <p:cNvPicPr preferRelativeResize="0"/>
            <p:nvPr/>
          </p:nvPicPr>
          <p:blipFill rotWithShape="1">
            <a:blip r:embed="rId4">
              <a:alphaModFix/>
            </a:blip>
            <a:srcRect b="0" l="0" r="0" t="0"/>
            <a:stretch/>
          </p:blipFill>
          <p:spPr>
            <a:xfrm>
              <a:off x="643467" y="2921699"/>
              <a:ext cx="5486400" cy="1828800"/>
            </a:xfrm>
            <a:prstGeom prst="rect">
              <a:avLst/>
            </a:prstGeom>
            <a:noFill/>
            <a:ln>
              <a:noFill/>
            </a:ln>
          </p:spPr>
        </p:pic>
        <p:pic>
          <p:nvPicPr>
            <p:cNvPr descr="https://lh5.googleusercontent.com/4eB6rkoA1XGQZ_zhrX0bjrFRLXq9eZbRczNJfxmKclIxJ5RjeX1j5PXEeO_6uSh8jugINLVds07rK5VlCdl0DHeMwilCJRumBKMqIoOWN2Z5XjrilX11ZWCnYN4TEvE5cw20NZFi" id="289" name="Google Shape;289;p23"/>
            <p:cNvPicPr preferRelativeResize="0"/>
            <p:nvPr/>
          </p:nvPicPr>
          <p:blipFill rotWithShape="1">
            <a:blip r:embed="rId5">
              <a:alphaModFix/>
            </a:blip>
            <a:srcRect b="0" l="0" r="0" t="0"/>
            <a:stretch/>
          </p:blipFill>
          <p:spPr>
            <a:xfrm>
              <a:off x="6096000" y="2921699"/>
              <a:ext cx="2743200" cy="18288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24"/>
          <p:cNvSpPr/>
          <p:nvPr/>
        </p:nvSpPr>
        <p:spPr>
          <a:xfrm>
            <a:off x="643467" y="620720"/>
            <a:ext cx="10928687" cy="5593813"/>
          </a:xfrm>
          <a:prstGeom prst="roundRect">
            <a:avLst>
              <a:gd fmla="val 3812" name="adj"/>
            </a:avLst>
          </a:prstGeom>
          <a:solidFill>
            <a:srgbClr val="FFFFFF"/>
          </a:solidFill>
          <a:ln cap="flat" cmpd="sng" w="38100">
            <a:solidFill>
              <a:srgbClr val="363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6.googleusercontent.com/MsIxY-BXATTvHBIRmq1E5X_Y6RnTvRN4JMHnZhf3El6Q5Vcq2DZB4iCbPYga1fqUCw2CCjNGYkQ9aeZ4V65rvxx012JUePBmaGVYHUysbZhYCGFFPn2mtJft6U7ZXovt7257mtY_" id="295" name="Google Shape;295;p24"/>
          <p:cNvPicPr preferRelativeResize="0"/>
          <p:nvPr/>
        </p:nvPicPr>
        <p:blipFill rotWithShape="1">
          <a:blip r:embed="rId4">
            <a:alphaModFix/>
          </a:blip>
          <a:srcRect b="0" l="0" r="0" t="0"/>
          <a:stretch/>
        </p:blipFill>
        <p:spPr>
          <a:xfrm>
            <a:off x="1568616" y="1103321"/>
            <a:ext cx="9078389" cy="46299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25"/>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1" name="Google Shape;301;p25"/>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2" name="Google Shape;302;p25"/>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CONCLUSION</a:t>
            </a:r>
            <a:endParaRPr/>
          </a:p>
        </p:txBody>
      </p:sp>
      <p:sp>
        <p:nvSpPr>
          <p:cNvPr id="303" name="Google Shape;303;p25"/>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1900"/>
              <a:buChar char="•"/>
            </a:pPr>
            <a:r>
              <a:rPr lang="en-US" sz="1900"/>
              <a:t>By shifting towards a database management system for their inventory, Hotel Dragonfly can eradicate several issues and get an accurate picture of the items left so that they can be replenished by the purchase manager by contacting their wholesaler. </a:t>
            </a:r>
            <a:endParaRPr/>
          </a:p>
          <a:p>
            <a:pPr indent="-285750" lvl="0" marL="285750" rtl="0" algn="l">
              <a:lnSpc>
                <a:spcPct val="90000"/>
              </a:lnSpc>
              <a:spcBef>
                <a:spcPts val="980"/>
              </a:spcBef>
              <a:spcAft>
                <a:spcPts val="0"/>
              </a:spcAft>
              <a:buSzPts val="1900"/>
              <a:buChar char="•"/>
            </a:pPr>
            <a:r>
              <a:rPr lang="en-US" sz="1900"/>
              <a:t>The inventory levels could be tracked in real time by different stakeholders and accordingly help them in making relevant business decisions.</a:t>
            </a:r>
            <a:endParaRPr/>
          </a:p>
          <a:p>
            <a:pPr indent="-285750" lvl="0" marL="285750" rtl="0" algn="l">
              <a:lnSpc>
                <a:spcPct val="90000"/>
              </a:lnSpc>
              <a:spcBef>
                <a:spcPts val="980"/>
              </a:spcBef>
              <a:spcAft>
                <a:spcPts val="0"/>
              </a:spcAft>
              <a:buSzPts val="1900"/>
              <a:buChar char="•"/>
            </a:pPr>
            <a:r>
              <a:rPr lang="en-US" sz="1900"/>
              <a:t>This will in turn aid in the pricing analysis of the hotel rooms and in maintaining a proper supply chain so that the inventory does not run out. </a:t>
            </a:r>
            <a:endParaRPr/>
          </a:p>
          <a:p>
            <a:pPr indent="-285750" lvl="0" marL="285750" rtl="0" algn="l">
              <a:lnSpc>
                <a:spcPct val="90000"/>
              </a:lnSpc>
              <a:spcBef>
                <a:spcPts val="980"/>
              </a:spcBef>
              <a:spcAft>
                <a:spcPts val="0"/>
              </a:spcAft>
              <a:buSzPts val="1900"/>
              <a:buChar char="•"/>
            </a:pPr>
            <a:r>
              <a:rPr lang="en-US" sz="1900"/>
              <a:t>Our demo slides show how this new database management system can answer major data questions for the business with a robust, easy-to-use interface.</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26"/>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9" name="Google Shape;309;p26"/>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0" name="Google Shape;310;p26"/>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THANK YOU	</a:t>
            </a:r>
            <a:endParaRPr/>
          </a:p>
        </p:txBody>
      </p:sp>
      <p:sp>
        <p:nvSpPr>
          <p:cNvPr id="311" name="Google Shape;311;p26"/>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3"/>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4" name="Google Shape;144;p3"/>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3"/>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INTRODUCTION</a:t>
            </a:r>
            <a:endParaRPr/>
          </a:p>
        </p:txBody>
      </p:sp>
      <p:sp>
        <p:nvSpPr>
          <p:cNvPr id="146" name="Google Shape;146;p3"/>
          <p:cNvSpPr txBox="1"/>
          <p:nvPr>
            <p:ph idx="1" type="body"/>
          </p:nvPr>
        </p:nvSpPr>
        <p:spPr>
          <a:xfrm>
            <a:off x="1141413" y="2666999"/>
            <a:ext cx="9905998" cy="3381376"/>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lnSpc>
                <a:spcPct val="90000"/>
              </a:lnSpc>
              <a:spcBef>
                <a:spcPts val="0"/>
              </a:spcBef>
              <a:spcAft>
                <a:spcPts val="0"/>
              </a:spcAft>
              <a:buSzPct val="100000"/>
              <a:buChar char="•"/>
            </a:pPr>
            <a:r>
              <a:rPr lang="en-US" sz="1800"/>
              <a:t>The project focuses on designing an inventory fulfillment database management system for the hotel rooms in Hotel Dragonfly located in Mumbai. </a:t>
            </a:r>
            <a:endParaRPr/>
          </a:p>
          <a:p>
            <a:pPr indent="-285750" lvl="0" marL="285750" rtl="0" algn="l">
              <a:lnSpc>
                <a:spcPct val="90000"/>
              </a:lnSpc>
              <a:spcBef>
                <a:spcPts val="933"/>
              </a:spcBef>
              <a:spcAft>
                <a:spcPts val="0"/>
              </a:spcAft>
              <a:buSzPct val="100000"/>
              <a:buChar char="•"/>
            </a:pPr>
            <a:r>
              <a:rPr lang="en-US" sz="1800"/>
              <a:t>The hotel has 30 rooms and 10 service apartments (apartments rented out for a longer duration by the employees of the corporate firms in the vicinity). </a:t>
            </a:r>
            <a:endParaRPr/>
          </a:p>
          <a:p>
            <a:pPr indent="-285750" lvl="0" marL="285750" rtl="0" algn="l">
              <a:lnSpc>
                <a:spcPct val="90000"/>
              </a:lnSpc>
              <a:spcBef>
                <a:spcPts val="933"/>
              </a:spcBef>
              <a:spcAft>
                <a:spcPts val="0"/>
              </a:spcAft>
              <a:buSzPct val="100000"/>
              <a:buChar char="•"/>
            </a:pPr>
            <a:r>
              <a:rPr lang="en-US" sz="1800"/>
              <a:t>The hotel is located close to the international airport so it caters to both business as well as leisure travelers. </a:t>
            </a:r>
            <a:endParaRPr/>
          </a:p>
          <a:p>
            <a:pPr indent="-285750" lvl="0" marL="285750" rtl="0" algn="l">
              <a:lnSpc>
                <a:spcPct val="90000"/>
              </a:lnSpc>
              <a:spcBef>
                <a:spcPts val="933"/>
              </a:spcBef>
              <a:spcAft>
                <a:spcPts val="0"/>
              </a:spcAft>
              <a:buSzPct val="100000"/>
              <a:buChar char="•"/>
            </a:pPr>
            <a:r>
              <a:rPr lang="en-US" sz="1800"/>
              <a:t>It provides hotel lodging, banquet halls for corporate and social events and restaurant services. </a:t>
            </a:r>
            <a:endParaRPr/>
          </a:p>
          <a:p>
            <a:pPr indent="-285750" lvl="0" marL="285750" rtl="0" algn="l">
              <a:lnSpc>
                <a:spcPct val="90000"/>
              </a:lnSpc>
              <a:spcBef>
                <a:spcPts val="933"/>
              </a:spcBef>
              <a:spcAft>
                <a:spcPts val="0"/>
              </a:spcAft>
              <a:buSzPct val="100000"/>
              <a:buChar char="•"/>
            </a:pPr>
            <a:r>
              <a:rPr lang="en-US" sz="1800"/>
              <a:t>Hotels require a large amount of inventory for both guest rooms and other accommodations such as restaurants and banquet halls. This makes it crucial for any company within the hospitality industry to streamline their supply chain to ensure that there is enough inventory to provide excellent service to their customers. </a:t>
            </a:r>
            <a:endParaRPr/>
          </a:p>
          <a:p>
            <a:pPr indent="-285750" lvl="0" marL="285750" rtl="0" algn="l">
              <a:lnSpc>
                <a:spcPct val="90000"/>
              </a:lnSpc>
              <a:spcBef>
                <a:spcPts val="933"/>
              </a:spcBef>
              <a:spcAft>
                <a:spcPts val="0"/>
              </a:spcAft>
              <a:buSzPct val="100000"/>
              <a:buChar char="•"/>
            </a:pPr>
            <a:r>
              <a:rPr lang="en-US" sz="1800"/>
              <a:t>It is privately owned, and stand-alone, so the inventory record keeping is not carried out by a large resource management software.</a:t>
            </a:r>
            <a:endParaRPr/>
          </a:p>
          <a:p>
            <a:pPr indent="-191770" lvl="0" marL="285750" rtl="0" algn="l">
              <a:lnSpc>
                <a:spcPct val="90000"/>
              </a:lnSpc>
              <a:spcBef>
                <a:spcPts val="896"/>
              </a:spcBef>
              <a:spcAft>
                <a:spcPts val="0"/>
              </a:spcAft>
              <a:buSzPct val="100000"/>
              <a:buNone/>
            </a:pPr>
            <a:r>
              <a:t/>
            </a:r>
            <a:endParaRPr sz="1600"/>
          </a:p>
          <a:p>
            <a:pPr indent="-191770" lvl="0" marL="285750" rtl="0" algn="l">
              <a:lnSpc>
                <a:spcPct val="90000"/>
              </a:lnSpc>
              <a:spcBef>
                <a:spcPts val="896"/>
              </a:spcBef>
              <a:spcAft>
                <a:spcPts val="0"/>
              </a:spcAft>
              <a:buSzPct val="1000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4"/>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2" name="Google Shape;152;p4"/>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3" name="Google Shape;153;p4"/>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CURRENT SCENARIO</a:t>
            </a:r>
            <a:endParaRPr/>
          </a:p>
        </p:txBody>
      </p:sp>
      <p:sp>
        <p:nvSpPr>
          <p:cNvPr id="154" name="Google Shape;154;p4"/>
          <p:cNvSpPr txBox="1"/>
          <p:nvPr>
            <p:ph idx="1" type="body"/>
          </p:nvPr>
        </p:nvSpPr>
        <p:spPr>
          <a:xfrm>
            <a:off x="1141413" y="2666999"/>
            <a:ext cx="9905998" cy="3381376"/>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spcBef>
                <a:spcPts val="0"/>
              </a:spcBef>
              <a:spcAft>
                <a:spcPts val="0"/>
              </a:spcAft>
              <a:buSzPct val="100000"/>
              <a:buChar char="•"/>
            </a:pPr>
            <a:r>
              <a:rPr lang="en-US"/>
              <a:t>At present, the inventory of food supplies and other items such as toiletries, towels, etc. is managed manually by maintaining excel sheets and manual bookkeeping by the purchase manager. </a:t>
            </a:r>
            <a:endParaRPr/>
          </a:p>
          <a:p>
            <a:pPr indent="-285750" lvl="0" marL="285750" rtl="0" algn="l">
              <a:spcBef>
                <a:spcPts val="970"/>
              </a:spcBef>
              <a:spcAft>
                <a:spcPts val="0"/>
              </a:spcAft>
              <a:buSzPct val="100000"/>
              <a:buChar char="•"/>
            </a:pPr>
            <a:r>
              <a:rPr lang="en-US"/>
              <a:t>This is insufficient and can lead to several different issues. This includes program-data dependence, duplication of data, limited data sharing, lengthy development times, and excessive program maintenance, among others. </a:t>
            </a:r>
            <a:endParaRPr/>
          </a:p>
          <a:p>
            <a:pPr indent="-285750" lvl="0" marL="285750" rtl="0" algn="l">
              <a:spcBef>
                <a:spcPts val="970"/>
              </a:spcBef>
              <a:spcAft>
                <a:spcPts val="0"/>
              </a:spcAft>
              <a:buSzPct val="100000"/>
              <a:buChar char="•"/>
            </a:pPr>
            <a:r>
              <a:rPr lang="en-US"/>
              <a:t>When the inventory for the room supplies and the restaurant items reach a critical level, the purchase manager orders them by compiling a list of items required and then contacts the vendor for them to be replenished. </a:t>
            </a:r>
            <a:endParaRPr/>
          </a:p>
          <a:p>
            <a:pPr indent="-285750" lvl="0" marL="285750" rtl="0" algn="l">
              <a:spcBef>
                <a:spcPts val="970"/>
              </a:spcBef>
              <a:spcAft>
                <a:spcPts val="0"/>
              </a:spcAft>
              <a:buSzPct val="100000"/>
              <a:buChar char="•"/>
            </a:pPr>
            <a:r>
              <a:rPr lang="en-US"/>
              <a:t>This happens when an inventory purchase is made that contains both order line and product. As a result, the hotel is in the process of entirely digitizing their operations.  </a:t>
            </a:r>
            <a:endParaRPr/>
          </a:p>
          <a:p>
            <a:pPr indent="0" lvl="0" marL="0" rtl="0" algn="l">
              <a:spcBef>
                <a:spcPts val="970"/>
              </a:spcBef>
              <a:spcAft>
                <a:spcPts val="0"/>
              </a:spcAft>
              <a:buSzPct val="100000"/>
              <a:buNone/>
            </a:pPr>
            <a:r>
              <a:t/>
            </a:r>
            <a:endParaRPr/>
          </a:p>
          <a:p>
            <a:pPr indent="-191770" lvl="0" marL="285750" rtl="0" algn="l">
              <a:lnSpc>
                <a:spcPct val="90000"/>
              </a:lnSpc>
              <a:spcBef>
                <a:spcPts val="896"/>
              </a:spcBef>
              <a:spcAft>
                <a:spcPts val="0"/>
              </a:spcAft>
              <a:buSzPct val="100000"/>
              <a:buNone/>
            </a:pPr>
            <a:r>
              <a:t/>
            </a:r>
            <a:endParaRPr sz="1600"/>
          </a:p>
          <a:p>
            <a:pPr indent="-191770" lvl="0" marL="285750" rtl="0" algn="l">
              <a:lnSpc>
                <a:spcPct val="90000"/>
              </a:lnSpc>
              <a:spcBef>
                <a:spcPts val="896"/>
              </a:spcBef>
              <a:spcAft>
                <a:spcPts val="0"/>
              </a:spcAft>
              <a:buSzPct val="1000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5"/>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0" name="Google Shape;160;p5"/>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1" name="Google Shape;161;p5"/>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PROPOSED DATABASE SYSTEM</a:t>
            </a:r>
            <a:endParaRPr/>
          </a:p>
        </p:txBody>
      </p:sp>
      <p:sp>
        <p:nvSpPr>
          <p:cNvPr id="162" name="Google Shape;162;p5"/>
          <p:cNvSpPr txBox="1"/>
          <p:nvPr>
            <p:ph idx="1" type="body"/>
          </p:nvPr>
        </p:nvSpPr>
        <p:spPr>
          <a:xfrm>
            <a:off x="1141413" y="2666999"/>
            <a:ext cx="9905998" cy="3800476"/>
          </a:xfrm>
          <a:prstGeom prst="rect">
            <a:avLst/>
          </a:prstGeom>
          <a:noFill/>
          <a:ln>
            <a:noFill/>
          </a:ln>
        </p:spPr>
        <p:txBody>
          <a:bodyPr anchorCtr="0" anchor="ctr" bIns="45700" lIns="91425" spcFirstLastPara="1" rIns="91425" wrap="square" tIns="45700">
            <a:normAutofit fontScale="40000" lnSpcReduction="20000"/>
          </a:bodyPr>
          <a:lstStyle/>
          <a:p>
            <a:pPr indent="-285750" lvl="0" marL="285750" rtl="0" algn="l">
              <a:spcBef>
                <a:spcPts val="0"/>
              </a:spcBef>
              <a:spcAft>
                <a:spcPts val="0"/>
              </a:spcAft>
              <a:buSzPct val="100000"/>
              <a:buChar char="•"/>
            </a:pPr>
            <a:r>
              <a:rPr lang="en-US" sz="4000"/>
              <a:t>In the proposed system, the customer’s details are entered at the time of making a reservation and allotted a room depending on the group size of the customer as the hotel has a policy where they allow a maximum of three guests in a room so a reservation can include more than one room if the group size of the guests is more than three. </a:t>
            </a:r>
            <a:endParaRPr/>
          </a:p>
          <a:p>
            <a:pPr indent="-285750" lvl="0" marL="285750" rtl="0" algn="l">
              <a:spcBef>
                <a:spcPts val="920"/>
              </a:spcBef>
              <a:spcAft>
                <a:spcPts val="0"/>
              </a:spcAft>
              <a:buSzPct val="100000"/>
              <a:buChar char="•"/>
            </a:pPr>
            <a:r>
              <a:rPr lang="en-US" sz="4000"/>
              <a:t>The MealID associated with a reservation would be used to track the food items used in the complimentary breakfast and items ordered a la carte. </a:t>
            </a:r>
            <a:endParaRPr/>
          </a:p>
          <a:p>
            <a:pPr indent="-285750" lvl="0" marL="285750" rtl="0" algn="l">
              <a:spcBef>
                <a:spcPts val="920"/>
              </a:spcBef>
              <a:spcAft>
                <a:spcPts val="0"/>
              </a:spcAft>
              <a:buSzPct val="100000"/>
              <a:buChar char="•"/>
            </a:pPr>
            <a:r>
              <a:rPr lang="en-US" sz="4000"/>
              <a:t>The room number would be used to track the amount of room supplies (toiletries, towels, bedsheets, etc.) used up in a particular reservation. </a:t>
            </a:r>
            <a:endParaRPr/>
          </a:p>
          <a:p>
            <a:pPr indent="-285750" lvl="0" marL="285750" rtl="0" algn="l">
              <a:spcBef>
                <a:spcPts val="920"/>
              </a:spcBef>
              <a:spcAft>
                <a:spcPts val="0"/>
              </a:spcAft>
              <a:buSzPct val="100000"/>
              <a:buChar char="•"/>
            </a:pPr>
            <a:r>
              <a:rPr lang="en-US" sz="4000"/>
              <a:t>This data would be used by the purchase manager to compile a list of items to be purchased by checking the levels of the various items in the storage inventory to replenish the inventory for the rooms and the restaurant. </a:t>
            </a:r>
            <a:endParaRPr/>
          </a:p>
          <a:p>
            <a:pPr indent="-285750" lvl="0" marL="285750" rtl="0" algn="l">
              <a:spcBef>
                <a:spcPts val="920"/>
              </a:spcBef>
              <a:spcAft>
                <a:spcPts val="0"/>
              </a:spcAft>
              <a:buSzPct val="100000"/>
              <a:buChar char="•"/>
            </a:pPr>
            <a:r>
              <a:rPr lang="en-US" sz="4000"/>
              <a:t>The purchase manager then contacts the vendor and orders the items required.</a:t>
            </a:r>
            <a:endParaRPr/>
          </a:p>
          <a:p>
            <a:pPr indent="-285750" lvl="0" marL="285750" rtl="0" algn="l">
              <a:spcBef>
                <a:spcPts val="920"/>
              </a:spcBef>
              <a:spcAft>
                <a:spcPts val="0"/>
              </a:spcAft>
              <a:buSzPct val="100000"/>
              <a:buChar char="•"/>
            </a:pPr>
            <a:r>
              <a:rPr lang="en-US" sz="4000"/>
              <a:t>The users of the system would be the hotel manager, restaurant manager, sales head and the purchase manager.</a:t>
            </a:r>
            <a:endParaRPr/>
          </a:p>
          <a:p>
            <a:pPr indent="0" lvl="0" marL="0" rtl="0" algn="l">
              <a:spcBef>
                <a:spcPts val="728"/>
              </a:spcBef>
              <a:spcAft>
                <a:spcPts val="0"/>
              </a:spcAft>
              <a:buSzPct val="100000"/>
              <a:buNone/>
            </a:pPr>
            <a:r>
              <a:t/>
            </a:r>
            <a:endParaRPr sz="1600"/>
          </a:p>
          <a:p>
            <a:pPr indent="-245109" lvl="0" marL="285750" rtl="0" algn="l">
              <a:lnSpc>
                <a:spcPct val="90000"/>
              </a:lnSpc>
              <a:spcBef>
                <a:spcPts val="728"/>
              </a:spcBef>
              <a:spcAft>
                <a:spcPts val="0"/>
              </a:spcAft>
              <a:buSzPct val="1000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6"/>
          <p:cNvSpPr/>
          <p:nvPr/>
        </p:nvSpPr>
        <p:spPr>
          <a:xfrm>
            <a:off x="0" y="-1"/>
            <a:ext cx="121920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8" name="Google Shape;168;p6"/>
          <p:cNvSpPr/>
          <p:nvPr/>
        </p:nvSpPr>
        <p:spPr>
          <a:xfrm>
            <a:off x="0" y="-1"/>
            <a:ext cx="12192000" cy="2270840"/>
          </a:xfrm>
          <a:custGeom>
            <a:rect b="b" l="l" r="r" t="t"/>
            <a:pathLst>
              <a:path extrusionOk="0" h="2270840" w="1219200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a:effectLst>
            <a:outerShdw blurRad="50800" rotWithShape="0" algn="t" dir="5400000" dist="381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6"/>
          <p:cNvSpPr txBox="1"/>
          <p:nvPr>
            <p:ph type="title"/>
          </p:nvPr>
        </p:nvSpPr>
        <p:spPr>
          <a:xfrm>
            <a:off x="1141413" y="609600"/>
            <a:ext cx="9905998" cy="11734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DATA QUESTIONS</a:t>
            </a:r>
            <a:endParaRPr/>
          </a:p>
        </p:txBody>
      </p:sp>
      <p:sp>
        <p:nvSpPr>
          <p:cNvPr id="170" name="Google Shape;170;p6"/>
          <p:cNvSpPr txBox="1"/>
          <p:nvPr>
            <p:ph idx="1" type="body"/>
          </p:nvPr>
        </p:nvSpPr>
        <p:spPr>
          <a:xfrm>
            <a:off x="1141413" y="2666999"/>
            <a:ext cx="9905998" cy="3381376"/>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1600"/>
              <a:buChar char="•"/>
            </a:pPr>
            <a:r>
              <a:rPr lang="en-US" sz="1600"/>
              <a:t>How much room inventory is available for a reservation?</a:t>
            </a:r>
            <a:endParaRPr/>
          </a:p>
          <a:p>
            <a:pPr indent="-285750" lvl="0" marL="285750" rtl="0" algn="l">
              <a:lnSpc>
                <a:spcPct val="90000"/>
              </a:lnSpc>
              <a:spcBef>
                <a:spcPts val="920"/>
              </a:spcBef>
              <a:spcAft>
                <a:spcPts val="0"/>
              </a:spcAft>
              <a:buSzPts val="1600"/>
              <a:buChar char="•"/>
            </a:pPr>
            <a:r>
              <a:rPr lang="en-US" sz="1600"/>
              <a:t>How much restaurant inventory is available for a reservation?</a:t>
            </a:r>
            <a:endParaRPr/>
          </a:p>
          <a:p>
            <a:pPr indent="-285750" lvl="0" marL="285750" rtl="0" algn="l">
              <a:lnSpc>
                <a:spcPct val="90000"/>
              </a:lnSpc>
              <a:spcBef>
                <a:spcPts val="920"/>
              </a:spcBef>
              <a:spcAft>
                <a:spcPts val="0"/>
              </a:spcAft>
              <a:buSzPts val="1600"/>
              <a:buChar char="•"/>
            </a:pPr>
            <a:r>
              <a:rPr lang="en-US" sz="1600"/>
              <a:t>What are the customer details for a reservation?</a:t>
            </a:r>
            <a:endParaRPr/>
          </a:p>
          <a:p>
            <a:pPr indent="-285750" lvl="0" marL="285750" rtl="0" algn="l">
              <a:lnSpc>
                <a:spcPct val="90000"/>
              </a:lnSpc>
              <a:spcBef>
                <a:spcPts val="920"/>
              </a:spcBef>
              <a:spcAft>
                <a:spcPts val="0"/>
              </a:spcAft>
              <a:buSzPts val="1600"/>
              <a:buChar char="•"/>
            </a:pPr>
            <a:r>
              <a:rPr lang="en-US" sz="1600"/>
              <a:t>What are the vendor details for a product?</a:t>
            </a:r>
            <a:endParaRPr/>
          </a:p>
          <a:p>
            <a:pPr indent="-285750" lvl="0" marL="285750" rtl="0" algn="l">
              <a:lnSpc>
                <a:spcPct val="90000"/>
              </a:lnSpc>
              <a:spcBef>
                <a:spcPts val="920"/>
              </a:spcBef>
              <a:spcAft>
                <a:spcPts val="0"/>
              </a:spcAft>
              <a:buSzPts val="1600"/>
              <a:buChar char="•"/>
            </a:pPr>
            <a:r>
              <a:rPr lang="en-US" sz="1600"/>
              <a:t>What are the current inventory levels in the storage?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7"/>
          <p:cNvSpPr/>
          <p:nvPr/>
        </p:nvSpPr>
        <p:spPr>
          <a:xfrm>
            <a:off x="643467" y="643467"/>
            <a:ext cx="10905066" cy="5571066"/>
          </a:xfrm>
          <a:prstGeom prst="roundRect">
            <a:avLst>
              <a:gd fmla="val 2627" name="adj"/>
            </a:avLst>
          </a:prstGeom>
          <a:solidFill>
            <a:srgbClr val="282D34"/>
          </a:solidFill>
          <a:ln cap="flat" cmpd="sng" w="44450">
            <a:solidFill>
              <a:schemeClr val="dk2">
                <a:alpha val="6470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76" name="Google Shape;176;p7"/>
          <p:cNvSpPr txBox="1"/>
          <p:nvPr>
            <p:ph type="ctrTitle"/>
          </p:nvPr>
        </p:nvSpPr>
        <p:spPr>
          <a:xfrm>
            <a:off x="1141413" y="965199"/>
            <a:ext cx="6075552" cy="491807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5400"/>
              <a:buFont typeface="Century Gothic"/>
              <a:buNone/>
            </a:pPr>
            <a:r>
              <a:rPr lang="en-US" sz="5400"/>
              <a:t>ENTITY RELATIONSHIP DIAGRAM</a:t>
            </a:r>
            <a:endParaRPr/>
          </a:p>
        </p:txBody>
      </p:sp>
      <p:cxnSp>
        <p:nvCxnSpPr>
          <p:cNvPr id="177" name="Google Shape;177;p7"/>
          <p:cNvCxnSpPr/>
          <p:nvPr/>
        </p:nvCxnSpPr>
        <p:spPr>
          <a:xfrm>
            <a:off x="7538699" y="2011680"/>
            <a:ext cx="0" cy="28346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1" name="Shape 181"/>
        <p:cNvGrpSpPr/>
        <p:nvPr/>
      </p:nvGrpSpPr>
      <p:grpSpPr>
        <a:xfrm>
          <a:off x="0" y="0"/>
          <a:ext cx="0" cy="0"/>
          <a:chOff x="0" y="0"/>
          <a:chExt cx="0" cy="0"/>
        </a:xfrm>
      </p:grpSpPr>
      <p:sp>
        <p:nvSpPr>
          <p:cNvPr id="182" name="Google Shape;182;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3" name="Google Shape;183;p8"/>
          <p:cNvSpPr/>
          <p:nvPr/>
        </p:nvSpPr>
        <p:spPr>
          <a:xfrm>
            <a:off x="477012" y="480060"/>
            <a:ext cx="11237976" cy="5897880"/>
          </a:xfrm>
          <a:prstGeom prst="rect">
            <a:avLst/>
          </a:prstGeom>
          <a:noFill/>
          <a:ln cap="flat" cmpd="sng" w="22225">
            <a:solidFill>
              <a:srgbClr val="4E7B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https://lh4.googleusercontent.com/DBzVgjT1bszUiyIDSNwgwJ53Vvb97kov_e9_aOmaYZvveyYrDa3NFeNeuAbNDaa8TVKXv893fKrxxZXOmFtDBNhjCpFfyMtmylZTwI_Kn5-Grt2Ax8EhnkIkgG8lig8FH5-nDW6G" id="184" name="Google Shape;184;p8"/>
          <p:cNvPicPr preferRelativeResize="0"/>
          <p:nvPr>
            <p:ph idx="1" type="body"/>
          </p:nvPr>
        </p:nvPicPr>
        <p:blipFill rotWithShape="1">
          <a:blip r:embed="rId3">
            <a:alphaModFix/>
          </a:blip>
          <a:srcRect b="6531" l="0" r="1" t="6514"/>
          <a:stretch/>
        </p:blipFill>
        <p:spPr>
          <a:xfrm>
            <a:off x="609600" y="685800"/>
            <a:ext cx="10972800" cy="548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9"/>
          <p:cNvSpPr/>
          <p:nvPr/>
        </p:nvSpPr>
        <p:spPr>
          <a:xfrm>
            <a:off x="643467" y="643467"/>
            <a:ext cx="10905066" cy="5571066"/>
          </a:xfrm>
          <a:prstGeom prst="roundRect">
            <a:avLst>
              <a:gd fmla="val 2627" name="adj"/>
            </a:avLst>
          </a:prstGeom>
          <a:solidFill>
            <a:srgbClr val="282D34"/>
          </a:solidFill>
          <a:ln cap="flat" cmpd="sng" w="44450">
            <a:solidFill>
              <a:schemeClr val="dk2">
                <a:alpha val="6470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0" name="Google Shape;190;p9"/>
          <p:cNvSpPr txBox="1"/>
          <p:nvPr>
            <p:ph type="ctrTitle"/>
          </p:nvPr>
        </p:nvSpPr>
        <p:spPr>
          <a:xfrm>
            <a:off x="1141413" y="965199"/>
            <a:ext cx="6075552" cy="491807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5400"/>
              <a:buFont typeface="Century Gothic"/>
              <a:buNone/>
            </a:pPr>
            <a:r>
              <a:rPr lang="en-US" sz="5400"/>
              <a:t>DEMO SLIDES</a:t>
            </a:r>
            <a:endParaRPr/>
          </a:p>
        </p:txBody>
      </p:sp>
      <p:cxnSp>
        <p:nvCxnSpPr>
          <p:cNvPr id="191" name="Google Shape;191;p9"/>
          <p:cNvCxnSpPr/>
          <p:nvPr/>
        </p:nvCxnSpPr>
        <p:spPr>
          <a:xfrm>
            <a:off x="7538699" y="2011680"/>
            <a:ext cx="0" cy="28346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2019-12-03T03:42:13Z</dcterms:created>
  <dc:creator>Rishabh Vijay Agarwal</dc:creator>
</cp:coreProperties>
</file>