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ileron Regular" pitchFamily="2" charset="77"/>
      <p:regular r:id="rId15"/>
    </p:embeddedFont>
    <p:embeddedFont>
      <p:font typeface="Aileron Regular Bold" pitchFamily="2" charset="77"/>
      <p:regular r:id="rId16"/>
      <p:bold r:id="rId17"/>
    </p:embeddedFont>
    <p:embeddedFont>
      <p:font typeface="Alegreya" pitchFamily="2" charset="0"/>
      <p:regular r:id="rId18"/>
    </p:embeddedFont>
    <p:embeddedFont>
      <p:font typeface="Alegreya Bold" pitchFamily="2" charset="0"/>
      <p:regular r:id="rId19"/>
      <p:bold r:id="rId20"/>
    </p:embeddedFont>
    <p:embeddedFont>
      <p:font typeface="Alice" pitchFamily="2" charset="7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re Sugar Thin" pitchFamily="2" charset="0"/>
      <p:regular r:id="rId26"/>
    </p:embeddedFont>
    <p:embeddedFont>
      <p:font typeface="Quicksand" pitchFamily="2" charset="77"/>
      <p:regular r:id="rId27"/>
    </p:embeddedFont>
    <p:embeddedFont>
      <p:font typeface="Quicksand Bold" pitchFamily="2" charset="77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9" autoAdjust="0"/>
  </p:normalViewPr>
  <p:slideViewPr>
    <p:cSldViewPr>
      <p:cViewPr>
        <p:scale>
          <a:sx n="63" d="100"/>
          <a:sy n="63" d="100"/>
        </p:scale>
        <p:origin x="1240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sv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sv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sv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24.jpeg"/><Relationship Id="rId4" Type="http://schemas.openxmlformats.org/officeDocument/2006/relationships/image" Target="../media/image3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25.jpeg"/><Relationship Id="rId4" Type="http://schemas.openxmlformats.org/officeDocument/2006/relationships/image" Target="../media/image3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643688" flipH="1">
            <a:off x="57179" y="1531312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283277" y="-285750"/>
            <a:ext cx="3086100" cy="13632873"/>
            <a:chOff x="0" y="0"/>
            <a:chExt cx="812800" cy="35905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884218" y="-285750"/>
            <a:ext cx="3086100" cy="13347123"/>
            <a:chOff x="0" y="0"/>
            <a:chExt cx="812800" cy="35152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15292"/>
            </a:xfrm>
            <a:custGeom>
              <a:avLst/>
              <a:gdLst/>
              <a:ahLst/>
              <a:cxnLst/>
              <a:rect l="l" t="t" r="r" b="b"/>
              <a:pathLst>
                <a:path w="812800" h="3515292">
                  <a:moveTo>
                    <a:pt x="0" y="0"/>
                  </a:moveTo>
                  <a:lnTo>
                    <a:pt x="812800" y="0"/>
                  </a:lnTo>
                  <a:lnTo>
                    <a:pt x="812800" y="3515292"/>
                  </a:lnTo>
                  <a:lnTo>
                    <a:pt x="0" y="3515292"/>
                  </a:lnTo>
                  <a:close/>
                </a:path>
              </a:pathLst>
            </a:custGeom>
            <a:solidFill>
              <a:srgbClr val="7B6C52"/>
            </a:solidFill>
            <a:ln w="38100">
              <a:solidFill>
                <a:srgbClr val="4B412E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66251" y="7423828"/>
            <a:ext cx="3897838" cy="4114800"/>
          </a:xfrm>
          <a:custGeom>
            <a:avLst/>
            <a:gdLst/>
            <a:ahLst/>
            <a:cxnLst/>
            <a:rect l="l" t="t" r="r" b="b"/>
            <a:pathLst>
              <a:path w="3897838" h="4114800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900909">
            <a:off x="2045745" y="3814208"/>
            <a:ext cx="1543050" cy="2078665"/>
            <a:chOff x="0" y="0"/>
            <a:chExt cx="406400" cy="54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664563">
            <a:off x="5024684" y="3737421"/>
            <a:ext cx="1543050" cy="2078665"/>
            <a:chOff x="0" y="0"/>
            <a:chExt cx="406400" cy="54746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476573">
            <a:off x="3473681" y="3743334"/>
            <a:ext cx="1543050" cy="2078665"/>
            <a:chOff x="0" y="0"/>
            <a:chExt cx="406400" cy="5474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14452">
            <a:off x="6615653" y="3724740"/>
            <a:ext cx="1543050" cy="2078665"/>
            <a:chOff x="0" y="0"/>
            <a:chExt cx="406400" cy="54746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900909">
            <a:off x="11142595" y="3675580"/>
            <a:ext cx="1543050" cy="2078665"/>
            <a:chOff x="0" y="0"/>
            <a:chExt cx="406400" cy="5474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900909">
            <a:off x="8131632" y="3724740"/>
            <a:ext cx="1543050" cy="2078665"/>
            <a:chOff x="0" y="0"/>
            <a:chExt cx="406400" cy="54746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14452">
            <a:off x="12573079" y="3663754"/>
            <a:ext cx="1543050" cy="2078665"/>
            <a:chOff x="0" y="0"/>
            <a:chExt cx="406400" cy="54746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14452">
            <a:off x="9594366" y="3664051"/>
            <a:ext cx="1543050" cy="2078665"/>
            <a:chOff x="0" y="0"/>
            <a:chExt cx="406400" cy="54746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900909">
            <a:off x="14217518" y="3652522"/>
            <a:ext cx="1543050" cy="2078665"/>
            <a:chOff x="0" y="0"/>
            <a:chExt cx="406400" cy="54746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986916">
            <a:off x="15672940" y="3664051"/>
            <a:ext cx="1543050" cy="2078665"/>
            <a:chOff x="0" y="0"/>
            <a:chExt cx="406400" cy="54746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06400" cy="547467"/>
            </a:xfrm>
            <a:custGeom>
              <a:avLst/>
              <a:gdLst/>
              <a:ahLst/>
              <a:cxnLst/>
              <a:rect l="l" t="t" r="r" b="b"/>
              <a:pathLst>
                <a:path w="406400" h="547467">
                  <a:moveTo>
                    <a:pt x="0" y="0"/>
                  </a:moveTo>
                  <a:lnTo>
                    <a:pt x="406400" y="0"/>
                  </a:lnTo>
                  <a:lnTo>
                    <a:pt x="406400" y="547467"/>
                  </a:lnTo>
                  <a:lnTo>
                    <a:pt x="0" y="547467"/>
                  </a:lnTo>
                  <a:close/>
                </a:path>
              </a:pathLst>
            </a:custGeom>
            <a:solidFill>
              <a:srgbClr val="9E7752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 rot="-884077">
            <a:off x="2203373" y="4150276"/>
            <a:ext cx="1149863" cy="1420261"/>
            <a:chOff x="0" y="0"/>
            <a:chExt cx="2716530" cy="335534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16530" cy="3355340"/>
            </a:xfrm>
            <a:custGeom>
              <a:avLst/>
              <a:gdLst/>
              <a:ahLst/>
              <a:cxnLst/>
              <a:rect l="l" t="t" r="r" b="b"/>
              <a:pathLst>
                <a:path w="2716530" h="3355340">
                  <a:moveTo>
                    <a:pt x="1935480" y="0"/>
                  </a:moveTo>
                  <a:lnTo>
                    <a:pt x="1376680" y="1988820"/>
                  </a:lnTo>
                  <a:lnTo>
                    <a:pt x="811530" y="0"/>
                  </a:lnTo>
                  <a:lnTo>
                    <a:pt x="0" y="0"/>
                  </a:lnTo>
                  <a:lnTo>
                    <a:pt x="991870" y="3355340"/>
                  </a:lnTo>
                  <a:lnTo>
                    <a:pt x="1724660" y="3355340"/>
                  </a:lnTo>
                  <a:lnTo>
                    <a:pt x="2716530" y="0"/>
                  </a:ln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 rot="589977">
            <a:off x="3637138" y="3996254"/>
            <a:ext cx="1216135" cy="1535638"/>
            <a:chOff x="0" y="0"/>
            <a:chExt cx="2745740" cy="34671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745740" cy="3468370"/>
            </a:xfrm>
            <a:custGeom>
              <a:avLst/>
              <a:gdLst/>
              <a:ahLst/>
              <a:cxnLst/>
              <a:rect l="l" t="t" r="r" b="b"/>
              <a:pathLst>
                <a:path w="2745740" h="3468370">
                  <a:moveTo>
                    <a:pt x="2654300" y="982980"/>
                  </a:moveTo>
                  <a:cubicBezTo>
                    <a:pt x="2593340" y="765810"/>
                    <a:pt x="2501900" y="581660"/>
                    <a:pt x="2383790" y="436880"/>
                  </a:cubicBezTo>
                  <a:cubicBezTo>
                    <a:pt x="2264410" y="289560"/>
                    <a:pt x="2115820" y="177800"/>
                    <a:pt x="1943100" y="105410"/>
                  </a:cubicBezTo>
                  <a:cubicBezTo>
                    <a:pt x="1774190" y="35560"/>
                    <a:pt x="1581150" y="0"/>
                    <a:pt x="1371600" y="0"/>
                  </a:cubicBezTo>
                  <a:cubicBezTo>
                    <a:pt x="1162050" y="0"/>
                    <a:pt x="970280" y="35560"/>
                    <a:pt x="801370" y="106680"/>
                  </a:cubicBezTo>
                  <a:cubicBezTo>
                    <a:pt x="629920" y="179070"/>
                    <a:pt x="481330" y="290830"/>
                    <a:pt x="361950" y="436880"/>
                  </a:cubicBezTo>
                  <a:cubicBezTo>
                    <a:pt x="243840" y="582930"/>
                    <a:pt x="152400" y="765810"/>
                    <a:pt x="90170" y="982980"/>
                  </a:cubicBezTo>
                  <a:cubicBezTo>
                    <a:pt x="30480" y="1196340"/>
                    <a:pt x="0" y="1449070"/>
                    <a:pt x="0" y="1734820"/>
                  </a:cubicBezTo>
                  <a:cubicBezTo>
                    <a:pt x="0" y="2020570"/>
                    <a:pt x="30480" y="2273300"/>
                    <a:pt x="91440" y="2485390"/>
                  </a:cubicBezTo>
                  <a:cubicBezTo>
                    <a:pt x="152400" y="2702560"/>
                    <a:pt x="243840" y="2885440"/>
                    <a:pt x="361950" y="3030220"/>
                  </a:cubicBezTo>
                  <a:cubicBezTo>
                    <a:pt x="481330" y="3177540"/>
                    <a:pt x="629920" y="3289300"/>
                    <a:pt x="801370" y="3361690"/>
                  </a:cubicBezTo>
                  <a:cubicBezTo>
                    <a:pt x="970280" y="3432810"/>
                    <a:pt x="1162050" y="3468370"/>
                    <a:pt x="1371600" y="3468370"/>
                  </a:cubicBezTo>
                  <a:cubicBezTo>
                    <a:pt x="1581150" y="3468370"/>
                    <a:pt x="1774190" y="3432810"/>
                    <a:pt x="1943100" y="3361690"/>
                  </a:cubicBezTo>
                  <a:cubicBezTo>
                    <a:pt x="2115820" y="3289300"/>
                    <a:pt x="2264410" y="3178810"/>
                    <a:pt x="2383790" y="3030220"/>
                  </a:cubicBezTo>
                  <a:cubicBezTo>
                    <a:pt x="2501900" y="2885440"/>
                    <a:pt x="2592070" y="2702560"/>
                    <a:pt x="2654300" y="2485390"/>
                  </a:cubicBezTo>
                  <a:cubicBezTo>
                    <a:pt x="2713990" y="2273300"/>
                    <a:pt x="2745740" y="2020570"/>
                    <a:pt x="2745740" y="1734820"/>
                  </a:cubicBezTo>
                  <a:cubicBezTo>
                    <a:pt x="2745740" y="1449070"/>
                    <a:pt x="2715260" y="1196340"/>
                    <a:pt x="2654300" y="982980"/>
                  </a:cubicBezTo>
                  <a:close/>
                  <a:moveTo>
                    <a:pt x="1371600" y="2745740"/>
                  </a:moveTo>
                  <a:cubicBezTo>
                    <a:pt x="1277620" y="2745740"/>
                    <a:pt x="1195070" y="2726690"/>
                    <a:pt x="1126490" y="2689860"/>
                  </a:cubicBezTo>
                  <a:cubicBezTo>
                    <a:pt x="1056640" y="2651760"/>
                    <a:pt x="999490" y="2598420"/>
                    <a:pt x="952500" y="2527300"/>
                  </a:cubicBezTo>
                  <a:cubicBezTo>
                    <a:pt x="902970" y="2452370"/>
                    <a:pt x="866140" y="2357120"/>
                    <a:pt x="840740" y="2246630"/>
                  </a:cubicBezTo>
                  <a:cubicBezTo>
                    <a:pt x="814070" y="2131060"/>
                    <a:pt x="801370" y="1996440"/>
                    <a:pt x="801370" y="1849120"/>
                  </a:cubicBezTo>
                  <a:lnTo>
                    <a:pt x="801370" y="1619250"/>
                  </a:lnTo>
                  <a:cubicBezTo>
                    <a:pt x="801370" y="1471930"/>
                    <a:pt x="814070" y="1337310"/>
                    <a:pt x="840740" y="1221740"/>
                  </a:cubicBezTo>
                  <a:cubicBezTo>
                    <a:pt x="866140" y="1109980"/>
                    <a:pt x="902970" y="1016000"/>
                    <a:pt x="952500" y="941070"/>
                  </a:cubicBezTo>
                  <a:cubicBezTo>
                    <a:pt x="999490" y="868680"/>
                    <a:pt x="1056640" y="815340"/>
                    <a:pt x="1126490" y="778510"/>
                  </a:cubicBezTo>
                  <a:cubicBezTo>
                    <a:pt x="1195070" y="741680"/>
                    <a:pt x="1277620" y="722630"/>
                    <a:pt x="1371600" y="722630"/>
                  </a:cubicBezTo>
                  <a:cubicBezTo>
                    <a:pt x="1465580" y="722630"/>
                    <a:pt x="1548130" y="741680"/>
                    <a:pt x="1616710" y="778510"/>
                  </a:cubicBezTo>
                  <a:cubicBezTo>
                    <a:pt x="1686560" y="816610"/>
                    <a:pt x="1743710" y="869950"/>
                    <a:pt x="1791970" y="942340"/>
                  </a:cubicBezTo>
                  <a:cubicBezTo>
                    <a:pt x="1841500" y="1016000"/>
                    <a:pt x="1879600" y="1109980"/>
                    <a:pt x="1905000" y="1221740"/>
                  </a:cubicBezTo>
                  <a:cubicBezTo>
                    <a:pt x="1931670" y="1337310"/>
                    <a:pt x="1944370" y="1471930"/>
                    <a:pt x="1944370" y="1619250"/>
                  </a:cubicBezTo>
                  <a:lnTo>
                    <a:pt x="1944370" y="1849120"/>
                  </a:lnTo>
                  <a:cubicBezTo>
                    <a:pt x="1944370" y="1996440"/>
                    <a:pt x="1931670" y="2131060"/>
                    <a:pt x="1905000" y="2246630"/>
                  </a:cubicBezTo>
                  <a:cubicBezTo>
                    <a:pt x="1879600" y="2357120"/>
                    <a:pt x="1841500" y="2452370"/>
                    <a:pt x="1791970" y="2527300"/>
                  </a:cubicBezTo>
                  <a:cubicBezTo>
                    <a:pt x="1744980" y="2599690"/>
                    <a:pt x="1687830" y="2653030"/>
                    <a:pt x="1616710" y="2691130"/>
                  </a:cubicBezTo>
                  <a:cubicBezTo>
                    <a:pt x="1548130" y="2727960"/>
                    <a:pt x="1465580" y="2745740"/>
                    <a:pt x="1371600" y="2745740"/>
                  </a:cubicBez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 rot="-733655">
            <a:off x="5180237" y="4052306"/>
            <a:ext cx="1135366" cy="1448895"/>
            <a:chOff x="0" y="0"/>
            <a:chExt cx="4589780" cy="585724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589780" cy="5857240"/>
            </a:xfrm>
            <a:custGeom>
              <a:avLst/>
              <a:gdLst/>
              <a:ahLst/>
              <a:cxnLst/>
              <a:rect l="l" t="t" r="r" b="b"/>
              <a:pathLst>
                <a:path w="4589780" h="5857240">
                  <a:moveTo>
                    <a:pt x="2811780" y="162560"/>
                  </a:moveTo>
                  <a:cubicBezTo>
                    <a:pt x="2002790" y="162560"/>
                    <a:pt x="1597660" y="972820"/>
                    <a:pt x="1597660" y="2592070"/>
                  </a:cubicBezTo>
                  <a:lnTo>
                    <a:pt x="1597660" y="3233420"/>
                  </a:lnTo>
                  <a:cubicBezTo>
                    <a:pt x="1597660" y="4003040"/>
                    <a:pt x="1704340" y="4605020"/>
                    <a:pt x="1918970" y="5040630"/>
                  </a:cubicBezTo>
                  <a:cubicBezTo>
                    <a:pt x="2133600" y="5476240"/>
                    <a:pt x="2448560" y="5694680"/>
                    <a:pt x="2866390" y="5694680"/>
                  </a:cubicBezTo>
                  <a:cubicBezTo>
                    <a:pt x="3440430" y="5694680"/>
                    <a:pt x="3968750" y="5115560"/>
                    <a:pt x="4448810" y="3956050"/>
                  </a:cubicBezTo>
                  <a:lnTo>
                    <a:pt x="4589780" y="3956050"/>
                  </a:lnTo>
                  <a:lnTo>
                    <a:pt x="4535170" y="5768340"/>
                  </a:lnTo>
                  <a:lnTo>
                    <a:pt x="4448810" y="5768340"/>
                  </a:lnTo>
                  <a:cubicBezTo>
                    <a:pt x="4417060" y="5708650"/>
                    <a:pt x="4389120" y="5666740"/>
                    <a:pt x="4362450" y="5642610"/>
                  </a:cubicBezTo>
                  <a:cubicBezTo>
                    <a:pt x="4335780" y="5618480"/>
                    <a:pt x="4298950" y="5605780"/>
                    <a:pt x="4249420" y="5605780"/>
                  </a:cubicBezTo>
                  <a:cubicBezTo>
                    <a:pt x="4199891" y="5605780"/>
                    <a:pt x="4010661" y="5647690"/>
                    <a:pt x="3681730" y="5731510"/>
                  </a:cubicBezTo>
                  <a:cubicBezTo>
                    <a:pt x="3352800" y="5815330"/>
                    <a:pt x="3018790" y="5857240"/>
                    <a:pt x="2679700" y="5857240"/>
                  </a:cubicBezTo>
                  <a:cubicBezTo>
                    <a:pt x="1828800" y="5857240"/>
                    <a:pt x="1169670" y="5618480"/>
                    <a:pt x="702310" y="5142230"/>
                  </a:cubicBezTo>
                  <a:cubicBezTo>
                    <a:pt x="233680" y="4665980"/>
                    <a:pt x="0" y="3949700"/>
                    <a:pt x="0" y="2993390"/>
                  </a:cubicBezTo>
                  <a:cubicBezTo>
                    <a:pt x="0" y="2037080"/>
                    <a:pt x="243840" y="1299210"/>
                    <a:pt x="732790" y="779780"/>
                  </a:cubicBezTo>
                  <a:cubicBezTo>
                    <a:pt x="1220470" y="260350"/>
                    <a:pt x="1877060" y="0"/>
                    <a:pt x="2702560" y="0"/>
                  </a:cubicBezTo>
                  <a:cubicBezTo>
                    <a:pt x="3021330" y="0"/>
                    <a:pt x="3333750" y="41910"/>
                    <a:pt x="3638550" y="125730"/>
                  </a:cubicBezTo>
                  <a:cubicBezTo>
                    <a:pt x="3944620" y="209550"/>
                    <a:pt x="4122420" y="251460"/>
                    <a:pt x="4174490" y="251460"/>
                  </a:cubicBezTo>
                  <a:cubicBezTo>
                    <a:pt x="4226560" y="251460"/>
                    <a:pt x="4265930" y="238760"/>
                    <a:pt x="4292600" y="214630"/>
                  </a:cubicBezTo>
                  <a:cubicBezTo>
                    <a:pt x="4319270" y="190500"/>
                    <a:pt x="4347210" y="148590"/>
                    <a:pt x="4378960" y="88900"/>
                  </a:cubicBezTo>
                  <a:lnTo>
                    <a:pt x="4465320" y="88900"/>
                  </a:lnTo>
                  <a:lnTo>
                    <a:pt x="4527550" y="1851660"/>
                  </a:lnTo>
                  <a:lnTo>
                    <a:pt x="4386580" y="1851660"/>
                  </a:lnTo>
                  <a:cubicBezTo>
                    <a:pt x="4151630" y="1304290"/>
                    <a:pt x="3910330" y="886460"/>
                    <a:pt x="3661409" y="596900"/>
                  </a:cubicBezTo>
                  <a:cubicBezTo>
                    <a:pt x="3413760" y="307340"/>
                    <a:pt x="3130550" y="162560"/>
                    <a:pt x="2811780" y="162560"/>
                  </a:cubicBez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7" name="Group 47"/>
          <p:cNvGrpSpPr>
            <a:grpSpLocks noChangeAspect="1"/>
          </p:cNvGrpSpPr>
          <p:nvPr/>
        </p:nvGrpSpPr>
        <p:grpSpPr>
          <a:xfrm rot="596720">
            <a:off x="6735786" y="4033110"/>
            <a:ext cx="1302786" cy="1499111"/>
            <a:chOff x="0" y="0"/>
            <a:chExt cx="2915920" cy="33553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915920" cy="3356610"/>
            </a:xfrm>
            <a:custGeom>
              <a:avLst/>
              <a:gdLst/>
              <a:ahLst/>
              <a:cxnLst/>
              <a:rect l="l" t="t" r="r" b="b"/>
              <a:pathLst>
                <a:path w="2915920" h="3356610">
                  <a:moveTo>
                    <a:pt x="960120" y="2739390"/>
                  </a:moveTo>
                  <a:lnTo>
                    <a:pt x="1921510" y="2739390"/>
                  </a:lnTo>
                  <a:lnTo>
                    <a:pt x="2108200" y="3356610"/>
                  </a:lnTo>
                  <a:lnTo>
                    <a:pt x="2915920" y="3356610"/>
                  </a:lnTo>
                  <a:lnTo>
                    <a:pt x="1869440" y="0"/>
                  </a:lnTo>
                  <a:lnTo>
                    <a:pt x="1049020" y="0"/>
                  </a:lnTo>
                  <a:lnTo>
                    <a:pt x="0" y="3355340"/>
                  </a:lnTo>
                  <a:lnTo>
                    <a:pt x="778510" y="3355340"/>
                  </a:lnTo>
                  <a:lnTo>
                    <a:pt x="960120" y="2739390"/>
                  </a:lnTo>
                  <a:close/>
                  <a:moveTo>
                    <a:pt x="1442720" y="1111250"/>
                  </a:moveTo>
                  <a:lnTo>
                    <a:pt x="1701800" y="2000250"/>
                  </a:lnTo>
                  <a:lnTo>
                    <a:pt x="1179830" y="2000250"/>
                  </a:lnTo>
                  <a:lnTo>
                    <a:pt x="1442720" y="1111250"/>
                  </a:ln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9" name="Group 49"/>
          <p:cNvGrpSpPr>
            <a:grpSpLocks noChangeAspect="1"/>
          </p:cNvGrpSpPr>
          <p:nvPr/>
        </p:nvGrpSpPr>
        <p:grpSpPr>
          <a:xfrm rot="-927512">
            <a:off x="8403756" y="4048399"/>
            <a:ext cx="1076325" cy="1488043"/>
            <a:chOff x="0" y="0"/>
            <a:chExt cx="2426970" cy="3355340"/>
          </a:xfrm>
        </p:grpSpPr>
        <p:sp>
          <p:nvSpPr>
            <p:cNvPr id="50" name="Freeform 50"/>
            <p:cNvSpPr/>
            <p:nvPr/>
          </p:nvSpPr>
          <p:spPr>
            <a:xfrm>
              <a:off x="0" y="2540"/>
              <a:ext cx="2426970" cy="3355340"/>
            </a:xfrm>
            <a:custGeom>
              <a:avLst/>
              <a:gdLst/>
              <a:ahLst/>
              <a:cxnLst/>
              <a:rect l="l" t="t" r="r" b="b"/>
              <a:pathLst>
                <a:path w="2426970" h="3355340">
                  <a:moveTo>
                    <a:pt x="1798320" y="3290570"/>
                  </a:moveTo>
                  <a:cubicBezTo>
                    <a:pt x="1920240" y="3248660"/>
                    <a:pt x="2029460" y="3185160"/>
                    <a:pt x="2122170" y="3102610"/>
                  </a:cubicBezTo>
                  <a:cubicBezTo>
                    <a:pt x="2214880" y="3020060"/>
                    <a:pt x="2289810" y="2919730"/>
                    <a:pt x="2344420" y="2802890"/>
                  </a:cubicBezTo>
                  <a:cubicBezTo>
                    <a:pt x="2399030" y="2684780"/>
                    <a:pt x="2426970" y="2550160"/>
                    <a:pt x="2426970" y="2402840"/>
                  </a:cubicBezTo>
                  <a:cubicBezTo>
                    <a:pt x="2426970" y="2292350"/>
                    <a:pt x="2411730" y="2188210"/>
                    <a:pt x="2381250" y="2091690"/>
                  </a:cubicBezTo>
                  <a:cubicBezTo>
                    <a:pt x="2350770" y="1995170"/>
                    <a:pt x="2307590" y="1908810"/>
                    <a:pt x="2251710" y="1832610"/>
                  </a:cubicBezTo>
                  <a:cubicBezTo>
                    <a:pt x="2197100" y="1756410"/>
                    <a:pt x="2131060" y="1690370"/>
                    <a:pt x="2056130" y="1637030"/>
                  </a:cubicBezTo>
                  <a:cubicBezTo>
                    <a:pt x="2039620" y="1624330"/>
                    <a:pt x="2021840" y="1612900"/>
                    <a:pt x="2004060" y="1602740"/>
                  </a:cubicBezTo>
                  <a:cubicBezTo>
                    <a:pt x="2012950" y="1596390"/>
                    <a:pt x="2021840" y="1590040"/>
                    <a:pt x="2029460" y="1583690"/>
                  </a:cubicBezTo>
                  <a:cubicBezTo>
                    <a:pt x="2095500" y="1532890"/>
                    <a:pt x="2152650" y="1471930"/>
                    <a:pt x="2200910" y="1403350"/>
                  </a:cubicBezTo>
                  <a:cubicBezTo>
                    <a:pt x="2249170" y="1334770"/>
                    <a:pt x="2287270" y="1254760"/>
                    <a:pt x="2313940" y="1168400"/>
                  </a:cubicBezTo>
                  <a:cubicBezTo>
                    <a:pt x="2340610" y="1082040"/>
                    <a:pt x="2354580" y="986790"/>
                    <a:pt x="2354580" y="885190"/>
                  </a:cubicBezTo>
                  <a:cubicBezTo>
                    <a:pt x="2354580" y="754380"/>
                    <a:pt x="2330450" y="633730"/>
                    <a:pt x="2282190" y="524510"/>
                  </a:cubicBezTo>
                  <a:cubicBezTo>
                    <a:pt x="2233930" y="415290"/>
                    <a:pt x="2167890" y="321310"/>
                    <a:pt x="2082800" y="243840"/>
                  </a:cubicBezTo>
                  <a:cubicBezTo>
                    <a:pt x="1998980" y="166370"/>
                    <a:pt x="1898650" y="106680"/>
                    <a:pt x="1785620" y="63500"/>
                  </a:cubicBezTo>
                  <a:cubicBezTo>
                    <a:pt x="1672590" y="21590"/>
                    <a:pt x="1548130" y="0"/>
                    <a:pt x="1416050" y="0"/>
                  </a:cubicBezTo>
                  <a:lnTo>
                    <a:pt x="0" y="0"/>
                  </a:lnTo>
                  <a:lnTo>
                    <a:pt x="0" y="3355340"/>
                  </a:lnTo>
                  <a:lnTo>
                    <a:pt x="1417320" y="3355340"/>
                  </a:lnTo>
                  <a:cubicBezTo>
                    <a:pt x="1550670" y="3352800"/>
                    <a:pt x="1678940" y="3332480"/>
                    <a:pt x="1798320" y="3290570"/>
                  </a:cubicBezTo>
                  <a:close/>
                  <a:moveTo>
                    <a:pt x="1539240" y="1102360"/>
                  </a:moveTo>
                  <a:cubicBezTo>
                    <a:pt x="1527810" y="1135380"/>
                    <a:pt x="1511300" y="1162050"/>
                    <a:pt x="1487170" y="1186180"/>
                  </a:cubicBezTo>
                  <a:cubicBezTo>
                    <a:pt x="1464310" y="1210310"/>
                    <a:pt x="1433830" y="1230630"/>
                    <a:pt x="1397000" y="1245870"/>
                  </a:cubicBezTo>
                  <a:cubicBezTo>
                    <a:pt x="1360170" y="1261110"/>
                    <a:pt x="1314450" y="1268730"/>
                    <a:pt x="1259840" y="1268730"/>
                  </a:cubicBezTo>
                  <a:lnTo>
                    <a:pt x="783590" y="1268730"/>
                  </a:lnTo>
                  <a:lnTo>
                    <a:pt x="783590" y="736600"/>
                  </a:lnTo>
                  <a:lnTo>
                    <a:pt x="1289050" y="736600"/>
                  </a:lnTo>
                  <a:cubicBezTo>
                    <a:pt x="1375410" y="736600"/>
                    <a:pt x="1441450" y="756920"/>
                    <a:pt x="1490980" y="800100"/>
                  </a:cubicBezTo>
                  <a:cubicBezTo>
                    <a:pt x="1535430" y="839470"/>
                    <a:pt x="1558290" y="900430"/>
                    <a:pt x="1558290" y="988060"/>
                  </a:cubicBezTo>
                  <a:cubicBezTo>
                    <a:pt x="1558290" y="1028700"/>
                    <a:pt x="1551940" y="1068070"/>
                    <a:pt x="1539240" y="1102360"/>
                  </a:cubicBezTo>
                  <a:close/>
                  <a:moveTo>
                    <a:pt x="1606550" y="2194560"/>
                  </a:moveTo>
                  <a:cubicBezTo>
                    <a:pt x="1620520" y="2236470"/>
                    <a:pt x="1628140" y="2280920"/>
                    <a:pt x="1628140" y="2327910"/>
                  </a:cubicBezTo>
                  <a:cubicBezTo>
                    <a:pt x="1628140" y="2377440"/>
                    <a:pt x="1620520" y="2419350"/>
                    <a:pt x="1605280" y="2454910"/>
                  </a:cubicBezTo>
                  <a:cubicBezTo>
                    <a:pt x="1590040" y="2490470"/>
                    <a:pt x="1570990" y="2518410"/>
                    <a:pt x="1545590" y="2541270"/>
                  </a:cubicBezTo>
                  <a:cubicBezTo>
                    <a:pt x="1518920" y="2565400"/>
                    <a:pt x="1489710" y="2583180"/>
                    <a:pt x="1452880" y="2594610"/>
                  </a:cubicBezTo>
                  <a:cubicBezTo>
                    <a:pt x="1414780" y="2607310"/>
                    <a:pt x="1371600" y="2614930"/>
                    <a:pt x="1324610" y="2614930"/>
                  </a:cubicBezTo>
                  <a:lnTo>
                    <a:pt x="783590" y="2614930"/>
                  </a:lnTo>
                  <a:lnTo>
                    <a:pt x="783590" y="2001520"/>
                  </a:lnTo>
                  <a:lnTo>
                    <a:pt x="1297940" y="2001520"/>
                  </a:lnTo>
                  <a:cubicBezTo>
                    <a:pt x="1357630" y="2001520"/>
                    <a:pt x="1408430" y="2010410"/>
                    <a:pt x="1450340" y="2026920"/>
                  </a:cubicBezTo>
                  <a:cubicBezTo>
                    <a:pt x="1490980" y="2043430"/>
                    <a:pt x="1522730" y="2065020"/>
                    <a:pt x="1548130" y="2092960"/>
                  </a:cubicBezTo>
                  <a:cubicBezTo>
                    <a:pt x="1573530" y="2123440"/>
                    <a:pt x="1592580" y="2156460"/>
                    <a:pt x="1606550" y="2194560"/>
                  </a:cubicBez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 rot="601615">
            <a:off x="9725797" y="4003991"/>
            <a:ext cx="1280188" cy="1459491"/>
            <a:chOff x="0" y="0"/>
            <a:chExt cx="5059680" cy="576834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058410" cy="5768340"/>
            </a:xfrm>
            <a:custGeom>
              <a:avLst/>
              <a:gdLst/>
              <a:ahLst/>
              <a:cxnLst/>
              <a:rect l="l" t="t" r="r" b="b"/>
              <a:pathLst>
                <a:path w="5058410" h="5768340">
                  <a:moveTo>
                    <a:pt x="2204720" y="5101590"/>
                  </a:moveTo>
                  <a:cubicBezTo>
                    <a:pt x="2369820" y="5367020"/>
                    <a:pt x="2665730" y="5499100"/>
                    <a:pt x="3093720" y="5499100"/>
                  </a:cubicBezTo>
                  <a:cubicBezTo>
                    <a:pt x="3521710" y="5499100"/>
                    <a:pt x="3850640" y="5360670"/>
                    <a:pt x="4080510" y="5085080"/>
                  </a:cubicBezTo>
                  <a:cubicBezTo>
                    <a:pt x="4310380" y="4808220"/>
                    <a:pt x="4424680" y="4389120"/>
                    <a:pt x="4424680" y="3825240"/>
                  </a:cubicBezTo>
                  <a:lnTo>
                    <a:pt x="4424680" y="154940"/>
                  </a:lnTo>
                  <a:lnTo>
                    <a:pt x="3915410" y="154940"/>
                  </a:lnTo>
                  <a:lnTo>
                    <a:pt x="3915410" y="0"/>
                  </a:lnTo>
                  <a:lnTo>
                    <a:pt x="5058410" y="0"/>
                  </a:lnTo>
                  <a:lnTo>
                    <a:pt x="5058410" y="154940"/>
                  </a:lnTo>
                  <a:lnTo>
                    <a:pt x="4627880" y="154940"/>
                  </a:lnTo>
                  <a:lnTo>
                    <a:pt x="4627880" y="3770630"/>
                  </a:lnTo>
                  <a:cubicBezTo>
                    <a:pt x="4627880" y="4442460"/>
                    <a:pt x="4484370" y="4942840"/>
                    <a:pt x="4197350" y="5273040"/>
                  </a:cubicBezTo>
                  <a:cubicBezTo>
                    <a:pt x="3910330" y="5603240"/>
                    <a:pt x="3402330" y="5768340"/>
                    <a:pt x="2673350" y="5768340"/>
                  </a:cubicBezTo>
                  <a:cubicBezTo>
                    <a:pt x="1944370" y="5768340"/>
                    <a:pt x="1388110" y="5610860"/>
                    <a:pt x="1004570" y="5297170"/>
                  </a:cubicBezTo>
                  <a:cubicBezTo>
                    <a:pt x="622300" y="4983480"/>
                    <a:pt x="430530" y="4443730"/>
                    <a:pt x="430530" y="3680460"/>
                  </a:cubicBezTo>
                  <a:lnTo>
                    <a:pt x="430530" y="154940"/>
                  </a:lnTo>
                  <a:lnTo>
                    <a:pt x="0" y="154940"/>
                  </a:lnTo>
                  <a:lnTo>
                    <a:pt x="0" y="0"/>
                  </a:lnTo>
                  <a:lnTo>
                    <a:pt x="2467610" y="0"/>
                  </a:lnTo>
                  <a:lnTo>
                    <a:pt x="2467610" y="154940"/>
                  </a:lnTo>
                  <a:lnTo>
                    <a:pt x="1958340" y="154940"/>
                  </a:lnTo>
                  <a:lnTo>
                    <a:pt x="1958340" y="3957320"/>
                  </a:lnTo>
                  <a:cubicBezTo>
                    <a:pt x="1958340" y="4455160"/>
                    <a:pt x="2040890" y="4836160"/>
                    <a:pt x="2204720" y="5101590"/>
                  </a:cubicBez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3" name="Group 53"/>
          <p:cNvGrpSpPr>
            <a:grpSpLocks noChangeAspect="1"/>
          </p:cNvGrpSpPr>
          <p:nvPr/>
        </p:nvGrpSpPr>
        <p:grpSpPr>
          <a:xfrm rot="-847932">
            <a:off x="11550065" y="3962664"/>
            <a:ext cx="610364" cy="1504496"/>
            <a:chOff x="0" y="0"/>
            <a:chExt cx="2305812" cy="568363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305812" cy="5683631"/>
            </a:xfrm>
            <a:custGeom>
              <a:avLst/>
              <a:gdLst/>
              <a:ahLst/>
              <a:cxnLst/>
              <a:rect l="l" t="t" r="r" b="b"/>
              <a:pathLst>
                <a:path w="2305812" h="5683631">
                  <a:moveTo>
                    <a:pt x="0" y="5683631"/>
                  </a:moveTo>
                  <a:lnTo>
                    <a:pt x="0" y="0"/>
                  </a:lnTo>
                  <a:lnTo>
                    <a:pt x="1136777" y="0"/>
                  </a:lnTo>
                  <a:lnTo>
                    <a:pt x="1136777" y="4714875"/>
                  </a:lnTo>
                  <a:lnTo>
                    <a:pt x="2305812" y="4714875"/>
                  </a:lnTo>
                  <a:lnTo>
                    <a:pt x="2305812" y="5683631"/>
                  </a:lnTo>
                  <a:lnTo>
                    <a:pt x="0" y="5683631"/>
                  </a:ln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 rot="498017">
            <a:off x="13040817" y="3923663"/>
            <a:ext cx="542275" cy="1536383"/>
            <a:chOff x="0" y="0"/>
            <a:chExt cx="1653159" cy="468376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653159" cy="4683760"/>
            </a:xfrm>
            <a:custGeom>
              <a:avLst/>
              <a:gdLst/>
              <a:ahLst/>
              <a:cxnLst/>
              <a:rect l="l" t="t" r="r" b="b"/>
              <a:pathLst>
                <a:path w="1653159" h="4683760">
                  <a:moveTo>
                    <a:pt x="1653159" y="4683760"/>
                  </a:moveTo>
                  <a:lnTo>
                    <a:pt x="0" y="4683760"/>
                  </a:lnTo>
                  <a:cubicBezTo>
                    <a:pt x="254889" y="4628642"/>
                    <a:pt x="413258" y="4483989"/>
                    <a:pt x="413258" y="3960495"/>
                  </a:cubicBezTo>
                  <a:lnTo>
                    <a:pt x="413258" y="723265"/>
                  </a:lnTo>
                  <a:cubicBezTo>
                    <a:pt x="413258" y="199771"/>
                    <a:pt x="254889" y="55118"/>
                    <a:pt x="0" y="0"/>
                  </a:cubicBezTo>
                  <a:lnTo>
                    <a:pt x="1653159" y="0"/>
                  </a:lnTo>
                  <a:cubicBezTo>
                    <a:pt x="1398270" y="55118"/>
                    <a:pt x="1239774" y="199771"/>
                    <a:pt x="1239774" y="723265"/>
                  </a:cubicBezTo>
                  <a:lnTo>
                    <a:pt x="1239774" y="3960622"/>
                  </a:lnTo>
                  <a:cubicBezTo>
                    <a:pt x="1239774" y="4484116"/>
                    <a:pt x="1398270" y="4628642"/>
                    <a:pt x="1653159" y="4683760"/>
                  </a:cubicBez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7" name="Group 57"/>
          <p:cNvGrpSpPr>
            <a:grpSpLocks noChangeAspect="1"/>
          </p:cNvGrpSpPr>
          <p:nvPr/>
        </p:nvGrpSpPr>
        <p:grpSpPr>
          <a:xfrm rot="-870997">
            <a:off x="14631794" y="3959245"/>
            <a:ext cx="714497" cy="1432825"/>
            <a:chOff x="0" y="0"/>
            <a:chExt cx="2415540" cy="4844034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415540" cy="4844034"/>
            </a:xfrm>
            <a:custGeom>
              <a:avLst/>
              <a:gdLst/>
              <a:ahLst/>
              <a:cxnLst/>
              <a:rect l="l" t="t" r="r" b="b"/>
              <a:pathLst>
                <a:path w="2415540" h="4844034">
                  <a:moveTo>
                    <a:pt x="0" y="4844034"/>
                  </a:moveTo>
                  <a:lnTo>
                    <a:pt x="0" y="4136771"/>
                  </a:lnTo>
                  <a:lnTo>
                    <a:pt x="1207770" y="917194"/>
                  </a:lnTo>
                  <a:lnTo>
                    <a:pt x="58166" y="917194"/>
                  </a:lnTo>
                  <a:lnTo>
                    <a:pt x="58166" y="0"/>
                  </a:lnTo>
                  <a:lnTo>
                    <a:pt x="2405888" y="0"/>
                  </a:lnTo>
                  <a:lnTo>
                    <a:pt x="2405888" y="787908"/>
                  </a:lnTo>
                  <a:lnTo>
                    <a:pt x="1265936" y="3978529"/>
                  </a:lnTo>
                  <a:lnTo>
                    <a:pt x="2415540" y="3978529"/>
                  </a:lnTo>
                  <a:lnTo>
                    <a:pt x="2415540" y="4844034"/>
                  </a:lnTo>
                  <a:lnTo>
                    <a:pt x="0" y="4844034"/>
                  </a:ln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9" name="Group 59"/>
          <p:cNvGrpSpPr>
            <a:grpSpLocks noChangeAspect="1"/>
          </p:cNvGrpSpPr>
          <p:nvPr/>
        </p:nvGrpSpPr>
        <p:grpSpPr>
          <a:xfrm rot="1060731">
            <a:off x="15887880" y="4066437"/>
            <a:ext cx="1181380" cy="1105709"/>
            <a:chOff x="0" y="0"/>
            <a:chExt cx="2914650" cy="272796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914650" cy="2727960"/>
            </a:xfrm>
            <a:custGeom>
              <a:avLst/>
              <a:gdLst/>
              <a:ahLst/>
              <a:cxnLst/>
              <a:rect l="l" t="t" r="r" b="b"/>
              <a:pathLst>
                <a:path w="2914650" h="2727960">
                  <a:moveTo>
                    <a:pt x="0" y="0"/>
                  </a:moveTo>
                  <a:lnTo>
                    <a:pt x="2876550" y="0"/>
                  </a:lnTo>
                  <a:lnTo>
                    <a:pt x="2876550" y="617220"/>
                  </a:lnTo>
                  <a:lnTo>
                    <a:pt x="963930" y="617220"/>
                  </a:lnTo>
                  <a:lnTo>
                    <a:pt x="963930" y="1074420"/>
                  </a:lnTo>
                  <a:lnTo>
                    <a:pt x="2724150" y="1074420"/>
                  </a:lnTo>
                  <a:lnTo>
                    <a:pt x="2724150" y="1604010"/>
                  </a:lnTo>
                  <a:lnTo>
                    <a:pt x="963930" y="1604010"/>
                  </a:lnTo>
                  <a:lnTo>
                    <a:pt x="963930" y="2110740"/>
                  </a:lnTo>
                  <a:lnTo>
                    <a:pt x="2914650" y="2110740"/>
                  </a:lnTo>
                  <a:lnTo>
                    <a:pt x="2914650" y="2727960"/>
                  </a:lnTo>
                  <a:lnTo>
                    <a:pt x="0" y="2727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FD8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195541" y="138880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1"/>
                </a:lnTo>
                <a:lnTo>
                  <a:pt x="0" y="121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748799" y="4785426"/>
            <a:ext cx="3278359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3500">
                <a:solidFill>
                  <a:srgbClr val="FFFFFF"/>
                </a:solidFill>
                <a:latin typeface="Quicksand"/>
              </a:rPr>
              <a:t>Task Name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48799" y="7175211"/>
            <a:ext cx="3278359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3500">
                <a:solidFill>
                  <a:srgbClr val="FFFFFF"/>
                </a:solidFill>
                <a:latin typeface="Quicksand"/>
              </a:rPr>
              <a:t>Task Name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16932" y="1370992"/>
            <a:ext cx="12254136" cy="133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4"/>
              </a:lnSpc>
            </a:pPr>
            <a:r>
              <a:rPr lang="en-US" sz="9340">
                <a:solidFill>
                  <a:srgbClr val="494949"/>
                </a:solidFill>
                <a:latin typeface="More Sugar Thin"/>
              </a:rPr>
              <a:t>Future Scope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667977" y="2786652"/>
            <a:ext cx="14919855" cy="6366415"/>
            <a:chOff x="0" y="0"/>
            <a:chExt cx="3929509" cy="167675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929509" cy="1676751"/>
            </a:xfrm>
            <a:custGeom>
              <a:avLst/>
              <a:gdLst/>
              <a:ahLst/>
              <a:cxnLst/>
              <a:rect l="l" t="t" r="r" b="b"/>
              <a:pathLst>
                <a:path w="3929509" h="1676751">
                  <a:moveTo>
                    <a:pt x="26464" y="0"/>
                  </a:moveTo>
                  <a:lnTo>
                    <a:pt x="3903045" y="0"/>
                  </a:lnTo>
                  <a:cubicBezTo>
                    <a:pt x="3910064" y="0"/>
                    <a:pt x="3916795" y="2788"/>
                    <a:pt x="3921758" y="7751"/>
                  </a:cubicBezTo>
                  <a:cubicBezTo>
                    <a:pt x="3926721" y="12714"/>
                    <a:pt x="3929509" y="19445"/>
                    <a:pt x="3929509" y="26464"/>
                  </a:cubicBezTo>
                  <a:lnTo>
                    <a:pt x="3929509" y="1650287"/>
                  </a:lnTo>
                  <a:cubicBezTo>
                    <a:pt x="3929509" y="1664903"/>
                    <a:pt x="3917661" y="1676751"/>
                    <a:pt x="3903045" y="1676751"/>
                  </a:cubicBezTo>
                  <a:lnTo>
                    <a:pt x="26464" y="1676751"/>
                  </a:lnTo>
                  <a:cubicBezTo>
                    <a:pt x="19445" y="1676751"/>
                    <a:pt x="12714" y="1673963"/>
                    <a:pt x="7751" y="1669000"/>
                  </a:cubicBezTo>
                  <a:cubicBezTo>
                    <a:pt x="2788" y="1664037"/>
                    <a:pt x="0" y="1657306"/>
                    <a:pt x="0" y="1650287"/>
                  </a:cubicBezTo>
                  <a:lnTo>
                    <a:pt x="0" y="26464"/>
                  </a:lnTo>
                  <a:cubicBezTo>
                    <a:pt x="0" y="19445"/>
                    <a:pt x="2788" y="12714"/>
                    <a:pt x="7751" y="7751"/>
                  </a:cubicBezTo>
                  <a:cubicBezTo>
                    <a:pt x="12714" y="2788"/>
                    <a:pt x="19445" y="0"/>
                    <a:pt x="26464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69485" y="3115499"/>
            <a:ext cx="879314" cy="87931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F835A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965854" y="3339189"/>
            <a:ext cx="686577" cy="54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903">
                <a:solidFill>
                  <a:srgbClr val="FFFFFF"/>
                </a:solidFill>
                <a:latin typeface="More Sugar Thin"/>
              </a:rPr>
              <a:t>01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257416" y="8616064"/>
            <a:ext cx="5156643" cy="1284473"/>
          </a:xfrm>
          <a:custGeom>
            <a:avLst/>
            <a:gdLst/>
            <a:ahLst/>
            <a:cxnLst/>
            <a:rect l="l" t="t" r="r" b="b"/>
            <a:pathLst>
              <a:path w="5156643" h="1284473">
                <a:moveTo>
                  <a:pt x="0" y="0"/>
                </a:moveTo>
                <a:lnTo>
                  <a:pt x="5156643" y="0"/>
                </a:lnTo>
                <a:lnTo>
                  <a:pt x="5156643" y="1284472"/>
                </a:lnTo>
                <a:lnTo>
                  <a:pt x="0" y="12844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945138" y="3337033"/>
            <a:ext cx="13144262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 Bold"/>
              </a:rPr>
              <a:t>Game Expansion</a:t>
            </a:r>
            <a:r>
              <a:rPr lang="en-US" sz="2699">
                <a:solidFill>
                  <a:srgbClr val="000000"/>
                </a:solidFill>
                <a:latin typeface="Aileron Regular"/>
              </a:rPr>
              <a:t> : Introducing new game modes,difficulty levels,and word categories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90381" y="4298515"/>
            <a:ext cx="11833622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 Bold"/>
              </a:rPr>
              <a:t>Platform Diversification</a:t>
            </a:r>
            <a:r>
              <a:rPr lang="en-US" sz="2699">
                <a:solidFill>
                  <a:srgbClr val="000000"/>
                </a:solidFill>
                <a:latin typeface="Aileron Regular"/>
              </a:rPr>
              <a:t> : Developing mobile application for iOS and Android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869485" y="4057878"/>
            <a:ext cx="879314" cy="87931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F835A"/>
            </a:solidFill>
            <a:ln w="38100">
              <a:solidFill>
                <a:srgbClr val="000000"/>
              </a:solidFill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965854" y="4300672"/>
            <a:ext cx="686577" cy="54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903">
                <a:solidFill>
                  <a:srgbClr val="FFFFFF"/>
                </a:solidFill>
                <a:latin typeface="More Sugar Thin"/>
              </a:rPr>
              <a:t>02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869485" y="5073123"/>
            <a:ext cx="879314" cy="8793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F835A"/>
            </a:solidFill>
            <a:ln w="38100">
              <a:solidFill>
                <a:srgbClr val="000000"/>
              </a:solidFill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965854" y="5293859"/>
            <a:ext cx="686577" cy="54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903">
                <a:solidFill>
                  <a:srgbClr val="FFFFFF"/>
                </a:solidFill>
                <a:latin typeface="More Sugar Thin"/>
              </a:rPr>
              <a:t>03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869485" y="7271088"/>
            <a:ext cx="879314" cy="879314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F835A"/>
            </a:solidFill>
            <a:ln w="38100">
              <a:solidFill>
                <a:srgbClr val="000000"/>
              </a:solidFill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869485" y="6246955"/>
            <a:ext cx="879314" cy="879314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F835A"/>
            </a:solidFill>
            <a:ln w="38100">
              <a:solidFill>
                <a:srgbClr val="000000"/>
              </a:solidFill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2990381" y="5115265"/>
            <a:ext cx="12783622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 Bold"/>
              </a:rPr>
              <a:t>Social Features Enhancement</a:t>
            </a:r>
            <a:r>
              <a:rPr lang="en-US" sz="2699">
                <a:solidFill>
                  <a:srgbClr val="000000"/>
                </a:solidFill>
                <a:latin typeface="Aileron Regular"/>
              </a:rPr>
              <a:t> : Include more social features such as leaderboards,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016932" y="5639259"/>
            <a:ext cx="9161383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"/>
              </a:rPr>
              <a:t>multiplayer competitions,and the ability to challenge friends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016932" y="6551755"/>
            <a:ext cx="13389055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 Bold"/>
              </a:rPr>
              <a:t>Customization and personalization</a:t>
            </a:r>
            <a:r>
              <a:rPr lang="en-US" sz="2699">
                <a:solidFill>
                  <a:srgbClr val="000000"/>
                </a:solidFill>
                <a:latin typeface="Aileron Regular"/>
              </a:rPr>
              <a:t>: Adding customization options like themes,avatars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965854" y="6485080"/>
            <a:ext cx="686577" cy="54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903">
                <a:solidFill>
                  <a:srgbClr val="FFFFFF"/>
                </a:solidFill>
                <a:latin typeface="More Sugar Thin"/>
              </a:rPr>
              <a:t>04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965854" y="7526319"/>
            <a:ext cx="686577" cy="546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903">
                <a:solidFill>
                  <a:srgbClr val="FFFFFF"/>
                </a:solidFill>
                <a:latin typeface="More Sugar Thin"/>
              </a:rPr>
              <a:t>05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047132" y="7480852"/>
            <a:ext cx="11658481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 Bold"/>
              </a:rPr>
              <a:t>Integration with learning platforms: </a:t>
            </a:r>
            <a:r>
              <a:rPr lang="en-US" sz="2699">
                <a:solidFill>
                  <a:srgbClr val="000000"/>
                </a:solidFill>
                <a:latin typeface="Aileron Regular"/>
              </a:rPr>
              <a:t>Collaborating with online platforms or 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047132" y="7898941"/>
            <a:ext cx="3591163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ileron Regular"/>
              </a:rPr>
              <a:t>educational institutions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06042" y="1301558"/>
            <a:ext cx="13711646" cy="133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4"/>
              </a:lnSpc>
            </a:pPr>
            <a:r>
              <a:rPr lang="en-US" sz="9340">
                <a:solidFill>
                  <a:srgbClr val="494949"/>
                </a:solidFill>
                <a:latin typeface="More Sugar Thin"/>
              </a:rPr>
              <a:t>Conclusion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485557" y="8266851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2006042" y="2842785"/>
            <a:ext cx="14723493" cy="66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676">
                <a:solidFill>
                  <a:srgbClr val="494949"/>
                </a:solidFill>
                <a:latin typeface="Quicksand"/>
              </a:rPr>
              <a:t>Provides an entertaining and challenging experience for players.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85550" y="2914346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3" y="0"/>
                </a:lnTo>
                <a:lnTo>
                  <a:pt x="502393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87943" y="3867559"/>
            <a:ext cx="14723493" cy="66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676">
                <a:solidFill>
                  <a:srgbClr val="494949"/>
                </a:solidFill>
                <a:latin typeface="Quicksand"/>
              </a:rPr>
              <a:t>Engages the player's critical thinking and word recognition skills.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94193" y="4939054"/>
            <a:ext cx="14723493" cy="136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676" dirty="0">
                <a:solidFill>
                  <a:srgbClr val="494949"/>
                </a:solidFill>
                <a:latin typeface="Quicksand"/>
              </a:rPr>
              <a:t>With its simple and intuitive interface, </a:t>
            </a:r>
            <a:r>
              <a:rPr lang="en-GB" sz="3676" dirty="0" err="1">
                <a:solidFill>
                  <a:srgbClr val="494949"/>
                </a:solidFill>
                <a:latin typeface="Quicksand"/>
              </a:rPr>
              <a:t>Vocabulize</a:t>
            </a:r>
            <a:r>
              <a:rPr lang="en-US" sz="3676" dirty="0">
                <a:solidFill>
                  <a:srgbClr val="494949"/>
                </a:solidFill>
                <a:latin typeface="Quicksand"/>
              </a:rPr>
              <a:t> offers an enjoyable gaming experience for users of all ages.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03648" y="3972334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4"/>
                </a:lnTo>
                <a:lnTo>
                  <a:pt x="0" y="5023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03648" y="5043829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8643688" flipH="1">
            <a:off x="-1532861" y="2039655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540960" y="-723900"/>
            <a:ext cx="3086100" cy="13632873"/>
            <a:chOff x="0" y="0"/>
            <a:chExt cx="812800" cy="35905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485557" y="8266851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409908" y="3004811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3" y="0"/>
                </a:lnTo>
                <a:lnTo>
                  <a:pt x="502393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15895" y="4581799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9908" y="5961142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4"/>
                </a:lnTo>
                <a:lnTo>
                  <a:pt x="0" y="5023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06042" y="1301558"/>
            <a:ext cx="13711646" cy="133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4"/>
              </a:lnSpc>
            </a:pPr>
            <a:r>
              <a:rPr lang="en-US" sz="9340">
                <a:solidFill>
                  <a:srgbClr val="494949"/>
                </a:solidFill>
                <a:latin typeface="More Sugar Thin"/>
              </a:rPr>
              <a:t>References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5D562-CD67-5448-BAEA-5715B55E7390}"/>
              </a:ext>
            </a:extLst>
          </p:cNvPr>
          <p:cNvSpPr txBox="1"/>
          <p:nvPr/>
        </p:nvSpPr>
        <p:spPr>
          <a:xfrm>
            <a:off x="2041320" y="3002271"/>
            <a:ext cx="14670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E.,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Balaguruswamy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Balaguruswamy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E. </a:t>
            </a:r>
            <a:r>
              <a:rPr lang="en-ID" sz="3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Prgramming</a:t>
            </a:r>
            <a:r>
              <a:rPr lang="en-ID" sz="3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ANSI-C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Prenticehall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India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Ltd., 1996. </a:t>
            </a:r>
            <a:b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3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“Learn C and C++ Programming.” </a:t>
            </a:r>
            <a:r>
              <a:rPr lang="en-ID" sz="3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C and C++ Programming - </a:t>
            </a:r>
            <a:r>
              <a:rPr lang="en-ID" sz="3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Cprogramming.Com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www.cprogramming.com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/. Accessed 5 June 2023. </a:t>
            </a:r>
            <a:b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3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“Wordle - a Daily Word Game.” </a:t>
            </a:r>
            <a:r>
              <a:rPr lang="en-ID" sz="3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New York Times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www.nytimes.com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/games/wordle/</a:t>
            </a:r>
            <a:r>
              <a:rPr lang="en-ID" sz="3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ID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Accessed 5 June 2023. 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283277" y="-285750"/>
            <a:ext cx="3086100" cy="13632873"/>
            <a:chOff x="0" y="0"/>
            <a:chExt cx="812800" cy="35905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884218" y="-285750"/>
            <a:ext cx="3086100" cy="13347123"/>
            <a:chOff x="0" y="0"/>
            <a:chExt cx="812800" cy="35152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15292"/>
            </a:xfrm>
            <a:custGeom>
              <a:avLst/>
              <a:gdLst/>
              <a:ahLst/>
              <a:cxnLst/>
              <a:rect l="l" t="t" r="r" b="b"/>
              <a:pathLst>
                <a:path w="812800" h="3515292">
                  <a:moveTo>
                    <a:pt x="0" y="0"/>
                  </a:moveTo>
                  <a:lnTo>
                    <a:pt x="812800" y="0"/>
                  </a:lnTo>
                  <a:lnTo>
                    <a:pt x="812800" y="3515292"/>
                  </a:lnTo>
                  <a:lnTo>
                    <a:pt x="0" y="3515292"/>
                  </a:lnTo>
                  <a:close/>
                </a:path>
              </a:pathLst>
            </a:custGeom>
            <a:solidFill>
              <a:srgbClr val="7B6C52"/>
            </a:solidFill>
            <a:ln w="38100">
              <a:solidFill>
                <a:srgbClr val="4B412E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353279">
            <a:off x="6486601" y="2352389"/>
            <a:ext cx="1405257" cy="892338"/>
          </a:xfrm>
          <a:custGeom>
            <a:avLst/>
            <a:gdLst/>
            <a:ahLst/>
            <a:cxnLst/>
            <a:rect l="l" t="t" r="r" b="b"/>
            <a:pathLst>
              <a:path w="1405257" h="892338">
                <a:moveTo>
                  <a:pt x="0" y="0"/>
                </a:moveTo>
                <a:lnTo>
                  <a:pt x="1405256" y="0"/>
                </a:lnTo>
                <a:lnTo>
                  <a:pt x="1405256" y="892338"/>
                </a:lnTo>
                <a:lnTo>
                  <a:pt x="0" y="8923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378240" y="1257662"/>
            <a:ext cx="15295418" cy="7387459"/>
            <a:chOff x="0" y="0"/>
            <a:chExt cx="4028423" cy="19456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8423" cy="1945668"/>
            </a:xfrm>
            <a:custGeom>
              <a:avLst/>
              <a:gdLst/>
              <a:ahLst/>
              <a:cxnLst/>
              <a:rect l="l" t="t" r="r" b="b"/>
              <a:pathLst>
                <a:path w="4028423" h="1945668">
                  <a:moveTo>
                    <a:pt x="0" y="0"/>
                  </a:moveTo>
                  <a:lnTo>
                    <a:pt x="4028423" y="0"/>
                  </a:lnTo>
                  <a:lnTo>
                    <a:pt x="4028423" y="1945668"/>
                  </a:lnTo>
                  <a:lnTo>
                    <a:pt x="0" y="19456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01882" y="4080050"/>
            <a:ext cx="16270829" cy="189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79"/>
              </a:lnSpc>
            </a:pPr>
            <a:r>
              <a:rPr lang="en-US" sz="13345">
                <a:solidFill>
                  <a:srgbClr val="494949"/>
                </a:solidFill>
                <a:latin typeface="More Sugar Thin"/>
              </a:rPr>
              <a:t>THANK YOU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635133" y="201338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2635133" y="279855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2635133" y="593782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635133" y="358954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2635133" y="673316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635133" y="752414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6362776" y="5419588"/>
            <a:ext cx="6571011" cy="1111098"/>
          </a:xfrm>
          <a:custGeom>
            <a:avLst/>
            <a:gdLst/>
            <a:ahLst/>
            <a:cxnLst/>
            <a:rect l="l" t="t" r="r" b="b"/>
            <a:pathLst>
              <a:path w="6571011" h="1111098">
                <a:moveTo>
                  <a:pt x="0" y="0"/>
                </a:moveTo>
                <a:lnTo>
                  <a:pt x="6571011" y="0"/>
                </a:lnTo>
                <a:lnTo>
                  <a:pt x="6571011" y="1111098"/>
                </a:lnTo>
                <a:lnTo>
                  <a:pt x="0" y="111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1651961">
            <a:off x="15112614" y="6378946"/>
            <a:ext cx="4293373" cy="4532351"/>
          </a:xfrm>
          <a:custGeom>
            <a:avLst/>
            <a:gdLst/>
            <a:ahLst/>
            <a:cxnLst/>
            <a:rect l="l" t="t" r="r" b="b"/>
            <a:pathLst>
              <a:path w="4293373" h="4532351">
                <a:moveTo>
                  <a:pt x="0" y="0"/>
                </a:moveTo>
                <a:lnTo>
                  <a:pt x="4293372" y="0"/>
                </a:lnTo>
                <a:lnTo>
                  <a:pt x="4293372" y="4532351"/>
                </a:lnTo>
                <a:lnTo>
                  <a:pt x="0" y="45323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5746492" y="2411198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730365" y="7290565"/>
            <a:ext cx="3528935" cy="2457422"/>
          </a:xfrm>
          <a:custGeom>
            <a:avLst/>
            <a:gdLst/>
            <a:ahLst/>
            <a:cxnLst/>
            <a:rect l="l" t="t" r="r" b="b"/>
            <a:pathLst>
              <a:path w="3528935" h="2457422">
                <a:moveTo>
                  <a:pt x="0" y="0"/>
                </a:moveTo>
                <a:lnTo>
                  <a:pt x="3528935" y="0"/>
                </a:lnTo>
                <a:lnTo>
                  <a:pt x="3528935" y="2457422"/>
                </a:lnTo>
                <a:lnTo>
                  <a:pt x="0" y="24574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513073" y="1240401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Meet The Group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-1213145" y="3620969"/>
            <a:ext cx="1478164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94949"/>
                </a:solidFill>
                <a:latin typeface="Quicksand Bold"/>
              </a:rPr>
              <a:t>Aadrika Singh                  221210001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-1213145" y="4408053"/>
            <a:ext cx="1478164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94949"/>
                </a:solidFill>
                <a:latin typeface="Quicksand Bold"/>
              </a:rPr>
              <a:t>Abhidnya Brahmankar   221210003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1213145" y="5243515"/>
            <a:ext cx="1478164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94949"/>
                </a:solidFill>
                <a:latin typeface="Quicksand Bold"/>
              </a:rPr>
              <a:t>Aditya Ray                       221210010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1213145" y="6022482"/>
            <a:ext cx="1478164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94949"/>
                </a:solidFill>
                <a:latin typeface="Quicksand Bold"/>
              </a:rPr>
              <a:t>Aditya Shaurya               221210012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1213145" y="6775592"/>
            <a:ext cx="14781646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94949"/>
                </a:solidFill>
                <a:latin typeface="Quicksand Bold"/>
              </a:rPr>
              <a:t>Anandita Sharma           221210018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529641" y="146231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2"/>
                </a:lnTo>
                <a:lnTo>
                  <a:pt x="0" y="121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85550" y="3292371"/>
            <a:ext cx="14390675" cy="5365514"/>
          </a:xfrm>
          <a:custGeom>
            <a:avLst/>
            <a:gdLst/>
            <a:ahLst/>
            <a:cxnLst/>
            <a:rect l="l" t="t" r="r" b="b"/>
            <a:pathLst>
              <a:path w="14390675" h="5365514">
                <a:moveTo>
                  <a:pt x="0" y="0"/>
                </a:moveTo>
                <a:lnTo>
                  <a:pt x="14390674" y="0"/>
                </a:lnTo>
                <a:lnTo>
                  <a:pt x="14390674" y="5365514"/>
                </a:lnTo>
                <a:lnTo>
                  <a:pt x="0" y="53655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5265" b="-25265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2266734" y="8657885"/>
            <a:ext cx="4820850" cy="1200830"/>
          </a:xfrm>
          <a:custGeom>
            <a:avLst/>
            <a:gdLst/>
            <a:ahLst/>
            <a:cxnLst/>
            <a:rect l="l" t="t" r="r" b="b"/>
            <a:pathLst>
              <a:path w="4820850" h="1200830">
                <a:moveTo>
                  <a:pt x="0" y="0"/>
                </a:moveTo>
                <a:lnTo>
                  <a:pt x="4820850" y="0"/>
                </a:lnTo>
                <a:lnTo>
                  <a:pt x="4820850" y="1200830"/>
                </a:lnTo>
                <a:lnTo>
                  <a:pt x="0" y="1200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765415" y="3866536"/>
            <a:ext cx="392020" cy="495657"/>
          </a:xfrm>
          <a:custGeom>
            <a:avLst/>
            <a:gdLst/>
            <a:ahLst/>
            <a:cxnLst/>
            <a:rect l="l" t="t" r="r" b="b"/>
            <a:pathLst>
              <a:path w="392020" h="495657">
                <a:moveTo>
                  <a:pt x="0" y="0"/>
                </a:moveTo>
                <a:lnTo>
                  <a:pt x="392020" y="0"/>
                </a:lnTo>
                <a:lnTo>
                  <a:pt x="392020" y="495658"/>
                </a:lnTo>
                <a:lnTo>
                  <a:pt x="0" y="495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780700" y="1467094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4645166"/>
            <a:ext cx="9559935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494949"/>
                </a:solidFill>
                <a:latin typeface="Quicksand"/>
              </a:rPr>
              <a:t>Guess a 5 letter word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3730189"/>
            <a:ext cx="9559935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494949"/>
                </a:solidFill>
                <a:latin typeface="Quicksand"/>
              </a:rPr>
              <a:t>Word guessing game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711138" y="5492410"/>
            <a:ext cx="413766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494949"/>
                </a:solidFill>
                <a:latin typeface="Quicksand"/>
              </a:rPr>
              <a:t>You have 6 chances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57435" y="6339653"/>
            <a:ext cx="1292234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494949"/>
                </a:solidFill>
                <a:latin typeface="Quicksand"/>
              </a:rPr>
              <a:t>The program provides feedback on the similarity between the user's word and the word to be guessed</a:t>
            </a:r>
          </a:p>
        </p:txBody>
      </p:sp>
      <p:sp>
        <p:nvSpPr>
          <p:cNvPr id="28" name="Freeform 28"/>
          <p:cNvSpPr/>
          <p:nvPr/>
        </p:nvSpPr>
        <p:spPr>
          <a:xfrm>
            <a:off x="1765415" y="6406328"/>
            <a:ext cx="392020" cy="495657"/>
          </a:xfrm>
          <a:custGeom>
            <a:avLst/>
            <a:gdLst/>
            <a:ahLst/>
            <a:cxnLst/>
            <a:rect l="l" t="t" r="r" b="b"/>
            <a:pathLst>
              <a:path w="392020" h="495657">
                <a:moveTo>
                  <a:pt x="0" y="0"/>
                </a:moveTo>
                <a:lnTo>
                  <a:pt x="392020" y="0"/>
                </a:lnTo>
                <a:lnTo>
                  <a:pt x="392020" y="495657"/>
                </a:lnTo>
                <a:lnTo>
                  <a:pt x="0" y="4956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765415" y="5661168"/>
            <a:ext cx="392020" cy="495657"/>
          </a:xfrm>
          <a:custGeom>
            <a:avLst/>
            <a:gdLst/>
            <a:ahLst/>
            <a:cxnLst/>
            <a:rect l="l" t="t" r="r" b="b"/>
            <a:pathLst>
              <a:path w="392020" h="495657">
                <a:moveTo>
                  <a:pt x="0" y="0"/>
                </a:moveTo>
                <a:lnTo>
                  <a:pt x="392020" y="0"/>
                </a:lnTo>
                <a:lnTo>
                  <a:pt x="392020" y="495657"/>
                </a:lnTo>
                <a:lnTo>
                  <a:pt x="0" y="4956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765415" y="4746410"/>
            <a:ext cx="392020" cy="495657"/>
          </a:xfrm>
          <a:custGeom>
            <a:avLst/>
            <a:gdLst/>
            <a:ahLst/>
            <a:cxnLst/>
            <a:rect l="l" t="t" r="r" b="b"/>
            <a:pathLst>
              <a:path w="392020" h="495657">
                <a:moveTo>
                  <a:pt x="0" y="0"/>
                </a:moveTo>
                <a:lnTo>
                  <a:pt x="392020" y="0"/>
                </a:lnTo>
                <a:lnTo>
                  <a:pt x="392020" y="495658"/>
                </a:lnTo>
                <a:lnTo>
                  <a:pt x="0" y="495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2181561" y="3110005"/>
            <a:ext cx="13924877" cy="4878532"/>
            <a:chOff x="0" y="0"/>
            <a:chExt cx="3667457" cy="12848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67458" cy="1284881"/>
            </a:xfrm>
            <a:custGeom>
              <a:avLst/>
              <a:gdLst/>
              <a:ahLst/>
              <a:cxnLst/>
              <a:rect l="l" t="t" r="r" b="b"/>
              <a:pathLst>
                <a:path w="3667458" h="1284881">
                  <a:moveTo>
                    <a:pt x="28355" y="0"/>
                  </a:moveTo>
                  <a:lnTo>
                    <a:pt x="3639103" y="0"/>
                  </a:lnTo>
                  <a:cubicBezTo>
                    <a:pt x="3654763" y="0"/>
                    <a:pt x="3667458" y="12695"/>
                    <a:pt x="3667458" y="28355"/>
                  </a:cubicBezTo>
                  <a:lnTo>
                    <a:pt x="3667458" y="1256526"/>
                  </a:lnTo>
                  <a:cubicBezTo>
                    <a:pt x="3667458" y="1272186"/>
                    <a:pt x="3654763" y="1284881"/>
                    <a:pt x="3639103" y="1284881"/>
                  </a:cubicBezTo>
                  <a:lnTo>
                    <a:pt x="28355" y="1284881"/>
                  </a:lnTo>
                  <a:cubicBezTo>
                    <a:pt x="12695" y="1284881"/>
                    <a:pt x="0" y="1272186"/>
                    <a:pt x="0" y="1256526"/>
                  </a:cubicBezTo>
                  <a:lnTo>
                    <a:pt x="0" y="28355"/>
                  </a:lnTo>
                  <a:cubicBezTo>
                    <a:pt x="0" y="12695"/>
                    <a:pt x="12695" y="0"/>
                    <a:pt x="28355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3344777">
            <a:off x="14581846" y="2598359"/>
            <a:ext cx="1620888" cy="1711110"/>
          </a:xfrm>
          <a:custGeom>
            <a:avLst/>
            <a:gdLst/>
            <a:ahLst/>
            <a:cxnLst/>
            <a:rect l="l" t="t" r="r" b="b"/>
            <a:pathLst>
              <a:path w="1620888" h="1711110">
                <a:moveTo>
                  <a:pt x="0" y="0"/>
                </a:moveTo>
                <a:lnTo>
                  <a:pt x="1620888" y="0"/>
                </a:lnTo>
                <a:lnTo>
                  <a:pt x="1620888" y="1711111"/>
                </a:lnTo>
                <a:lnTo>
                  <a:pt x="0" y="17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65821" y="8160315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2"/>
                </a:lnTo>
                <a:lnTo>
                  <a:pt x="0" y="924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2415681" y="3443697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342691" y="1326126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Implementation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5878" y="3422850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Tool used: Backend programming language 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81561" y="4158715"/>
            <a:ext cx="1341554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Utilizes a random word generator to select a 5-letter word from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494949"/>
              </a:solidFill>
              <a:latin typeface="Alegreya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15681" y="7921861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9" name="TextBox 29"/>
          <p:cNvSpPr txBox="1"/>
          <p:nvPr/>
        </p:nvSpPr>
        <p:spPr>
          <a:xfrm>
            <a:off x="-2554193" y="4712853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text file</a:t>
            </a:r>
          </a:p>
        </p:txBody>
      </p:sp>
      <p:sp>
        <p:nvSpPr>
          <p:cNvPr id="30" name="Freeform 30"/>
          <p:cNvSpPr/>
          <p:nvPr/>
        </p:nvSpPr>
        <p:spPr>
          <a:xfrm>
            <a:off x="2415681" y="4279892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2415681" y="5434999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4"/>
                </a:lnTo>
                <a:lnTo>
                  <a:pt x="0" y="502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2415681" y="6180280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149492" y="5423677"/>
            <a:ext cx="127367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Program compares the letters in the  user's word with the original word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149492" y="6170755"/>
            <a:ext cx="128739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The program indicates which letters in the user's word match the letters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019045" y="6710175"/>
            <a:ext cx="105552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of the original word and their correct positions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2181561" y="3110005"/>
            <a:ext cx="13924877" cy="4878532"/>
            <a:chOff x="0" y="0"/>
            <a:chExt cx="3667457" cy="12848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67458" cy="1284881"/>
            </a:xfrm>
            <a:custGeom>
              <a:avLst/>
              <a:gdLst/>
              <a:ahLst/>
              <a:cxnLst/>
              <a:rect l="l" t="t" r="r" b="b"/>
              <a:pathLst>
                <a:path w="3667458" h="1284881">
                  <a:moveTo>
                    <a:pt x="28355" y="0"/>
                  </a:moveTo>
                  <a:lnTo>
                    <a:pt x="3639103" y="0"/>
                  </a:lnTo>
                  <a:cubicBezTo>
                    <a:pt x="3654763" y="0"/>
                    <a:pt x="3667458" y="12695"/>
                    <a:pt x="3667458" y="28355"/>
                  </a:cubicBezTo>
                  <a:lnTo>
                    <a:pt x="3667458" y="1256526"/>
                  </a:lnTo>
                  <a:cubicBezTo>
                    <a:pt x="3667458" y="1272186"/>
                    <a:pt x="3654763" y="1284881"/>
                    <a:pt x="3639103" y="1284881"/>
                  </a:cubicBezTo>
                  <a:lnTo>
                    <a:pt x="28355" y="1284881"/>
                  </a:lnTo>
                  <a:cubicBezTo>
                    <a:pt x="12695" y="1284881"/>
                    <a:pt x="0" y="1272186"/>
                    <a:pt x="0" y="1256526"/>
                  </a:cubicBezTo>
                  <a:lnTo>
                    <a:pt x="0" y="28355"/>
                  </a:lnTo>
                  <a:cubicBezTo>
                    <a:pt x="0" y="12695"/>
                    <a:pt x="12695" y="0"/>
                    <a:pt x="28355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3344777">
            <a:off x="14581846" y="2598359"/>
            <a:ext cx="1620888" cy="1711110"/>
          </a:xfrm>
          <a:custGeom>
            <a:avLst/>
            <a:gdLst/>
            <a:ahLst/>
            <a:cxnLst/>
            <a:rect l="l" t="t" r="r" b="b"/>
            <a:pathLst>
              <a:path w="1620888" h="1711110">
                <a:moveTo>
                  <a:pt x="0" y="0"/>
                </a:moveTo>
                <a:lnTo>
                  <a:pt x="1620888" y="0"/>
                </a:lnTo>
                <a:lnTo>
                  <a:pt x="1620888" y="1711111"/>
                </a:lnTo>
                <a:lnTo>
                  <a:pt x="0" y="17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65821" y="8160315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2"/>
                </a:lnTo>
                <a:lnTo>
                  <a:pt x="0" y="924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2415681" y="3443697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502363" y="1259451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Algorithm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81561" y="3330675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 Compares the letters of the guessed word with the target word,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918075" y="4213217"/>
            <a:ext cx="1341554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Identifies correctly guessed letters in the correct position and letters that 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494949"/>
              </a:solidFill>
              <a:latin typeface="Alegreya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15681" y="7921861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9" name="TextBox 29"/>
          <p:cNvSpPr txBox="1"/>
          <p:nvPr/>
        </p:nvSpPr>
        <p:spPr>
          <a:xfrm>
            <a:off x="871420" y="4749590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are present in the word but in the wrong 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2415681" y="4279892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2415681" y="5434999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4"/>
                </a:lnTo>
                <a:lnTo>
                  <a:pt x="0" y="502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2415681" y="6647005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048627" y="5423677"/>
            <a:ext cx="113874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"/>
              </a:rPr>
              <a:t> </a:t>
            </a:r>
            <a:r>
              <a:rPr lang="en-US" sz="3399">
                <a:solidFill>
                  <a:srgbClr val="494949"/>
                </a:solidFill>
                <a:latin typeface="Alegreya Bold"/>
              </a:rPr>
              <a:t>It then prints the guessed word with different colors to indicate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197400" y="5937393"/>
            <a:ext cx="677287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the correctness of the guessed letters.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758500" y="6613033"/>
            <a:ext cx="135182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The game continues until the word is found and until the player runs out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048627" y="7082723"/>
            <a:ext cx="13427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of tries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2181561" y="3110005"/>
            <a:ext cx="13924877" cy="4878532"/>
            <a:chOff x="0" y="0"/>
            <a:chExt cx="3667457" cy="12848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67458" cy="1284881"/>
            </a:xfrm>
            <a:custGeom>
              <a:avLst/>
              <a:gdLst/>
              <a:ahLst/>
              <a:cxnLst/>
              <a:rect l="l" t="t" r="r" b="b"/>
              <a:pathLst>
                <a:path w="3667458" h="1284881">
                  <a:moveTo>
                    <a:pt x="28355" y="0"/>
                  </a:moveTo>
                  <a:lnTo>
                    <a:pt x="3639103" y="0"/>
                  </a:lnTo>
                  <a:cubicBezTo>
                    <a:pt x="3654763" y="0"/>
                    <a:pt x="3667458" y="12695"/>
                    <a:pt x="3667458" y="28355"/>
                  </a:cubicBezTo>
                  <a:lnTo>
                    <a:pt x="3667458" y="1256526"/>
                  </a:lnTo>
                  <a:cubicBezTo>
                    <a:pt x="3667458" y="1272186"/>
                    <a:pt x="3654763" y="1284881"/>
                    <a:pt x="3639103" y="1284881"/>
                  </a:cubicBezTo>
                  <a:lnTo>
                    <a:pt x="28355" y="1284881"/>
                  </a:lnTo>
                  <a:cubicBezTo>
                    <a:pt x="12695" y="1284881"/>
                    <a:pt x="0" y="1272186"/>
                    <a:pt x="0" y="1256526"/>
                  </a:cubicBezTo>
                  <a:lnTo>
                    <a:pt x="0" y="28355"/>
                  </a:lnTo>
                  <a:cubicBezTo>
                    <a:pt x="0" y="12695"/>
                    <a:pt x="12695" y="0"/>
                    <a:pt x="28355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3344777">
            <a:off x="14581846" y="2598359"/>
            <a:ext cx="1620888" cy="1711110"/>
          </a:xfrm>
          <a:custGeom>
            <a:avLst/>
            <a:gdLst/>
            <a:ahLst/>
            <a:cxnLst/>
            <a:rect l="l" t="t" r="r" b="b"/>
            <a:pathLst>
              <a:path w="1620888" h="1711110">
                <a:moveTo>
                  <a:pt x="0" y="0"/>
                </a:moveTo>
                <a:lnTo>
                  <a:pt x="1620888" y="0"/>
                </a:lnTo>
                <a:lnTo>
                  <a:pt x="1620888" y="1711111"/>
                </a:lnTo>
                <a:lnTo>
                  <a:pt x="0" y="17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65821" y="8160315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2"/>
                </a:lnTo>
                <a:lnTo>
                  <a:pt x="0" y="924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2415681" y="3443697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9492" y="1395614"/>
            <a:ext cx="12194617" cy="1391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58"/>
              </a:lnSpc>
            </a:pPr>
            <a:r>
              <a:rPr lang="en-US" sz="9780">
                <a:solidFill>
                  <a:srgbClr val="494949"/>
                </a:solidFill>
                <a:latin typeface="More Sugar Thin"/>
              </a:rPr>
              <a:t>Interactive Interface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93158" y="3377022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Green: For correct letter and its correct position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62495" y="4535270"/>
            <a:ext cx="1341554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Yellow : If the letter is present the word at any position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494949"/>
              </a:solidFill>
              <a:latin typeface="Alegreya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15681" y="7921861"/>
            <a:ext cx="13121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2415681" y="4585590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4"/>
                </a:lnTo>
                <a:lnTo>
                  <a:pt x="0" y="502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2415681" y="5727057"/>
            <a:ext cx="502393" cy="502393"/>
          </a:xfrm>
          <a:custGeom>
            <a:avLst/>
            <a:gdLst/>
            <a:ahLst/>
            <a:cxnLst/>
            <a:rect l="l" t="t" r="r" b="b"/>
            <a:pathLst>
              <a:path w="502393" h="502393">
                <a:moveTo>
                  <a:pt x="0" y="0"/>
                </a:moveTo>
                <a:lnTo>
                  <a:pt x="502394" y="0"/>
                </a:lnTo>
                <a:lnTo>
                  <a:pt x="502394" y="502393"/>
                </a:lnTo>
                <a:lnTo>
                  <a:pt x="0" y="502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262678" y="5649060"/>
            <a:ext cx="122746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The visiual feedback assists the userin narrowing down their options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262678" y="6380622"/>
            <a:ext cx="64202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94949"/>
                </a:solidFill>
                <a:latin typeface="Alegreya Bold"/>
              </a:rPr>
              <a:t>and making more informed guesses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195541" y="138880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1"/>
                </a:lnTo>
                <a:lnTo>
                  <a:pt x="0" y="121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8707568">
            <a:off x="14559695" y="670445"/>
            <a:ext cx="3300300" cy="1086099"/>
          </a:xfrm>
          <a:custGeom>
            <a:avLst/>
            <a:gdLst/>
            <a:ahLst/>
            <a:cxnLst/>
            <a:rect l="l" t="t" r="r" b="b"/>
            <a:pathLst>
              <a:path w="3300300" h="1086099">
                <a:moveTo>
                  <a:pt x="0" y="0"/>
                </a:moveTo>
                <a:lnTo>
                  <a:pt x="3300300" y="0"/>
                </a:lnTo>
                <a:lnTo>
                  <a:pt x="3300300" y="1086098"/>
                </a:lnTo>
                <a:lnTo>
                  <a:pt x="0" y="1086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163876" y="2863383"/>
            <a:ext cx="13084230" cy="6394917"/>
          </a:xfrm>
          <a:custGeom>
            <a:avLst/>
            <a:gdLst/>
            <a:ahLst/>
            <a:cxnLst/>
            <a:rect l="l" t="t" r="r" b="b"/>
            <a:pathLst>
              <a:path w="13084230" h="6394917">
                <a:moveTo>
                  <a:pt x="0" y="0"/>
                </a:moveTo>
                <a:lnTo>
                  <a:pt x="13084230" y="0"/>
                </a:lnTo>
                <a:lnTo>
                  <a:pt x="13084230" y="6394917"/>
                </a:lnTo>
                <a:lnTo>
                  <a:pt x="0" y="63949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342691" y="1326126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195541" y="138880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1"/>
                </a:lnTo>
                <a:lnTo>
                  <a:pt x="0" y="121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8707568">
            <a:off x="14559695" y="670445"/>
            <a:ext cx="3300300" cy="1086099"/>
          </a:xfrm>
          <a:custGeom>
            <a:avLst/>
            <a:gdLst/>
            <a:ahLst/>
            <a:cxnLst/>
            <a:rect l="l" t="t" r="r" b="b"/>
            <a:pathLst>
              <a:path w="3300300" h="1086099">
                <a:moveTo>
                  <a:pt x="0" y="0"/>
                </a:moveTo>
                <a:lnTo>
                  <a:pt x="3300300" y="0"/>
                </a:lnTo>
                <a:lnTo>
                  <a:pt x="3300300" y="1086098"/>
                </a:lnTo>
                <a:lnTo>
                  <a:pt x="0" y="1086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342691" y="2769983"/>
            <a:ext cx="10688289" cy="6737080"/>
          </a:xfrm>
          <a:custGeom>
            <a:avLst/>
            <a:gdLst/>
            <a:ahLst/>
            <a:cxnLst/>
            <a:rect l="l" t="t" r="r" b="b"/>
            <a:pathLst>
              <a:path w="10688289" h="6737080">
                <a:moveTo>
                  <a:pt x="0" y="0"/>
                </a:moveTo>
                <a:lnTo>
                  <a:pt x="10688290" y="0"/>
                </a:lnTo>
                <a:lnTo>
                  <a:pt x="10688290" y="6737080"/>
                </a:lnTo>
                <a:lnTo>
                  <a:pt x="0" y="67370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479" b="-8479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342691" y="1326126"/>
            <a:ext cx="10726600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>
              <a:solidFill>
                <a:srgbClr val="4B412E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195541" y="138880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1"/>
                </a:lnTo>
                <a:lnTo>
                  <a:pt x="0" y="121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108458" y="1359464"/>
            <a:ext cx="6915147" cy="1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Motivation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48799" y="4785426"/>
            <a:ext cx="3278359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3500">
                <a:solidFill>
                  <a:srgbClr val="FFFFFF"/>
                </a:solidFill>
                <a:latin typeface="Quicksand"/>
              </a:rPr>
              <a:t>Task Name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748799" y="7175211"/>
            <a:ext cx="3278359" cy="41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3500">
                <a:solidFill>
                  <a:srgbClr val="FFFFFF"/>
                </a:solidFill>
                <a:latin typeface="Quicksand"/>
              </a:rPr>
              <a:t>Task Name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85550" y="3219930"/>
            <a:ext cx="4553477" cy="5516527"/>
            <a:chOff x="0" y="0"/>
            <a:chExt cx="1199270" cy="145291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99270" cy="1452912"/>
            </a:xfrm>
            <a:custGeom>
              <a:avLst/>
              <a:gdLst/>
              <a:ahLst/>
              <a:cxnLst/>
              <a:rect l="l" t="t" r="r" b="b"/>
              <a:pathLst>
                <a:path w="1199270" h="1452912">
                  <a:moveTo>
                    <a:pt x="86711" y="0"/>
                  </a:moveTo>
                  <a:lnTo>
                    <a:pt x="1112558" y="0"/>
                  </a:lnTo>
                  <a:cubicBezTo>
                    <a:pt x="1160448" y="0"/>
                    <a:pt x="1199270" y="38822"/>
                    <a:pt x="1199270" y="86711"/>
                  </a:cubicBezTo>
                  <a:lnTo>
                    <a:pt x="1199270" y="1366201"/>
                  </a:lnTo>
                  <a:cubicBezTo>
                    <a:pt x="1199270" y="1414091"/>
                    <a:pt x="1160448" y="1452912"/>
                    <a:pt x="1112558" y="1452912"/>
                  </a:cubicBezTo>
                  <a:lnTo>
                    <a:pt x="86711" y="1452912"/>
                  </a:lnTo>
                  <a:cubicBezTo>
                    <a:pt x="38822" y="1452912"/>
                    <a:pt x="0" y="1414091"/>
                    <a:pt x="0" y="1366201"/>
                  </a:cubicBezTo>
                  <a:lnTo>
                    <a:pt x="0" y="86711"/>
                  </a:lnTo>
                  <a:cubicBezTo>
                    <a:pt x="0" y="38822"/>
                    <a:pt x="38822" y="0"/>
                    <a:pt x="86711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599634" y="3219930"/>
            <a:ext cx="4553477" cy="5516527"/>
            <a:chOff x="0" y="0"/>
            <a:chExt cx="1199270" cy="145291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99270" cy="1452912"/>
            </a:xfrm>
            <a:custGeom>
              <a:avLst/>
              <a:gdLst/>
              <a:ahLst/>
              <a:cxnLst/>
              <a:rect l="l" t="t" r="r" b="b"/>
              <a:pathLst>
                <a:path w="1199270" h="1452912">
                  <a:moveTo>
                    <a:pt x="86711" y="0"/>
                  </a:moveTo>
                  <a:lnTo>
                    <a:pt x="1112558" y="0"/>
                  </a:lnTo>
                  <a:cubicBezTo>
                    <a:pt x="1160448" y="0"/>
                    <a:pt x="1199270" y="38822"/>
                    <a:pt x="1199270" y="86711"/>
                  </a:cubicBezTo>
                  <a:lnTo>
                    <a:pt x="1199270" y="1366201"/>
                  </a:lnTo>
                  <a:cubicBezTo>
                    <a:pt x="1199270" y="1414091"/>
                    <a:pt x="1160448" y="1452912"/>
                    <a:pt x="1112558" y="1452912"/>
                  </a:cubicBezTo>
                  <a:lnTo>
                    <a:pt x="86711" y="1452912"/>
                  </a:lnTo>
                  <a:cubicBezTo>
                    <a:pt x="38822" y="1452912"/>
                    <a:pt x="0" y="1414091"/>
                    <a:pt x="0" y="1366201"/>
                  </a:cubicBezTo>
                  <a:lnTo>
                    <a:pt x="0" y="86711"/>
                  </a:lnTo>
                  <a:cubicBezTo>
                    <a:pt x="0" y="38822"/>
                    <a:pt x="38822" y="0"/>
                    <a:pt x="86711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713718" y="3219930"/>
            <a:ext cx="4553477" cy="5516527"/>
            <a:chOff x="0" y="0"/>
            <a:chExt cx="1199270" cy="145291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99270" cy="1452912"/>
            </a:xfrm>
            <a:custGeom>
              <a:avLst/>
              <a:gdLst/>
              <a:ahLst/>
              <a:cxnLst/>
              <a:rect l="l" t="t" r="r" b="b"/>
              <a:pathLst>
                <a:path w="1199270" h="1452912">
                  <a:moveTo>
                    <a:pt x="86711" y="0"/>
                  </a:moveTo>
                  <a:lnTo>
                    <a:pt x="1112558" y="0"/>
                  </a:lnTo>
                  <a:cubicBezTo>
                    <a:pt x="1160448" y="0"/>
                    <a:pt x="1199270" y="38822"/>
                    <a:pt x="1199270" y="86711"/>
                  </a:cubicBezTo>
                  <a:lnTo>
                    <a:pt x="1199270" y="1366201"/>
                  </a:lnTo>
                  <a:cubicBezTo>
                    <a:pt x="1199270" y="1414091"/>
                    <a:pt x="1160448" y="1452912"/>
                    <a:pt x="1112558" y="1452912"/>
                  </a:cubicBezTo>
                  <a:lnTo>
                    <a:pt x="86711" y="1452912"/>
                  </a:lnTo>
                  <a:cubicBezTo>
                    <a:pt x="38822" y="1452912"/>
                    <a:pt x="0" y="1414091"/>
                    <a:pt x="0" y="1366201"/>
                  </a:cubicBezTo>
                  <a:lnTo>
                    <a:pt x="0" y="86711"/>
                  </a:lnTo>
                  <a:cubicBezTo>
                    <a:pt x="0" y="38822"/>
                    <a:pt x="38822" y="0"/>
                    <a:pt x="86711" y="0"/>
                  </a:cubicBezTo>
                  <a:close/>
                </a:path>
              </a:pathLst>
            </a:custGeom>
            <a:solidFill>
              <a:srgbClr val="DDC6A2"/>
            </a:solidFill>
            <a:ln w="38100">
              <a:solidFill>
                <a:srgbClr val="000000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028700" y="3496341"/>
            <a:ext cx="5301059" cy="57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9"/>
              </a:lnSpc>
            </a:pPr>
            <a:r>
              <a:rPr lang="en-US" sz="4063" u="sng">
                <a:solidFill>
                  <a:srgbClr val="494949"/>
                </a:solidFill>
                <a:latin typeface="More Sugar Thin"/>
              </a:rPr>
              <a:t>Educational value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72617" y="4506442"/>
            <a:ext cx="3288728" cy="2855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2"/>
              </a:lnSpc>
              <a:spcBef>
                <a:spcPct val="0"/>
              </a:spcBef>
            </a:pPr>
            <a:r>
              <a:rPr lang="en-US" sz="2344">
                <a:solidFill>
                  <a:srgbClr val="000000"/>
                </a:solidFill>
                <a:latin typeface="Alice"/>
              </a:rPr>
              <a:t>The game is of significant educational value for non-native English speakers aspiring to hone and enhance their linguistic skills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225843" y="3496341"/>
            <a:ext cx="5301059" cy="57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9"/>
              </a:lnSpc>
            </a:pPr>
            <a:r>
              <a:rPr lang="en-US" sz="4063" u="sng">
                <a:solidFill>
                  <a:srgbClr val="494949"/>
                </a:solidFill>
                <a:latin typeface="More Sugar Thin"/>
              </a:rPr>
              <a:t>Skill Development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419811" y="3533672"/>
            <a:ext cx="5301059" cy="113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9"/>
              </a:lnSpc>
            </a:pPr>
            <a:r>
              <a:rPr lang="en-US" sz="4063" u="sng">
                <a:solidFill>
                  <a:srgbClr val="494949"/>
                </a:solidFill>
                <a:latin typeface="More Sugar Thin"/>
              </a:rPr>
              <a:t>Entertainment and casual gaming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77277" y="4331853"/>
            <a:ext cx="3288728" cy="3674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2"/>
              </a:lnSpc>
            </a:pPr>
            <a:r>
              <a:rPr lang="en-US" sz="2344">
                <a:solidFill>
                  <a:srgbClr val="000000"/>
                </a:solidFill>
                <a:latin typeface="Alice"/>
              </a:rPr>
              <a:t>Helps players improve their vocabulary but word recognition, and problem-solving skills..</a:t>
            </a:r>
          </a:p>
          <a:p>
            <a:pPr algn="ctr">
              <a:lnSpc>
                <a:spcPts val="3282"/>
              </a:lnSpc>
              <a:spcBef>
                <a:spcPct val="0"/>
              </a:spcBef>
            </a:pPr>
            <a:r>
              <a:rPr lang="en-US" sz="2344">
                <a:solidFill>
                  <a:srgbClr val="000000"/>
                </a:solidFill>
                <a:latin typeface="Alice"/>
              </a:rPr>
              <a:t>Encourages players to think critically and analyse patterns, fostering mental agility and linguistic abilities.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256218" y="4794951"/>
            <a:ext cx="3468477" cy="3264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2"/>
              </a:lnSpc>
            </a:pPr>
            <a:r>
              <a:rPr lang="en-US" sz="2344">
                <a:solidFill>
                  <a:srgbClr val="000000"/>
                </a:solidFill>
                <a:latin typeface="Alice"/>
              </a:rPr>
              <a:t>One primary motivation for creating Vocabulize is to provide users with an enjoyable and engaging gaming experience.</a:t>
            </a:r>
          </a:p>
          <a:p>
            <a:pPr algn="ctr">
              <a:lnSpc>
                <a:spcPts val="3282"/>
              </a:lnSpc>
              <a:spcBef>
                <a:spcPct val="0"/>
              </a:spcBef>
            </a:pPr>
            <a:r>
              <a:rPr lang="en-US" sz="2344">
                <a:solidFill>
                  <a:srgbClr val="000000"/>
                </a:solidFill>
                <a:latin typeface="Alice"/>
              </a:rPr>
              <a:t> It can cater to players looking for a quick, casual gaming experience.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511</Words>
  <Application>Microsoft Macintosh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More Sugar Thin</vt:lpstr>
      <vt:lpstr>Quicksand Bold</vt:lpstr>
      <vt:lpstr>Alegreya Bold</vt:lpstr>
      <vt:lpstr>Quicksand</vt:lpstr>
      <vt:lpstr>Alice</vt:lpstr>
      <vt:lpstr>Alegreya</vt:lpstr>
      <vt:lpstr>Calibri</vt:lpstr>
      <vt:lpstr>Aileron Regular</vt:lpstr>
      <vt:lpstr>Times New Roman</vt:lpstr>
      <vt:lpstr>Arial</vt:lpstr>
      <vt:lpstr>Aileron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Vocabulize</dc:title>
  <cp:lastModifiedBy>Aditya Shourya</cp:lastModifiedBy>
  <cp:revision>3</cp:revision>
  <dcterms:created xsi:type="dcterms:W3CDTF">2006-08-16T00:00:00Z</dcterms:created>
  <dcterms:modified xsi:type="dcterms:W3CDTF">2023-06-05T07:12:16Z</dcterms:modified>
  <dc:identifier>DAFkwoqbHWY</dc:identifier>
</cp:coreProperties>
</file>