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6"/>
  </p:notesMasterIdLst>
  <p:sldIdLst>
    <p:sldId id="394" r:id="rId2"/>
    <p:sldId id="519" r:id="rId3"/>
    <p:sldId id="533" r:id="rId4"/>
    <p:sldId id="532" r:id="rId5"/>
    <p:sldId id="517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20" r:id="rId15"/>
    <p:sldId id="550" r:id="rId16"/>
    <p:sldId id="534" r:id="rId17"/>
    <p:sldId id="518" r:id="rId18"/>
    <p:sldId id="535" r:id="rId19"/>
    <p:sldId id="546" r:id="rId20"/>
    <p:sldId id="547" r:id="rId21"/>
    <p:sldId id="545" r:id="rId22"/>
    <p:sldId id="548" r:id="rId23"/>
    <p:sldId id="549" r:id="rId24"/>
    <p:sldId id="3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2" autoAdjust="0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91157-527C-A544-93A2-94FC5CB81FF9}" type="doc">
      <dgm:prSet loTypeId="urn:microsoft.com/office/officeart/2005/8/layout/process4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C52F314-E265-9747-AD2C-11B094066DF7}">
      <dgm:prSet phldrT="[Text]" custT="1"/>
      <dgm:spPr/>
      <dgm:t>
        <a:bodyPr/>
        <a:lstStyle/>
        <a:p>
          <a:pPr algn="ctr"/>
          <a:r>
            <a:rPr lang="en-US" sz="2800" dirty="0">
              <a:latin typeface="Arial" panose="020B0604020202020204" pitchFamily="34" charset="0"/>
            </a:rPr>
            <a:t>One-hot encoder: ‘shop’, ‘brand’</a:t>
          </a:r>
          <a:endParaRPr lang="en-US" sz="2800" baseline="0" dirty="0">
            <a:latin typeface="Arial" panose="020B0604020202020204" pitchFamily="34" charset="0"/>
          </a:endParaRPr>
        </a:p>
      </dgm:t>
    </dgm:pt>
    <dgm:pt modelId="{6D3C0A21-CD25-6642-8B9E-070F9C3A4AD2}" type="parTrans" cxnId="{8E35679E-BD83-C74E-BB68-E7E9EC1EA394}">
      <dgm:prSet/>
      <dgm:spPr/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85DB9791-2A1E-3643-92D0-5B16AA545282}" type="sibTrans" cxnId="{8E35679E-BD83-C74E-BB68-E7E9EC1EA394}">
      <dgm:prSet/>
      <dgm:spPr/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270FC034-9915-7449-9050-D018EE8B727A}">
      <dgm:prSet custT="1"/>
      <dgm:spPr/>
      <dgm:t>
        <a:bodyPr/>
        <a:lstStyle/>
        <a:p>
          <a:pPr algn="l"/>
          <a:r>
            <a:rPr lang="en-US" sz="2800" baseline="0" dirty="0" err="1">
              <a:latin typeface="Arial" panose="020B0604020202020204" pitchFamily="34" charset="0"/>
            </a:rPr>
            <a:t>Chạy</a:t>
          </a:r>
          <a:r>
            <a:rPr lang="en-US" sz="2800" baseline="0" dirty="0">
              <a:latin typeface="Arial" panose="020B0604020202020204" pitchFamily="34" charset="0"/>
            </a:rPr>
            <a:t> </a:t>
          </a:r>
          <a:r>
            <a:rPr lang="en-US" sz="2800" baseline="0" dirty="0" err="1">
              <a:latin typeface="Arial" panose="020B0604020202020204" pitchFamily="34" charset="0"/>
            </a:rPr>
            <a:t>mô</a:t>
          </a:r>
          <a:r>
            <a:rPr lang="en-US" sz="2800" baseline="0" dirty="0">
              <a:latin typeface="Arial" panose="020B0604020202020204" pitchFamily="34" charset="0"/>
            </a:rPr>
            <a:t> </a:t>
          </a:r>
          <a:r>
            <a:rPr lang="en-US" sz="2800" baseline="0" dirty="0" err="1">
              <a:latin typeface="Arial" panose="020B0604020202020204" pitchFamily="34" charset="0"/>
            </a:rPr>
            <a:t>hình</a:t>
          </a:r>
          <a:r>
            <a:rPr lang="en-US" sz="2800" baseline="0" dirty="0">
              <a:latin typeface="Arial" panose="020B0604020202020204" pitchFamily="34" charset="0"/>
            </a:rPr>
            <a:t> </a:t>
          </a:r>
          <a:r>
            <a:rPr lang="en-US" sz="2800" baseline="0" dirty="0" err="1">
              <a:latin typeface="Arial" panose="020B0604020202020204" pitchFamily="34" charset="0"/>
            </a:rPr>
            <a:t>dự</a:t>
          </a:r>
          <a:r>
            <a:rPr lang="en-US" sz="2800" baseline="0" dirty="0">
              <a:latin typeface="Arial" panose="020B0604020202020204" pitchFamily="34" charset="0"/>
            </a:rPr>
            <a:t> </a:t>
          </a:r>
          <a:r>
            <a:rPr lang="en-US" sz="2800" baseline="0" dirty="0" err="1">
              <a:latin typeface="Arial" panose="020B0604020202020204" pitchFamily="34" charset="0"/>
            </a:rPr>
            <a:t>báo</a:t>
          </a:r>
          <a:r>
            <a:rPr lang="en-US" sz="2800" baseline="0" dirty="0">
              <a:latin typeface="Arial" panose="020B0604020202020204" pitchFamily="34" charset="0"/>
            </a:rPr>
            <a:t> (</a:t>
          </a:r>
          <a:r>
            <a:rPr lang="en-US" sz="2800" dirty="0">
              <a:latin typeface="Arial" panose="020B0604020202020204" pitchFamily="34" charset="0"/>
            </a:rPr>
            <a:t>Extreme Gradient Boosting)</a:t>
          </a:r>
          <a:endParaRPr lang="en-US" sz="2800" baseline="0" dirty="0">
            <a:latin typeface="Arial" panose="020B0604020202020204" pitchFamily="34" charset="0"/>
          </a:endParaRPr>
        </a:p>
      </dgm:t>
    </dgm:pt>
    <dgm:pt modelId="{4A3B0BB5-C500-464C-8EE3-E82A9EC8ADDE}" type="parTrans" cxnId="{F1718240-8697-8A4B-9055-147A9B5F855A}">
      <dgm:prSet/>
      <dgm:spPr/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AD6B31C5-0BC4-FA41-8A50-A81B8B9CA102}" type="sibTrans" cxnId="{F1718240-8697-8A4B-9055-147A9B5F855A}">
      <dgm:prSet/>
      <dgm:spPr/>
      <dgm:t>
        <a:bodyPr/>
        <a:lstStyle/>
        <a:p>
          <a:pPr algn="l"/>
          <a:endParaRPr lang="en-US">
            <a:solidFill>
              <a:schemeClr val="tx1"/>
            </a:solidFill>
          </a:endParaRPr>
        </a:p>
      </dgm:t>
    </dgm:pt>
    <dgm:pt modelId="{70A43B50-7429-F349-AD2B-301FFA18E348}">
      <dgm:prSet phldrT="[Text]" custT="1"/>
      <dgm:spPr/>
      <dgm:t>
        <a:bodyPr/>
        <a:lstStyle/>
        <a:p>
          <a:pPr algn="ctr"/>
          <a:r>
            <a:rPr lang="en-US" sz="2800" dirty="0">
              <a:latin typeface="Arial" panose="020B0604020202020204" pitchFamily="34" charset="0"/>
            </a:rPr>
            <a:t>Min-max scaler: </a:t>
          </a:r>
          <a:r>
            <a:rPr lang="en-US" sz="2800" dirty="0" err="1">
              <a:latin typeface="Arial" panose="020B0604020202020204" pitchFamily="34" charset="0"/>
            </a:rPr>
            <a:t>X_train</a:t>
          </a:r>
          <a:r>
            <a:rPr lang="en-US" sz="2800" dirty="0">
              <a:latin typeface="Arial" panose="020B0604020202020204" pitchFamily="34" charset="0"/>
            </a:rPr>
            <a:t>, </a:t>
          </a:r>
          <a:r>
            <a:rPr lang="en-US" sz="2800" dirty="0" err="1">
              <a:latin typeface="Arial" panose="020B0604020202020204" pitchFamily="34" charset="0"/>
            </a:rPr>
            <a:t>X_test</a:t>
          </a:r>
          <a:endParaRPr lang="en-US" sz="2800" baseline="0" dirty="0">
            <a:latin typeface="Arial" panose="020B0604020202020204" pitchFamily="34" charset="0"/>
          </a:endParaRPr>
        </a:p>
      </dgm:t>
    </dgm:pt>
    <dgm:pt modelId="{28ABF8B8-C20B-3646-A363-E45922B38D21}" type="parTrans" cxnId="{EC5FE44F-458B-FE41-8212-87A54AE8F084}">
      <dgm:prSet/>
      <dgm:spPr/>
      <dgm:t>
        <a:bodyPr/>
        <a:lstStyle/>
        <a:p>
          <a:pPr algn="l"/>
          <a:endParaRPr lang="en-US"/>
        </a:p>
      </dgm:t>
    </dgm:pt>
    <dgm:pt modelId="{307BAA06-A2D1-C14B-B32E-55B96B8534CE}" type="sibTrans" cxnId="{EC5FE44F-458B-FE41-8212-87A54AE8F084}">
      <dgm:prSet/>
      <dgm:spPr/>
      <dgm:t>
        <a:bodyPr/>
        <a:lstStyle/>
        <a:p>
          <a:pPr algn="l"/>
          <a:endParaRPr lang="en-US"/>
        </a:p>
      </dgm:t>
    </dgm:pt>
    <dgm:pt modelId="{E562714F-6FBE-5542-828B-AA577938F149}" type="pres">
      <dgm:prSet presAssocID="{51D91157-527C-A544-93A2-94FC5CB81FF9}" presName="Name0" presStyleCnt="0">
        <dgm:presLayoutVars>
          <dgm:dir/>
          <dgm:animLvl val="lvl"/>
          <dgm:resizeHandles val="exact"/>
        </dgm:presLayoutVars>
      </dgm:prSet>
      <dgm:spPr/>
    </dgm:pt>
    <dgm:pt modelId="{DA12A9A6-F9A5-4B02-94A5-1AC18D9EC28A}" type="pres">
      <dgm:prSet presAssocID="{270FC034-9915-7449-9050-D018EE8B727A}" presName="boxAndChildren" presStyleCnt="0"/>
      <dgm:spPr/>
    </dgm:pt>
    <dgm:pt modelId="{2A0EFCC3-4897-4671-9CD9-6C1703021230}" type="pres">
      <dgm:prSet presAssocID="{270FC034-9915-7449-9050-D018EE8B727A}" presName="parentTextBox" presStyleLbl="node1" presStyleIdx="0" presStyleCnt="3" custScaleY="132127"/>
      <dgm:spPr/>
    </dgm:pt>
    <dgm:pt modelId="{DBE9E9C1-E847-AC45-9605-D3969E966572}" type="pres">
      <dgm:prSet presAssocID="{307BAA06-A2D1-C14B-B32E-55B96B8534CE}" presName="sp" presStyleCnt="0"/>
      <dgm:spPr/>
    </dgm:pt>
    <dgm:pt modelId="{8B533A48-CABC-074F-A755-E313D3E9B46A}" type="pres">
      <dgm:prSet presAssocID="{70A43B50-7429-F349-AD2B-301FFA18E348}" presName="arrowAndChildren" presStyleCnt="0"/>
      <dgm:spPr/>
    </dgm:pt>
    <dgm:pt modelId="{84104491-28CA-764C-992F-005A43E825F3}" type="pres">
      <dgm:prSet presAssocID="{70A43B50-7429-F349-AD2B-301FFA18E348}" presName="parentTextArrow" presStyleLbl="node1" presStyleIdx="1" presStyleCnt="3" custScaleY="132449"/>
      <dgm:spPr/>
    </dgm:pt>
    <dgm:pt modelId="{C6F10B4E-9D1D-5044-A989-44FA449B4D55}" type="pres">
      <dgm:prSet presAssocID="{85DB9791-2A1E-3643-92D0-5B16AA545282}" presName="sp" presStyleCnt="0"/>
      <dgm:spPr/>
    </dgm:pt>
    <dgm:pt modelId="{55FFCE5E-D6F7-8B4F-921E-C467DA8EBB7D}" type="pres">
      <dgm:prSet presAssocID="{2C52F314-E265-9747-AD2C-11B094066DF7}" presName="arrowAndChildren" presStyleCnt="0"/>
      <dgm:spPr/>
    </dgm:pt>
    <dgm:pt modelId="{84741894-2E7D-3144-B657-C3BB1F887EF3}" type="pres">
      <dgm:prSet presAssocID="{2C52F314-E265-9747-AD2C-11B094066DF7}" presName="parentTextArrow" presStyleLbl="node1" presStyleIdx="2" presStyleCnt="3" custScaleY="131525" custLinFactNeighborX="0" custLinFactNeighborY="-123"/>
      <dgm:spPr/>
    </dgm:pt>
  </dgm:ptLst>
  <dgm:cxnLst>
    <dgm:cxn modelId="{842D1511-2BAE-4CFB-AE92-ABCF13751BA2}" type="presOf" srcId="{2C52F314-E265-9747-AD2C-11B094066DF7}" destId="{84741894-2E7D-3144-B657-C3BB1F887EF3}" srcOrd="0" destOrd="0" presId="urn:microsoft.com/office/officeart/2005/8/layout/process4"/>
    <dgm:cxn modelId="{F1718240-8697-8A4B-9055-147A9B5F855A}" srcId="{51D91157-527C-A544-93A2-94FC5CB81FF9}" destId="{270FC034-9915-7449-9050-D018EE8B727A}" srcOrd="2" destOrd="0" parTransId="{4A3B0BB5-C500-464C-8EE3-E82A9EC8ADDE}" sibTransId="{AD6B31C5-0BC4-FA41-8A50-A81B8B9CA102}"/>
    <dgm:cxn modelId="{18ADBD5C-C0CD-4B29-968D-AAEE8709FC23}" type="presOf" srcId="{51D91157-527C-A544-93A2-94FC5CB81FF9}" destId="{E562714F-6FBE-5542-828B-AA577938F149}" srcOrd="0" destOrd="0" presId="urn:microsoft.com/office/officeart/2005/8/layout/process4"/>
    <dgm:cxn modelId="{EC5FE44F-458B-FE41-8212-87A54AE8F084}" srcId="{51D91157-527C-A544-93A2-94FC5CB81FF9}" destId="{70A43B50-7429-F349-AD2B-301FFA18E348}" srcOrd="1" destOrd="0" parTransId="{28ABF8B8-C20B-3646-A363-E45922B38D21}" sibTransId="{307BAA06-A2D1-C14B-B32E-55B96B8534CE}"/>
    <dgm:cxn modelId="{B5AE9581-F361-4205-8F9E-D4D9E6B3858B}" type="presOf" srcId="{70A43B50-7429-F349-AD2B-301FFA18E348}" destId="{84104491-28CA-764C-992F-005A43E825F3}" srcOrd="0" destOrd="0" presId="urn:microsoft.com/office/officeart/2005/8/layout/process4"/>
    <dgm:cxn modelId="{8E35679E-BD83-C74E-BB68-E7E9EC1EA394}" srcId="{51D91157-527C-A544-93A2-94FC5CB81FF9}" destId="{2C52F314-E265-9747-AD2C-11B094066DF7}" srcOrd="0" destOrd="0" parTransId="{6D3C0A21-CD25-6642-8B9E-070F9C3A4AD2}" sibTransId="{85DB9791-2A1E-3643-92D0-5B16AA545282}"/>
    <dgm:cxn modelId="{28881FD1-9071-48CC-8C21-091BFB6AFE84}" type="presOf" srcId="{270FC034-9915-7449-9050-D018EE8B727A}" destId="{2A0EFCC3-4897-4671-9CD9-6C1703021230}" srcOrd="0" destOrd="0" presId="urn:microsoft.com/office/officeart/2005/8/layout/process4"/>
    <dgm:cxn modelId="{868929FC-06D0-4019-9C1C-00FDFC210AAF}" type="presParOf" srcId="{E562714F-6FBE-5542-828B-AA577938F149}" destId="{DA12A9A6-F9A5-4B02-94A5-1AC18D9EC28A}" srcOrd="0" destOrd="0" presId="urn:microsoft.com/office/officeart/2005/8/layout/process4"/>
    <dgm:cxn modelId="{6847259F-60FF-439E-96DB-59690BCAB09E}" type="presParOf" srcId="{DA12A9A6-F9A5-4B02-94A5-1AC18D9EC28A}" destId="{2A0EFCC3-4897-4671-9CD9-6C1703021230}" srcOrd="0" destOrd="0" presId="urn:microsoft.com/office/officeart/2005/8/layout/process4"/>
    <dgm:cxn modelId="{9F4120AB-99C6-4C55-BA69-0E93C6932CB0}" type="presParOf" srcId="{E562714F-6FBE-5542-828B-AA577938F149}" destId="{DBE9E9C1-E847-AC45-9605-D3969E966572}" srcOrd="1" destOrd="0" presId="urn:microsoft.com/office/officeart/2005/8/layout/process4"/>
    <dgm:cxn modelId="{7821265E-9836-4BCE-B313-A3BFAA41E2F9}" type="presParOf" srcId="{E562714F-6FBE-5542-828B-AA577938F149}" destId="{8B533A48-CABC-074F-A755-E313D3E9B46A}" srcOrd="2" destOrd="0" presId="urn:microsoft.com/office/officeart/2005/8/layout/process4"/>
    <dgm:cxn modelId="{5E7EE7B3-28C9-4937-A810-9B7188E95A42}" type="presParOf" srcId="{8B533A48-CABC-074F-A755-E313D3E9B46A}" destId="{84104491-28CA-764C-992F-005A43E825F3}" srcOrd="0" destOrd="0" presId="urn:microsoft.com/office/officeart/2005/8/layout/process4"/>
    <dgm:cxn modelId="{D87E1523-9A20-4807-9E62-06BD482A4E6F}" type="presParOf" srcId="{E562714F-6FBE-5542-828B-AA577938F149}" destId="{C6F10B4E-9D1D-5044-A989-44FA449B4D55}" srcOrd="3" destOrd="0" presId="urn:microsoft.com/office/officeart/2005/8/layout/process4"/>
    <dgm:cxn modelId="{274A61B9-CD24-4DD6-A957-21052711FB6E}" type="presParOf" srcId="{E562714F-6FBE-5542-828B-AA577938F149}" destId="{55FFCE5E-D6F7-8B4F-921E-C467DA8EBB7D}" srcOrd="4" destOrd="0" presId="urn:microsoft.com/office/officeart/2005/8/layout/process4"/>
    <dgm:cxn modelId="{599A9DF4-703A-4C90-AB9F-245B0DA8493A}" type="presParOf" srcId="{55FFCE5E-D6F7-8B4F-921E-C467DA8EBB7D}" destId="{84741894-2E7D-3144-B657-C3BB1F887E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B27A4-05D4-46AD-87E3-CA630286997D}" type="doc">
      <dgm:prSet loTypeId="urn:microsoft.com/office/officeart/2005/8/layout/list1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357E4CD-E278-4244-A01B-A8DAC2DA7F77}">
      <dgm:prSet phldrT="[Text]" custT="1"/>
      <dgm:spPr/>
      <dgm:t>
        <a:bodyPr/>
        <a:lstStyle/>
        <a:p>
          <a:pPr algn="ctr"/>
          <a:r>
            <a:rPr lang="en-US" sz="3000" dirty="0">
              <a:latin typeface="Arial" panose="020B0604020202020204" pitchFamily="34" charset="0"/>
            </a:rPr>
            <a:t>Extreme Gradient Boosting</a:t>
          </a:r>
          <a:endParaRPr lang="en-US" sz="3000" b="1" dirty="0">
            <a:latin typeface="Arial" pitchFamily="34" charset="0"/>
            <a:cs typeface="Arial" pitchFamily="34" charset="0"/>
          </a:endParaRPr>
        </a:p>
      </dgm:t>
    </dgm:pt>
    <dgm:pt modelId="{74946D53-991E-4DC6-8281-34D001041BD4}" type="parTrans" cxnId="{93104D1D-D00D-41CA-BA6B-82E5658D6D27}">
      <dgm:prSet/>
      <dgm:spPr/>
      <dgm:t>
        <a:bodyPr/>
        <a:lstStyle/>
        <a:p>
          <a:endParaRPr lang="en-US"/>
        </a:p>
      </dgm:t>
    </dgm:pt>
    <dgm:pt modelId="{C18B0ABF-91FC-4FBB-BA13-CA987F9D6916}" type="sibTrans" cxnId="{93104D1D-D00D-41CA-BA6B-82E5658D6D27}">
      <dgm:prSet/>
      <dgm:spPr/>
      <dgm:t>
        <a:bodyPr/>
        <a:lstStyle/>
        <a:p>
          <a:endParaRPr lang="en-US"/>
        </a:p>
      </dgm:t>
    </dgm:pt>
    <dgm:pt modelId="{CDF0BAF1-4A98-42BB-8308-DD29B5E75084}">
      <dgm:prSet custT="1"/>
      <dgm:spPr/>
      <dgm:t>
        <a:bodyPr/>
        <a:lstStyle/>
        <a:p>
          <a:r>
            <a:rPr lang="en-US" sz="2800" kern="1200" dirty="0">
              <a:latin typeface="Arial" panose="020B0604020202020204" pitchFamily="34" charset="0"/>
            </a:rPr>
            <a:t>R2_test = 96%; R2_train = 98,97% </a:t>
          </a:r>
          <a:endParaRPr lang="en-US" sz="2800" kern="1200" dirty="0">
            <a:latin typeface="Arial" panose="020B0604020202020204" pitchFamily="34" charset="0"/>
            <a:cs typeface="Arial" pitchFamily="34" charset="0"/>
          </a:endParaRPr>
        </a:p>
      </dgm:t>
    </dgm:pt>
    <dgm:pt modelId="{361A2866-323C-413D-BA50-833F03E31E3D}" type="parTrans" cxnId="{1A5C0E4B-1542-4868-9AF7-7377621A46BD}">
      <dgm:prSet/>
      <dgm:spPr/>
      <dgm:t>
        <a:bodyPr/>
        <a:lstStyle/>
        <a:p>
          <a:endParaRPr lang="en-US"/>
        </a:p>
      </dgm:t>
    </dgm:pt>
    <dgm:pt modelId="{38464DE1-B0E4-487C-88C7-F2D180B8B3EC}" type="sibTrans" cxnId="{1A5C0E4B-1542-4868-9AF7-7377621A46BD}">
      <dgm:prSet/>
      <dgm:spPr/>
      <dgm:t>
        <a:bodyPr/>
        <a:lstStyle/>
        <a:p>
          <a:endParaRPr lang="en-US"/>
        </a:p>
      </dgm:t>
    </dgm:pt>
    <dgm:pt modelId="{078D61A5-574D-41B0-9604-BF497801AE6E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+mn-cs"/>
            </a:rPr>
            <a:t>MAPE = 8,56%</a:t>
          </a:r>
        </a:p>
      </dgm:t>
    </dgm:pt>
    <dgm:pt modelId="{F3C262FC-54F2-4056-8506-6065B431186F}" type="parTrans" cxnId="{8C8BCC85-E6DA-46C5-A9C7-4102F2447140}">
      <dgm:prSet/>
      <dgm:spPr/>
      <dgm:t>
        <a:bodyPr/>
        <a:lstStyle/>
        <a:p>
          <a:endParaRPr lang="en-US"/>
        </a:p>
      </dgm:t>
    </dgm:pt>
    <dgm:pt modelId="{CB008CB8-D355-4B55-9F34-23F4912D8E1A}" type="sibTrans" cxnId="{8C8BCC85-E6DA-46C5-A9C7-4102F2447140}">
      <dgm:prSet/>
      <dgm:spPr/>
      <dgm:t>
        <a:bodyPr/>
        <a:lstStyle/>
        <a:p>
          <a:endParaRPr lang="en-US"/>
        </a:p>
      </dgm:t>
    </dgm:pt>
    <dgm:pt modelId="{1A7E161D-DB98-43D0-B5CD-11F7C3208ED6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+mn-cs"/>
            </a:rPr>
            <a:t>MAE = 2317</a:t>
          </a:r>
        </a:p>
      </dgm:t>
    </dgm:pt>
    <dgm:pt modelId="{AC57B994-BAE4-4FBC-91BF-C00409350930}" type="parTrans" cxnId="{F1539373-F481-479B-BE7F-89F81A1D520D}">
      <dgm:prSet/>
      <dgm:spPr/>
      <dgm:t>
        <a:bodyPr/>
        <a:lstStyle/>
        <a:p>
          <a:endParaRPr lang="en-US"/>
        </a:p>
      </dgm:t>
    </dgm:pt>
    <dgm:pt modelId="{1F95C7E3-2256-41E4-85D9-913F7CA8ABA9}" type="sibTrans" cxnId="{F1539373-F481-479B-BE7F-89F81A1D520D}">
      <dgm:prSet/>
      <dgm:spPr/>
      <dgm:t>
        <a:bodyPr/>
        <a:lstStyle/>
        <a:p>
          <a:endParaRPr lang="en-US"/>
        </a:p>
      </dgm:t>
    </dgm:pt>
    <dgm:pt modelId="{2903FBF3-52CA-46B4-8B49-C9D82A8DFCE9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+mn-cs"/>
            </a:rPr>
            <a:t>RMSE = 3237</a:t>
          </a:r>
        </a:p>
      </dgm:t>
    </dgm:pt>
    <dgm:pt modelId="{28F7A02F-7A95-4839-AF41-86C70304A918}" type="parTrans" cxnId="{D1ED777C-3CEC-4E2E-97EC-B5532028EE76}">
      <dgm:prSet/>
      <dgm:spPr/>
      <dgm:t>
        <a:bodyPr/>
        <a:lstStyle/>
        <a:p>
          <a:endParaRPr lang="en-US"/>
        </a:p>
      </dgm:t>
    </dgm:pt>
    <dgm:pt modelId="{4DD6E6BF-693F-4412-8853-86C84B50F3E3}" type="sibTrans" cxnId="{D1ED777C-3CEC-4E2E-97EC-B5532028EE76}">
      <dgm:prSet/>
      <dgm:spPr/>
      <dgm:t>
        <a:bodyPr/>
        <a:lstStyle/>
        <a:p>
          <a:endParaRPr lang="en-US"/>
        </a:p>
      </dgm:t>
    </dgm:pt>
    <dgm:pt modelId="{2878FF69-026E-4EEA-886F-5F39139C032F}" type="pres">
      <dgm:prSet presAssocID="{6FDB27A4-05D4-46AD-87E3-CA630286997D}" presName="linear" presStyleCnt="0">
        <dgm:presLayoutVars>
          <dgm:dir/>
          <dgm:animLvl val="lvl"/>
          <dgm:resizeHandles val="exact"/>
        </dgm:presLayoutVars>
      </dgm:prSet>
      <dgm:spPr/>
    </dgm:pt>
    <dgm:pt modelId="{3D43ABC4-6727-402C-BD16-72F6F8C4F713}" type="pres">
      <dgm:prSet presAssocID="{9357E4CD-E278-4244-A01B-A8DAC2DA7F77}" presName="parentLin" presStyleCnt="0"/>
      <dgm:spPr/>
    </dgm:pt>
    <dgm:pt modelId="{E0A6ACFA-49C0-4FB9-9CAC-6C3DA94F8967}" type="pres">
      <dgm:prSet presAssocID="{9357E4CD-E278-4244-A01B-A8DAC2DA7F77}" presName="parentLeftMargin" presStyleLbl="node1" presStyleIdx="0" presStyleCnt="1"/>
      <dgm:spPr/>
    </dgm:pt>
    <dgm:pt modelId="{4F3057B0-C3B4-482D-B82F-18B87F1D5D49}" type="pres">
      <dgm:prSet presAssocID="{9357E4CD-E278-4244-A01B-A8DAC2DA7F77}" presName="parentText" presStyleLbl="node1" presStyleIdx="0" presStyleCnt="1" custScaleX="79800" custScaleY="53218" custLinFactNeighborX="-29044" custLinFactNeighborY="-43444">
        <dgm:presLayoutVars>
          <dgm:chMax val="0"/>
          <dgm:bulletEnabled val="1"/>
        </dgm:presLayoutVars>
      </dgm:prSet>
      <dgm:spPr/>
    </dgm:pt>
    <dgm:pt modelId="{7A41092C-9870-44B4-80AB-0241EF8127C1}" type="pres">
      <dgm:prSet presAssocID="{9357E4CD-E278-4244-A01B-A8DAC2DA7F77}" presName="negativeSpace" presStyleCnt="0"/>
      <dgm:spPr/>
    </dgm:pt>
    <dgm:pt modelId="{EDF9443D-CF70-426E-A64D-59D8A782F789}" type="pres">
      <dgm:prSet presAssocID="{9357E4CD-E278-4244-A01B-A8DAC2DA7F77}" presName="childText" presStyleLbl="conFgAcc1" presStyleIdx="0" presStyleCnt="1" custScaleY="116784" custLinFactNeighborY="-33463">
        <dgm:presLayoutVars>
          <dgm:bulletEnabled val="1"/>
        </dgm:presLayoutVars>
      </dgm:prSet>
      <dgm:spPr/>
    </dgm:pt>
  </dgm:ptLst>
  <dgm:cxnLst>
    <dgm:cxn modelId="{93104D1D-D00D-41CA-BA6B-82E5658D6D27}" srcId="{6FDB27A4-05D4-46AD-87E3-CA630286997D}" destId="{9357E4CD-E278-4244-A01B-A8DAC2DA7F77}" srcOrd="0" destOrd="0" parTransId="{74946D53-991E-4DC6-8281-34D001041BD4}" sibTransId="{C18B0ABF-91FC-4FBB-BA13-CA987F9D6916}"/>
    <dgm:cxn modelId="{01F1B31D-B549-4D48-A867-0D2CA5B45284}" type="presOf" srcId="{078D61A5-574D-41B0-9604-BF497801AE6E}" destId="{EDF9443D-CF70-426E-A64D-59D8A782F789}" srcOrd="0" destOrd="3" presId="urn:microsoft.com/office/officeart/2005/8/layout/list1"/>
    <dgm:cxn modelId="{A787EE40-1D2C-4D41-918A-6E698D2B8CE0}" type="presOf" srcId="{6FDB27A4-05D4-46AD-87E3-CA630286997D}" destId="{2878FF69-026E-4EEA-886F-5F39139C032F}" srcOrd="0" destOrd="0" presId="urn:microsoft.com/office/officeart/2005/8/layout/list1"/>
    <dgm:cxn modelId="{1F22C15D-4026-41ED-A664-E81A6A498641}" type="presOf" srcId="{9357E4CD-E278-4244-A01B-A8DAC2DA7F77}" destId="{E0A6ACFA-49C0-4FB9-9CAC-6C3DA94F8967}" srcOrd="0" destOrd="0" presId="urn:microsoft.com/office/officeart/2005/8/layout/list1"/>
    <dgm:cxn modelId="{1A5C0E4B-1542-4868-9AF7-7377621A46BD}" srcId="{9357E4CD-E278-4244-A01B-A8DAC2DA7F77}" destId="{CDF0BAF1-4A98-42BB-8308-DD29B5E75084}" srcOrd="0" destOrd="0" parTransId="{361A2866-323C-413D-BA50-833F03E31E3D}" sibTransId="{38464DE1-B0E4-487C-88C7-F2D180B8B3EC}"/>
    <dgm:cxn modelId="{0A2F3652-910F-4BAA-84E2-00EAA0152417}" type="presOf" srcId="{1A7E161D-DB98-43D0-B5CD-11F7C3208ED6}" destId="{EDF9443D-CF70-426E-A64D-59D8A782F789}" srcOrd="0" destOrd="1" presId="urn:microsoft.com/office/officeart/2005/8/layout/list1"/>
    <dgm:cxn modelId="{F1539373-F481-479B-BE7F-89F81A1D520D}" srcId="{9357E4CD-E278-4244-A01B-A8DAC2DA7F77}" destId="{1A7E161D-DB98-43D0-B5CD-11F7C3208ED6}" srcOrd="1" destOrd="0" parTransId="{AC57B994-BAE4-4FBC-91BF-C00409350930}" sibTransId="{1F95C7E3-2256-41E4-85D9-913F7CA8ABA9}"/>
    <dgm:cxn modelId="{D1ED777C-3CEC-4E2E-97EC-B5532028EE76}" srcId="{9357E4CD-E278-4244-A01B-A8DAC2DA7F77}" destId="{2903FBF3-52CA-46B4-8B49-C9D82A8DFCE9}" srcOrd="2" destOrd="0" parTransId="{28F7A02F-7A95-4839-AF41-86C70304A918}" sibTransId="{4DD6E6BF-693F-4412-8853-86C84B50F3E3}"/>
    <dgm:cxn modelId="{8C8BCC85-E6DA-46C5-A9C7-4102F2447140}" srcId="{9357E4CD-E278-4244-A01B-A8DAC2DA7F77}" destId="{078D61A5-574D-41B0-9604-BF497801AE6E}" srcOrd="3" destOrd="0" parTransId="{F3C262FC-54F2-4056-8506-6065B431186F}" sibTransId="{CB008CB8-D355-4B55-9F34-23F4912D8E1A}"/>
    <dgm:cxn modelId="{943FD5B0-DC6E-4585-8A4B-D399FB7AC324}" type="presOf" srcId="{2903FBF3-52CA-46B4-8B49-C9D82A8DFCE9}" destId="{EDF9443D-CF70-426E-A64D-59D8A782F789}" srcOrd="0" destOrd="2" presId="urn:microsoft.com/office/officeart/2005/8/layout/list1"/>
    <dgm:cxn modelId="{1EDB85D3-F6A2-4686-B6B9-4E13FD8F54F2}" type="presOf" srcId="{9357E4CD-E278-4244-A01B-A8DAC2DA7F77}" destId="{4F3057B0-C3B4-482D-B82F-18B87F1D5D49}" srcOrd="1" destOrd="0" presId="urn:microsoft.com/office/officeart/2005/8/layout/list1"/>
    <dgm:cxn modelId="{215852EB-6004-462D-A662-1B01F0A1C3E5}" type="presOf" srcId="{CDF0BAF1-4A98-42BB-8308-DD29B5E75084}" destId="{EDF9443D-CF70-426E-A64D-59D8A782F789}" srcOrd="0" destOrd="0" presId="urn:microsoft.com/office/officeart/2005/8/layout/list1"/>
    <dgm:cxn modelId="{CBC46578-E7F7-476F-B6A7-2E1978182299}" type="presParOf" srcId="{2878FF69-026E-4EEA-886F-5F39139C032F}" destId="{3D43ABC4-6727-402C-BD16-72F6F8C4F713}" srcOrd="0" destOrd="0" presId="urn:microsoft.com/office/officeart/2005/8/layout/list1"/>
    <dgm:cxn modelId="{5E9CBE3E-6639-4149-A420-7491375C8C28}" type="presParOf" srcId="{3D43ABC4-6727-402C-BD16-72F6F8C4F713}" destId="{E0A6ACFA-49C0-4FB9-9CAC-6C3DA94F8967}" srcOrd="0" destOrd="0" presId="urn:microsoft.com/office/officeart/2005/8/layout/list1"/>
    <dgm:cxn modelId="{478EFE83-BF63-41D4-899A-5F9FAE84244A}" type="presParOf" srcId="{3D43ABC4-6727-402C-BD16-72F6F8C4F713}" destId="{4F3057B0-C3B4-482D-B82F-18B87F1D5D49}" srcOrd="1" destOrd="0" presId="urn:microsoft.com/office/officeart/2005/8/layout/list1"/>
    <dgm:cxn modelId="{FC82268A-C3B5-49FC-949B-D8E9A57B8F0A}" type="presParOf" srcId="{2878FF69-026E-4EEA-886F-5F39139C032F}" destId="{7A41092C-9870-44B4-80AB-0241EF8127C1}" srcOrd="1" destOrd="0" presId="urn:microsoft.com/office/officeart/2005/8/layout/list1"/>
    <dgm:cxn modelId="{534161C2-FF24-46E5-893E-A09DD424570F}" type="presParOf" srcId="{2878FF69-026E-4EEA-886F-5F39139C032F}" destId="{EDF9443D-CF70-426E-A64D-59D8A782F78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EFCC3-4897-4671-9CD9-6C1703021230}">
      <dsp:nvSpPr>
        <dsp:cNvPr id="0" name=""/>
        <dsp:cNvSpPr/>
      </dsp:nvSpPr>
      <dsp:spPr>
        <a:xfrm>
          <a:off x="0" y="3134179"/>
          <a:ext cx="8670613" cy="10271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 err="1">
              <a:latin typeface="Arial" panose="020B0604020202020204" pitchFamily="34" charset="0"/>
            </a:rPr>
            <a:t>Chạy</a:t>
          </a:r>
          <a:r>
            <a:rPr lang="en-US" sz="2800" kern="1200" baseline="0" dirty="0">
              <a:latin typeface="Arial" panose="020B0604020202020204" pitchFamily="34" charset="0"/>
            </a:rPr>
            <a:t> </a:t>
          </a:r>
          <a:r>
            <a:rPr lang="en-US" sz="2800" kern="1200" baseline="0" dirty="0" err="1">
              <a:latin typeface="Arial" panose="020B0604020202020204" pitchFamily="34" charset="0"/>
            </a:rPr>
            <a:t>mô</a:t>
          </a:r>
          <a:r>
            <a:rPr lang="en-US" sz="2800" kern="1200" baseline="0" dirty="0">
              <a:latin typeface="Arial" panose="020B0604020202020204" pitchFamily="34" charset="0"/>
            </a:rPr>
            <a:t> </a:t>
          </a:r>
          <a:r>
            <a:rPr lang="en-US" sz="2800" kern="1200" baseline="0" dirty="0" err="1">
              <a:latin typeface="Arial" panose="020B0604020202020204" pitchFamily="34" charset="0"/>
            </a:rPr>
            <a:t>hình</a:t>
          </a:r>
          <a:r>
            <a:rPr lang="en-US" sz="2800" kern="1200" baseline="0" dirty="0">
              <a:latin typeface="Arial" panose="020B0604020202020204" pitchFamily="34" charset="0"/>
            </a:rPr>
            <a:t> </a:t>
          </a:r>
          <a:r>
            <a:rPr lang="en-US" sz="2800" kern="1200" baseline="0" dirty="0" err="1">
              <a:latin typeface="Arial" panose="020B0604020202020204" pitchFamily="34" charset="0"/>
            </a:rPr>
            <a:t>dự</a:t>
          </a:r>
          <a:r>
            <a:rPr lang="en-US" sz="2800" kern="1200" baseline="0" dirty="0">
              <a:latin typeface="Arial" panose="020B0604020202020204" pitchFamily="34" charset="0"/>
            </a:rPr>
            <a:t> </a:t>
          </a:r>
          <a:r>
            <a:rPr lang="en-US" sz="2800" kern="1200" baseline="0" dirty="0" err="1">
              <a:latin typeface="Arial" panose="020B0604020202020204" pitchFamily="34" charset="0"/>
            </a:rPr>
            <a:t>báo</a:t>
          </a:r>
          <a:r>
            <a:rPr lang="en-US" sz="2800" kern="1200" baseline="0" dirty="0">
              <a:latin typeface="Arial" panose="020B0604020202020204" pitchFamily="34" charset="0"/>
            </a:rPr>
            <a:t> (</a:t>
          </a:r>
          <a:r>
            <a:rPr lang="en-US" sz="2800" kern="1200" dirty="0">
              <a:latin typeface="Arial" panose="020B0604020202020204" pitchFamily="34" charset="0"/>
            </a:rPr>
            <a:t>Extreme Gradient Boosting)</a:t>
          </a:r>
          <a:endParaRPr lang="en-US" sz="2800" kern="1200" baseline="0" dirty="0">
            <a:latin typeface="Arial" panose="020B0604020202020204" pitchFamily="34" charset="0"/>
          </a:endParaRPr>
        </a:p>
      </dsp:txBody>
      <dsp:txXfrm>
        <a:off x="0" y="3134179"/>
        <a:ext cx="8670613" cy="1027198"/>
      </dsp:txXfrm>
    </dsp:sp>
    <dsp:sp modelId="{84104491-28CA-764C-992F-005A43E825F3}">
      <dsp:nvSpPr>
        <dsp:cNvPr id="0" name=""/>
        <dsp:cNvSpPr/>
      </dsp:nvSpPr>
      <dsp:spPr>
        <a:xfrm rot="10800000">
          <a:off x="0" y="1562160"/>
          <a:ext cx="8670613" cy="1583681"/>
        </a:xfrm>
        <a:prstGeom prst="upArrowCallout">
          <a:avLst/>
        </a:prstGeom>
        <a:gradFill rotWithShape="0">
          <a:gsLst>
            <a:gs pos="0">
              <a:schemeClr val="accent3">
                <a:hueOff val="-2421353"/>
                <a:satOff val="-11830"/>
                <a:lumOff val="4411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-2421353"/>
                <a:satOff val="-11830"/>
                <a:lumOff val="4411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-2421353"/>
                <a:satOff val="-11830"/>
                <a:lumOff val="4411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</a:rPr>
            <a:t>Min-max scaler: </a:t>
          </a:r>
          <a:r>
            <a:rPr lang="en-US" sz="2800" kern="1200" dirty="0" err="1">
              <a:latin typeface="Arial" panose="020B0604020202020204" pitchFamily="34" charset="0"/>
            </a:rPr>
            <a:t>X_train</a:t>
          </a:r>
          <a:r>
            <a:rPr lang="en-US" sz="2800" kern="1200" dirty="0">
              <a:latin typeface="Arial" panose="020B0604020202020204" pitchFamily="34" charset="0"/>
            </a:rPr>
            <a:t>, </a:t>
          </a:r>
          <a:r>
            <a:rPr lang="en-US" sz="2800" kern="1200" dirty="0" err="1">
              <a:latin typeface="Arial" panose="020B0604020202020204" pitchFamily="34" charset="0"/>
            </a:rPr>
            <a:t>X_test</a:t>
          </a:r>
          <a:endParaRPr lang="en-US" sz="2800" kern="1200" baseline="0" dirty="0">
            <a:latin typeface="Arial" panose="020B0604020202020204" pitchFamily="34" charset="0"/>
          </a:endParaRPr>
        </a:p>
      </dsp:txBody>
      <dsp:txXfrm rot="10800000">
        <a:off x="0" y="1562160"/>
        <a:ext cx="8670613" cy="1029028"/>
      </dsp:txXfrm>
    </dsp:sp>
    <dsp:sp modelId="{84741894-2E7D-3144-B657-C3BB1F887EF3}">
      <dsp:nvSpPr>
        <dsp:cNvPr id="0" name=""/>
        <dsp:cNvSpPr/>
      </dsp:nvSpPr>
      <dsp:spPr>
        <a:xfrm rot="10800000">
          <a:off x="0" y="0"/>
          <a:ext cx="8670613" cy="1572632"/>
        </a:xfrm>
        <a:prstGeom prst="upArrowCallout">
          <a:avLst/>
        </a:prstGeom>
        <a:gradFill rotWithShape="0">
          <a:gsLst>
            <a:gs pos="0">
              <a:schemeClr val="accent3">
                <a:hueOff val="-4842705"/>
                <a:satOff val="-23661"/>
                <a:lumOff val="882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-4842705"/>
                <a:satOff val="-23661"/>
                <a:lumOff val="882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-4842705"/>
                <a:satOff val="-23661"/>
                <a:lumOff val="882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</a:rPr>
            <a:t>One-hot encoder: ‘shop’, ‘brand’</a:t>
          </a:r>
          <a:endParaRPr lang="en-US" sz="2800" kern="1200" baseline="0" dirty="0">
            <a:latin typeface="Arial" panose="020B0604020202020204" pitchFamily="34" charset="0"/>
          </a:endParaRPr>
        </a:p>
      </dsp:txBody>
      <dsp:txXfrm rot="10800000">
        <a:off x="0" y="0"/>
        <a:ext cx="8670613" cy="1021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9443D-CF70-426E-A64D-59D8A782F789}">
      <dsp:nvSpPr>
        <dsp:cNvPr id="0" name=""/>
        <dsp:cNvSpPr/>
      </dsp:nvSpPr>
      <dsp:spPr>
        <a:xfrm>
          <a:off x="0" y="435185"/>
          <a:ext cx="9660376" cy="37660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753" tIns="1353820" rIns="74975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Arial" panose="020B0604020202020204" pitchFamily="34" charset="0"/>
            </a:rPr>
            <a:t>R2_test = 96%; R2_train = 98,97% </a:t>
          </a:r>
          <a:endParaRPr lang="en-US" sz="2800" kern="1200" dirty="0">
            <a:latin typeface="Arial" panose="020B0604020202020204" pitchFamily="34" charset="0"/>
            <a:cs typeface="Arial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+mn-cs"/>
            </a:rPr>
            <a:t>MAE = 2317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+mn-cs"/>
            </a:rPr>
            <a:t>RMSE = 3237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+mn-cs"/>
            </a:rPr>
            <a:t>MAPE = 8,56%</a:t>
          </a:r>
        </a:p>
      </dsp:txBody>
      <dsp:txXfrm>
        <a:off x="0" y="435185"/>
        <a:ext cx="9660376" cy="3766065"/>
      </dsp:txXfrm>
    </dsp:sp>
    <dsp:sp modelId="{4F3057B0-C3B4-482D-B82F-18B87F1D5D49}">
      <dsp:nvSpPr>
        <dsp:cNvPr id="0" name=""/>
        <dsp:cNvSpPr/>
      </dsp:nvSpPr>
      <dsp:spPr>
        <a:xfrm>
          <a:off x="342730" y="0"/>
          <a:ext cx="5396286" cy="1021146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597" tIns="0" rIns="25559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</a:rPr>
            <a:t>Extreme Gradient Boosting</a:t>
          </a:r>
          <a:endParaRPr lang="en-US" sz="3000" b="1" kern="1200" dirty="0">
            <a:latin typeface="Arial" pitchFamily="34" charset="0"/>
            <a:cs typeface="Arial" pitchFamily="34" charset="0"/>
          </a:endParaRPr>
        </a:p>
      </dsp:txBody>
      <dsp:txXfrm>
        <a:off x="392578" y="49848"/>
        <a:ext cx="5296590" cy="92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5T15:27:09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84,'43'-2,"0"-3,52-11,-23 3,65-8,2 6,148 4,136 12,-379 2,72 12,-57-6,-43-5,1 0,0 1,22 10,-25-9,-1-1,1-1,0 0,0-1,18 3,-10-5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5T15:29:18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0,'436'0,"-402"2,56 9,-53-5,40 1,560-5,-308-4,5 2,-324 0,-1 1,0 0,0 0,0 1,11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E2B3-E0C1-5B4C-90E2-81D6A4E2A48F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764C7-0384-1B4D-ACCD-F2ABE4792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251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3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3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757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8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F7784D-2133-2D4E-8E73-C87999850AC4}"/>
              </a:ext>
            </a:extLst>
          </p:cNvPr>
          <p:cNvSpPr txBox="1">
            <a:spLocks/>
          </p:cNvSpPr>
          <p:nvPr/>
        </p:nvSpPr>
        <p:spPr>
          <a:xfrm>
            <a:off x="996286" y="1693552"/>
            <a:ext cx="10631606" cy="2970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prstMaterial="metal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Dự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báo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lượng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tiêu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thụ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nước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giải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khát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của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một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CHUỖI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cửa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hàng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tại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hy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lạp</a:t>
            </a:r>
            <a:r>
              <a:rPr lang="en-US" sz="4400" b="1" dirty="0">
                <a:ln>
                  <a:solidFill>
                    <a:schemeClr val="tx2"/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vi-VN" sz="4400" b="1" dirty="0">
              <a:ln>
                <a:solidFill>
                  <a:schemeClr val="tx2"/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681182"/>
            <a:ext cx="988097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Cẩm Anh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DA20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772334"/>
            <a:ext cx="988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itchFamily="34" charset="0"/>
                <a:cs typeface="Arial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5566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154664" y="113362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304708" y="715322"/>
            <a:ext cx="1074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</a:rPr>
              <a:t>L</a:t>
            </a:r>
            <a:r>
              <a:rPr lang="vi-VN" sz="2400" dirty="0">
                <a:latin typeface="Arial" panose="020B0604020202020204" pitchFamily="34" charset="0"/>
              </a:rPr>
              <a:t>ượng tiêu thụ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Gagoza</a:t>
            </a:r>
            <a:r>
              <a:rPr lang="vi-VN" sz="2400" dirty="0">
                <a:latin typeface="Arial" panose="020B0604020202020204" pitchFamily="34" charset="0"/>
              </a:rPr>
              <a:t> theo các dung tích </a:t>
            </a:r>
            <a:r>
              <a:rPr lang="en-US" sz="2400" dirty="0" err="1">
                <a:latin typeface="Arial" panose="020B0604020202020204" pitchFamily="34" charset="0"/>
              </a:rPr>
              <a:t>năm</a:t>
            </a:r>
            <a:r>
              <a:rPr lang="vi-VN" sz="2400" dirty="0">
                <a:latin typeface="Arial" panose="020B0604020202020204" pitchFamily="34" charset="0"/>
              </a:rPr>
              <a:t> 2012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2018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F86A83-7328-FF51-7BAE-C65F24C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176987"/>
            <a:ext cx="8892074" cy="29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C67D8BB1-5A44-8C3A-C0CC-430AD218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68" y="3933760"/>
            <a:ext cx="8892074" cy="29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147712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114899" y="730294"/>
            <a:ext cx="1093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</a:rPr>
              <a:t>L</a:t>
            </a:r>
            <a:r>
              <a:rPr lang="vi-VN" sz="2400" dirty="0">
                <a:latin typeface="Arial" panose="020B0604020202020204" pitchFamily="34" charset="0"/>
              </a:rPr>
              <a:t>ượng tiêu thụ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</a:rPr>
              <a:t> Kinder Cola</a:t>
            </a:r>
            <a:r>
              <a:rPr lang="vi-VN" sz="2400" dirty="0">
                <a:latin typeface="Arial" panose="020B0604020202020204" pitchFamily="34" charset="0"/>
              </a:rPr>
              <a:t> theo các dung tích </a:t>
            </a:r>
            <a:r>
              <a:rPr lang="en-US" sz="2400" dirty="0" err="1">
                <a:latin typeface="Arial" panose="020B0604020202020204" pitchFamily="34" charset="0"/>
              </a:rPr>
              <a:t>năm</a:t>
            </a:r>
            <a:r>
              <a:rPr lang="vi-VN" sz="2400" dirty="0">
                <a:latin typeface="Arial" panose="020B0604020202020204" pitchFamily="34" charset="0"/>
              </a:rPr>
              <a:t> 2012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2018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BA29800-C5E2-9DAD-4204-73937377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55" y="1191959"/>
            <a:ext cx="8967547" cy="29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6287BD89-ADB0-F3D4-FD84-46A37567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39" y="3959378"/>
            <a:ext cx="8808263" cy="28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108779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935665" y="670087"/>
            <a:ext cx="1093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</a:rPr>
              <a:t>L</a:t>
            </a:r>
            <a:r>
              <a:rPr lang="vi-VN" sz="2400" dirty="0">
                <a:latin typeface="Arial" panose="020B0604020202020204" pitchFamily="34" charset="0"/>
              </a:rPr>
              <a:t>ượng tiêu thụ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</a:rPr>
              <a:t> Lemon Boost</a:t>
            </a:r>
            <a:r>
              <a:rPr lang="vi-VN" sz="2400" dirty="0">
                <a:latin typeface="Arial" panose="020B0604020202020204" pitchFamily="34" charset="0"/>
              </a:rPr>
              <a:t> theo các dung tích </a:t>
            </a:r>
            <a:r>
              <a:rPr lang="en-US" sz="2400" dirty="0" err="1">
                <a:latin typeface="Arial" panose="020B0604020202020204" pitchFamily="34" charset="0"/>
              </a:rPr>
              <a:t>năm</a:t>
            </a:r>
            <a:r>
              <a:rPr lang="vi-VN" sz="2400" dirty="0">
                <a:latin typeface="Arial" panose="020B0604020202020204" pitchFamily="34" charset="0"/>
              </a:rPr>
              <a:t> 2012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2018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24722CF-7259-363B-03A2-87B323C2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51" y="1131752"/>
            <a:ext cx="8725056" cy="28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scatter chart">
            <a:extLst>
              <a:ext uri="{FF2B5EF4-FFF2-40B4-BE49-F238E27FC236}">
                <a16:creationId xmlns:a16="http://schemas.microsoft.com/office/drawing/2014/main" id="{3957175F-3D26-3A1F-0F56-8581FDB7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57" y="3865328"/>
            <a:ext cx="8558350" cy="28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120405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978781" y="715330"/>
            <a:ext cx="109353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300" dirty="0">
                <a:latin typeface="Arial" panose="020B0604020202020204" pitchFamily="34" charset="0"/>
              </a:rPr>
              <a:t>L</a:t>
            </a:r>
            <a:r>
              <a:rPr lang="vi-VN" sz="2300" dirty="0">
                <a:latin typeface="Arial" panose="020B0604020202020204" pitchFamily="34" charset="0"/>
              </a:rPr>
              <a:t>ượng tiêu thụ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giá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cả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</a:rPr>
              <a:t> Orange Power</a:t>
            </a:r>
            <a:r>
              <a:rPr lang="vi-VN" sz="2300" dirty="0">
                <a:latin typeface="Arial" panose="020B0604020202020204" pitchFamily="34" charset="0"/>
              </a:rPr>
              <a:t> theo các dung tích </a:t>
            </a:r>
            <a:r>
              <a:rPr lang="en-US" sz="2300" dirty="0" err="1">
                <a:latin typeface="Arial" panose="020B0604020202020204" pitchFamily="34" charset="0"/>
              </a:rPr>
              <a:t>năm</a:t>
            </a:r>
            <a:r>
              <a:rPr lang="vi-VN" sz="2300" dirty="0">
                <a:latin typeface="Arial" panose="020B0604020202020204" pitchFamily="34" charset="0"/>
              </a:rPr>
              <a:t> 2012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vi-VN" sz="2300" dirty="0">
                <a:latin typeface="Arial" panose="020B0604020202020204" pitchFamily="34" charset="0"/>
              </a:rPr>
              <a:t>-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vi-VN" sz="2300" dirty="0">
                <a:latin typeface="Arial" panose="020B0604020202020204" pitchFamily="34" charset="0"/>
              </a:rPr>
              <a:t>2018</a:t>
            </a:r>
            <a:endParaRPr lang="en-US" sz="2300" dirty="0"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284B8A7-83D0-236B-007E-EAEBF5D8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60" y="1236251"/>
            <a:ext cx="8805132" cy="28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4599DD1B-83E3-7A52-FF5C-947E81AA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41" y="3943433"/>
            <a:ext cx="8803966" cy="2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64235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vi-VN" dirty="0"/>
              <a:t>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EB48BD4-E490-814B-AA3D-FF6E66C8E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686320"/>
              </p:ext>
            </p:extLst>
          </p:nvPr>
        </p:nvGraphicFramePr>
        <p:xfrm>
          <a:off x="2142698" y="1453348"/>
          <a:ext cx="8670613" cy="416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8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64235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vi-VN" dirty="0"/>
              <a:t>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528550" y="1364775"/>
          <a:ext cx="9660376" cy="521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4224C2-B3AD-41D6-172B-A5BA50A2F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918" y="4288997"/>
            <a:ext cx="3760237" cy="2408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69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205480"/>
            <a:ext cx="94033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800" dirty="0" err="1">
                <a:latin typeface="Arial" panose="020B0604020202020204" pitchFamily="34" charset="0"/>
              </a:rPr>
              <a:t>Ngoài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ra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</a:rPr>
              <a:t>Random Forest </a:t>
            </a:r>
            <a:r>
              <a:rPr lang="en-US" sz="2800" dirty="0" err="1">
                <a:latin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tốt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</a:rPr>
              <a:t> test </a:t>
            </a:r>
            <a:r>
              <a:rPr lang="en-US" sz="2800" dirty="0" err="1">
                <a:latin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XGBoosting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</a:rPr>
              <a:t>: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R2_test = 92,4%; R2_train = 99,12%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MAE = 2979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RMSE = 4487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MAPE = 10,55%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B4D02-109A-6BAB-F6DF-AA7618DB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68" y="3172594"/>
            <a:ext cx="4163199" cy="2652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2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vi-V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17BDE-5884-3E33-D1A7-EDA6BFBF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39" y="2100351"/>
            <a:ext cx="3943350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69166-A117-4F33-45E7-FB42FCC8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43" y="2100351"/>
            <a:ext cx="4038600" cy="1485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F46450-4C6C-EC6B-D5A7-1ADD6DCE3442}"/>
              </a:ext>
            </a:extLst>
          </p:cNvPr>
          <p:cNvSpPr txBox="1"/>
          <p:nvPr/>
        </p:nvSpPr>
        <p:spPr>
          <a:xfrm>
            <a:off x="1649139" y="1205480"/>
            <a:ext cx="940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800" dirty="0" err="1">
                <a:latin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thử</a:t>
            </a:r>
            <a:r>
              <a:rPr lang="en-US" sz="2800" dirty="0"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98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205480"/>
            <a:ext cx="9403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</a:rPr>
              <a:t>KẾT QUẢ CỦA XGBOOSTING:</a:t>
            </a:r>
          </a:p>
          <a:p>
            <a:pPr lvl="0" algn="just">
              <a:spcBef>
                <a:spcPts val="1200"/>
              </a:spcBef>
            </a:pPr>
            <a:r>
              <a:rPr lang="en-US" sz="2800" b="1" dirty="0" err="1">
                <a:latin typeface="Arial" panose="020B0604020202020204" pitchFamily="34" charset="0"/>
              </a:rPr>
              <a:t>Tổng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lượng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thụ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tế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2018 </a:t>
            </a:r>
            <a:r>
              <a:rPr lang="en-US" sz="2800" dirty="0" err="1">
                <a:latin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</a:rPr>
              <a:t> 31.709.746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</a:rPr>
              <a:t>;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đoán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</a:rPr>
              <a:t> 30.859.056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</a:rPr>
              <a:t>thấp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hơn</a:t>
            </a:r>
            <a:r>
              <a:rPr lang="en-US" sz="2800" b="1" dirty="0">
                <a:latin typeface="Arial" panose="020B0604020202020204" pitchFamily="34" charset="0"/>
              </a:rPr>
              <a:t> 2,68% </a:t>
            </a:r>
            <a:r>
              <a:rPr lang="en-US" sz="2800" dirty="0">
                <a:latin typeface="Arial" panose="020B0604020202020204" pitchFamily="34" charset="0"/>
              </a:rPr>
              <a:t>so </a:t>
            </a:r>
            <a:r>
              <a:rPr lang="en-US" sz="2800" dirty="0" err="1">
                <a:latin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tế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  <a:p>
            <a:pPr lvl="0" algn="just">
              <a:spcBef>
                <a:spcPts val="1200"/>
              </a:spcBef>
            </a:pPr>
            <a:r>
              <a:rPr lang="en-US" sz="2800" i="1" dirty="0" err="1">
                <a:latin typeface="Arial" panose="020B0604020202020204" pitchFamily="34" charset="0"/>
              </a:rPr>
              <a:t>Lượng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tiêu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thụ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dự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đoán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thấp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hơn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thực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tế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có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thể</a:t>
            </a:r>
            <a:r>
              <a:rPr lang="en-US" sz="2800" i="1" dirty="0">
                <a:latin typeface="Arial" panose="020B0604020202020204" pitchFamily="34" charset="0"/>
              </a:rPr>
              <a:t> do </a:t>
            </a:r>
            <a:r>
              <a:rPr lang="en-US" sz="2800" i="1" dirty="0" err="1">
                <a:latin typeface="Arial" panose="020B0604020202020204" pitchFamily="34" charset="0"/>
              </a:rPr>
              <a:t>lượng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tiêu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thụ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từ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năm</a:t>
            </a:r>
            <a:r>
              <a:rPr lang="en-US" sz="2800" i="1" dirty="0">
                <a:latin typeface="Arial" panose="020B0604020202020204" pitchFamily="34" charset="0"/>
              </a:rPr>
              <a:t> 2012 – 2017 (</a:t>
            </a:r>
            <a:r>
              <a:rPr lang="en-US" sz="2800" i="1" dirty="0" err="1">
                <a:latin typeface="Arial" panose="020B0604020202020204" pitchFamily="34" charset="0"/>
              </a:rPr>
              <a:t>trên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tập</a:t>
            </a:r>
            <a:r>
              <a:rPr lang="en-US" sz="2800" i="1" dirty="0">
                <a:latin typeface="Arial" panose="020B0604020202020204" pitchFamily="34" charset="0"/>
              </a:rPr>
              <a:t> train) </a:t>
            </a:r>
            <a:r>
              <a:rPr lang="en-US" sz="2800" i="1" dirty="0" err="1">
                <a:latin typeface="Arial" panose="020B0604020202020204" pitchFamily="34" charset="0"/>
              </a:rPr>
              <a:t>có</a:t>
            </a:r>
            <a:r>
              <a:rPr lang="en-US" sz="2800" i="1" dirty="0">
                <a:latin typeface="Arial" panose="020B0604020202020204" pitchFamily="34" charset="0"/>
              </a:rPr>
              <a:t> xu </a:t>
            </a:r>
            <a:r>
              <a:rPr lang="en-US" sz="2800" i="1" dirty="0" err="1">
                <a:latin typeface="Arial" panose="020B0604020202020204" pitchFamily="34" charset="0"/>
              </a:rPr>
              <a:t>hướng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giảm</a:t>
            </a:r>
            <a:r>
              <a:rPr lang="en-US" sz="2800" i="1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dần</a:t>
            </a:r>
            <a:endParaRPr lang="en-US" sz="28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069293"/>
            <a:ext cx="94033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 panose="020B0604020202020204" pitchFamily="34" charset="0"/>
              </a:rPr>
              <a:t>Chênh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lệch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giữa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sản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lượng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dự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đoán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sản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lượng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thực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tế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từng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nhãn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sym typeface="Wingdings" panose="05000000000000000000" pitchFamily="2" charset="2"/>
              </a:rPr>
              <a:t>hàng</a:t>
            </a:r>
            <a:r>
              <a:rPr lang="en-US" sz="2600" dirty="0">
                <a:latin typeface="Arial" panose="020B0604020202020204" pitchFamily="34" charset="0"/>
                <a:sym typeface="Wingdings" panose="05000000000000000000" pitchFamily="2" charset="2"/>
              </a:rPr>
              <a:t> (brand)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tại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từng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cửa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sym typeface="Wingdings" panose="05000000000000000000" pitchFamily="2" charset="2"/>
              </a:rPr>
              <a:t>hàng</a:t>
            </a:r>
            <a:r>
              <a:rPr lang="en-US" sz="2600" dirty="0">
                <a:latin typeface="Arial" panose="020B0604020202020204" pitchFamily="34" charset="0"/>
                <a:sym typeface="Wingdings" panose="05000000000000000000" pitchFamily="2" charset="2"/>
              </a:rPr>
              <a:t> (shop)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</a:rPr>
              <a:t>không</a:t>
            </a:r>
            <a:r>
              <a:rPr lang="en-US" sz="2600" b="1" dirty="0">
                <a:latin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</a:rPr>
              <a:t>quá</a:t>
            </a:r>
            <a:r>
              <a:rPr lang="en-US" sz="2600" b="1" dirty="0">
                <a:latin typeface="Arial" panose="020B0604020202020204" pitchFamily="34" charset="0"/>
              </a:rPr>
              <a:t> 5,61%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28985-A596-A885-1547-ABAC45A3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48" y="2361955"/>
            <a:ext cx="5730504" cy="4378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4A1CAD-79F8-1070-EF18-9D3DC39C6868}"/>
                  </a:ext>
                </a:extLst>
              </p14:cNvPr>
              <p14:cNvContentPartPr/>
              <p14:nvPr/>
            </p14:nvContentPartPr>
            <p14:xfrm>
              <a:off x="8317325" y="3559443"/>
              <a:ext cx="601560" cy="30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4A1CAD-79F8-1070-EF18-9D3DC39C68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3325" y="3451803"/>
                <a:ext cx="70920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1. DATASET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364775"/>
            <a:ext cx="940330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df_train</a:t>
            </a:r>
            <a:r>
              <a:rPr lang="en-US" sz="2800" dirty="0">
                <a:latin typeface="Arial" panose="020B0604020202020204" pitchFamily="34" charset="0"/>
              </a:rPr>
              <a:t>: 6480 </a:t>
            </a:r>
            <a:r>
              <a:rPr lang="en-US" sz="2800" dirty="0" err="1">
                <a:latin typeface="Arial" panose="020B0604020202020204" pitchFamily="34" charset="0"/>
              </a:rPr>
              <a:t>dòng</a:t>
            </a:r>
            <a:r>
              <a:rPr lang="en-US" sz="2800" dirty="0">
                <a:latin typeface="Arial" panose="020B0604020202020204" pitchFamily="34" charset="0"/>
              </a:rPr>
              <a:t>, 6 </a:t>
            </a:r>
            <a:r>
              <a:rPr lang="en-US" sz="2800" dirty="0" err="1">
                <a:latin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</a:rPr>
              <a:t>, 6 </a:t>
            </a:r>
            <a:r>
              <a:rPr lang="en-US" sz="2800" dirty="0" err="1">
                <a:latin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2012 - 2017</a:t>
            </a:r>
          </a:p>
          <a:p>
            <a:pPr marL="457200" lvl="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df_test</a:t>
            </a:r>
            <a:r>
              <a:rPr lang="en-US" sz="2800" dirty="0">
                <a:latin typeface="Arial" panose="020B0604020202020204" pitchFamily="34" charset="0"/>
              </a:rPr>
              <a:t>: 1080 </a:t>
            </a:r>
            <a:r>
              <a:rPr lang="en-US" sz="2800" dirty="0" err="1">
                <a:latin typeface="Arial" panose="020B0604020202020204" pitchFamily="34" charset="0"/>
              </a:rPr>
              <a:t>dòng</a:t>
            </a:r>
            <a:r>
              <a:rPr lang="en-US" sz="2800" dirty="0">
                <a:latin typeface="Arial" panose="020B0604020202020204" pitchFamily="34" charset="0"/>
              </a:rPr>
              <a:t>, 6 </a:t>
            </a:r>
            <a:r>
              <a:rPr lang="en-US" sz="2800" dirty="0" err="1">
                <a:latin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</a:rPr>
              <a:t>, 6 </a:t>
            </a:r>
            <a:r>
              <a:rPr lang="en-US" sz="2800" dirty="0" err="1">
                <a:latin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2018</a:t>
            </a:r>
            <a:endParaRPr lang="en-US" sz="2800" i="1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324B8-4758-3FA5-EBC4-F55FC560F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1"/>
          <a:stretch/>
        </p:blipFill>
        <p:spPr>
          <a:xfrm>
            <a:off x="1139552" y="3518995"/>
            <a:ext cx="10430313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144297" y="1205480"/>
            <a:ext cx="39958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" panose="020B0604020202020204" pitchFamily="34" charset="0"/>
              </a:rPr>
              <a:t>Chênh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lệch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giữa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sản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lượng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dự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đoán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sản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lượng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thực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tế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từng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loại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sản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phẩm</a:t>
            </a:r>
            <a:r>
              <a:rPr lang="en-US" sz="2600" dirty="0">
                <a:latin typeface="Arial" panose="020B0604020202020204" pitchFamily="34" charset="0"/>
              </a:rPr>
              <a:t> (capacity + brand) </a:t>
            </a:r>
            <a:r>
              <a:rPr lang="en-US" sz="2600" dirty="0" err="1">
                <a:latin typeface="Arial" panose="020B0604020202020204" pitchFamily="34" charset="0"/>
              </a:rPr>
              <a:t>tại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từng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</a:rPr>
              <a:t>cửa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sym typeface="Wingdings" panose="05000000000000000000" pitchFamily="2" charset="2"/>
              </a:rPr>
              <a:t>hàng</a:t>
            </a:r>
            <a:r>
              <a:rPr lang="en-US" sz="2600" dirty="0">
                <a:latin typeface="Arial" panose="020B0604020202020204" pitchFamily="34" charset="0"/>
                <a:sym typeface="Wingdings" panose="05000000000000000000" pitchFamily="2" charset="2"/>
              </a:rPr>
              <a:t> (shop)</a:t>
            </a:r>
            <a:r>
              <a:rPr lang="en-US" sz="2600" dirty="0">
                <a:latin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</a:rPr>
              <a:t>không</a:t>
            </a:r>
            <a:r>
              <a:rPr lang="en-US" sz="2600" b="1" dirty="0">
                <a:latin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</a:rPr>
              <a:t>quá</a:t>
            </a:r>
            <a:r>
              <a:rPr lang="en-US" sz="2600" b="1" dirty="0">
                <a:latin typeface="Arial" panose="020B0604020202020204" pitchFamily="34" charset="0"/>
              </a:rPr>
              <a:t> 4,62%.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A481-687E-3945-F1AC-1F8E98DB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20" y="1088870"/>
            <a:ext cx="5760745" cy="5507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DF2B5F-AB50-4308-CCFF-A0653418607B}"/>
                  </a:ext>
                </a:extLst>
              </p14:cNvPr>
              <p14:cNvContentPartPr/>
              <p14:nvPr/>
            </p14:nvContentPartPr>
            <p14:xfrm>
              <a:off x="10534026" y="4814750"/>
              <a:ext cx="740520" cy="1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DF2B5F-AB50-4308-CCFF-A065341860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0026" y="4706750"/>
                <a:ext cx="84816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49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6.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2019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205480"/>
            <a:ext cx="940330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Giả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mức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2019 </a:t>
            </a:r>
            <a:r>
              <a:rPr lang="en-US" sz="2800" dirty="0" err="1">
                <a:latin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loại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bằng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mức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loại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2012 </a:t>
            </a:r>
            <a:r>
              <a:rPr lang="en-US" sz="2800" dirty="0" err="1">
                <a:latin typeface="Arial" panose="020B0604020202020204" pitchFamily="34" charset="0"/>
              </a:rPr>
              <a:t>đến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2018</a:t>
            </a: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XGBoost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thụ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2019</a:t>
            </a:r>
          </a:p>
          <a:p>
            <a:pPr lvl="0" algn="just"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cơ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sở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để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xây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dựng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kế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hoạch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kinh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doanh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lượng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nhập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hàng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kế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hoạch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lưu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kho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phân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phối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hàng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hóa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cửa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năm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2019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6.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2019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5D00B-C0C0-455F-CFEE-6F362252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355443"/>
            <a:ext cx="10260785" cy="4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6.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2019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205480"/>
            <a:ext cx="940330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thụ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đoán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2019 </a:t>
            </a:r>
            <a:r>
              <a:rPr lang="en-US" sz="2800" dirty="0" err="1">
                <a:latin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</a:rPr>
              <a:t> 33.338.726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thụ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tế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2018 </a:t>
            </a:r>
            <a:r>
              <a:rPr lang="en-US" sz="2800" dirty="0" err="1">
                <a:latin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</a:rPr>
              <a:t> 31.709.746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  <a:p>
            <a:pPr lvl="0" algn="just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latin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sản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lượng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năm</a:t>
            </a:r>
            <a:r>
              <a:rPr lang="en-US" sz="2800" b="1" dirty="0">
                <a:latin typeface="Arial" panose="020B0604020202020204" pitchFamily="34" charset="0"/>
              </a:rPr>
              <a:t> 2019 </a:t>
            </a:r>
            <a:r>
              <a:rPr lang="en-US" sz="2800" b="1" dirty="0" err="1">
                <a:latin typeface="Arial" panose="020B0604020202020204" pitchFamily="34" charset="0"/>
              </a:rPr>
              <a:t>tăng</a:t>
            </a:r>
            <a:r>
              <a:rPr lang="en-US" sz="2800" b="1" dirty="0">
                <a:latin typeface="Arial" panose="020B0604020202020204" pitchFamily="34" charset="0"/>
              </a:rPr>
              <a:t> 5,14% so </a:t>
            </a:r>
            <a:r>
              <a:rPr lang="en-US" sz="2800" b="1" dirty="0" err="1">
                <a:latin typeface="Arial" panose="020B0604020202020204" pitchFamily="34" charset="0"/>
              </a:rPr>
              <a:t>với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</a:rPr>
              <a:t>năm</a:t>
            </a:r>
            <a:r>
              <a:rPr lang="en-US" sz="2800" b="1" dirty="0">
                <a:latin typeface="Arial" panose="020B0604020202020204" pitchFamily="34" charset="0"/>
              </a:rPr>
              <a:t> 2018.</a:t>
            </a:r>
          </a:p>
        </p:txBody>
      </p:sp>
    </p:spTree>
    <p:extLst>
      <p:ext uri="{BB962C8B-B14F-4D97-AF65-F5344CB8AC3E}">
        <p14:creationId xmlns:p14="http://schemas.microsoft.com/office/powerpoint/2010/main" val="42310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2497-2FF0-1B44-8DDA-D8086537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567058"/>
          </a:xfrm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0308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364775"/>
            <a:ext cx="94033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0 duplicate; 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Loại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bỏ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</a:rPr>
              <a:t>: ‘id’, ‘</a:t>
            </a:r>
            <a:r>
              <a:rPr lang="en-US" sz="2800" dirty="0" err="1">
                <a:latin typeface="Arial" panose="020B0604020202020204" pitchFamily="34" charset="0"/>
              </a:rPr>
              <a:t>lat</a:t>
            </a:r>
            <a:r>
              <a:rPr lang="en-US" sz="2800" dirty="0">
                <a:latin typeface="Arial" panose="020B0604020202020204" pitchFamily="34" charset="0"/>
              </a:rPr>
              <a:t>’, ‘long’, ‘pop’</a:t>
            </a:r>
          </a:p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Xử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</a:rPr>
              <a:t> null: ‘container’ </a:t>
            </a:r>
            <a:r>
              <a:rPr lang="en-US" sz="2800" dirty="0" err="1">
                <a:latin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</a:rPr>
              <a:t> ‘capacity’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B3F56-4D68-D291-3B22-E1E19914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26" y="3466214"/>
            <a:ext cx="361950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72596-0C10-A786-5226-A8B81C831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2"/>
          <a:stretch/>
        </p:blipFill>
        <p:spPr>
          <a:xfrm>
            <a:off x="7431106" y="3658739"/>
            <a:ext cx="1925545" cy="3076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8A19B3-B243-6B9E-CF1E-D749B690EF09}"/>
              </a:ext>
            </a:extLst>
          </p:cNvPr>
          <p:cNvSpPr/>
          <p:nvPr/>
        </p:nvSpPr>
        <p:spPr>
          <a:xfrm>
            <a:off x="2600882" y="3866248"/>
            <a:ext cx="1770434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spc="-5" dirty="0" err="1">
              <a:latin typeface="Arial"/>
              <a:cs typeface="Arial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8979ACE-84AE-C32A-3092-D5C659BDA3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12546" y="3283061"/>
            <a:ext cx="500836" cy="382793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364775"/>
            <a:ext cx="94033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Datatype: ‘date’ 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 datetime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</a:rPr>
              <a:t> ‘month’, ‘year’ </a:t>
            </a:r>
          </a:p>
          <a:p>
            <a:pPr marL="457200" lvl="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Datatype: ‘capacity’ 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interger</a:t>
            </a:r>
            <a:endParaRPr lang="en-US" sz="28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9DD59-7AC3-E2E6-658A-542F922A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9" y="3189767"/>
            <a:ext cx="9701561" cy="2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81" y="712814"/>
            <a:ext cx="10082331" cy="5360440"/>
          </a:xfrm>
          <a:prstGeom prst="rect">
            <a:avLst/>
          </a:prstGeom>
        </p:spPr>
      </p:pic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64235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MỤC TIÊU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461991" y="1220319"/>
            <a:ext cx="94033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800" dirty="0" err="1">
                <a:latin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yếu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tố</a:t>
            </a:r>
            <a:r>
              <a:rPr lang="en-US" sz="2800" dirty="0">
                <a:latin typeface="Arial" panose="020B0604020202020204" pitchFamily="34" charset="0"/>
              </a:rPr>
              <a:t>:</a:t>
            </a: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‘shop’: </a:t>
            </a:r>
            <a:r>
              <a:rPr lang="en-US" sz="2800" dirty="0" err="1">
                <a:latin typeface="Arial" panose="020B0604020202020204" pitchFamily="34" charset="0"/>
              </a:rPr>
              <a:t>cửa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báo</a:t>
            </a:r>
            <a:endParaRPr lang="en-US" sz="2800" dirty="0">
              <a:latin typeface="Arial" panose="020B0604020202020204" pitchFamily="34" charset="0"/>
            </a:endParaRP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‘month’, ‘year’: </a:t>
            </a:r>
            <a:r>
              <a:rPr lang="en-US" sz="2800" dirty="0" err="1">
                <a:latin typeface="Arial" panose="020B0604020202020204" pitchFamily="34" charset="0"/>
              </a:rPr>
              <a:t>tháng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báo</a:t>
            </a:r>
            <a:endParaRPr lang="en-US" sz="2800" dirty="0">
              <a:latin typeface="Arial" panose="020B0604020202020204" pitchFamily="34" charset="0"/>
            </a:endParaRP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‘brand’: </a:t>
            </a:r>
            <a:r>
              <a:rPr lang="en-US" sz="2800" dirty="0" err="1">
                <a:latin typeface="Arial" panose="020B0604020202020204" pitchFamily="34" charset="0"/>
              </a:rPr>
              <a:t>nhãn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báo</a:t>
            </a:r>
            <a:endParaRPr lang="en-US" sz="2800" dirty="0">
              <a:latin typeface="Arial" panose="020B0604020202020204" pitchFamily="34" charset="0"/>
            </a:endParaRP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‘capacity’: </a:t>
            </a:r>
            <a:r>
              <a:rPr lang="en-US" sz="2800" dirty="0" err="1">
                <a:latin typeface="Arial" panose="020B0604020202020204" pitchFamily="34" charset="0"/>
              </a:rPr>
              <a:t>loại</a:t>
            </a:r>
            <a:r>
              <a:rPr lang="en-US" sz="2800" dirty="0">
                <a:latin typeface="Arial" panose="020B0604020202020204" pitchFamily="34" charset="0"/>
              </a:rPr>
              <a:t> dung </a:t>
            </a:r>
            <a:r>
              <a:rPr lang="en-US" sz="2800" dirty="0" err="1">
                <a:latin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nước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khát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báo</a:t>
            </a:r>
            <a:endParaRPr lang="en-US" sz="2800" dirty="0">
              <a:latin typeface="Arial" panose="020B0604020202020204" pitchFamily="34" charset="0"/>
            </a:endParaRP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‘price’: </a:t>
            </a:r>
            <a:r>
              <a:rPr lang="en-US" sz="2800" dirty="0" err="1">
                <a:latin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loại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nước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khát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báo</a:t>
            </a:r>
            <a:endParaRPr lang="en-US" sz="2800" dirty="0">
              <a:latin typeface="Arial" panose="020B0604020202020204" pitchFamily="34" charset="0"/>
            </a:endParaRPr>
          </a:p>
          <a:p>
            <a:pPr lvl="0" algn="just"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Xây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dựng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được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mô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hình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dự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báo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lượng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tiêu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thụ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nước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giải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khát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hàng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tháng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năm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2019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mỗi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cửa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hàng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theo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từng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loại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sản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phẩm</a:t>
            </a:r>
            <a:r>
              <a:rPr 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28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364775"/>
            <a:ext cx="462919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thụ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2012 – 2018 </a:t>
            </a:r>
            <a:r>
              <a:rPr lang="en-US" sz="2800" dirty="0" err="1">
                <a:latin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</a:rPr>
              <a:t>, ở </a:t>
            </a:r>
            <a:r>
              <a:rPr lang="en-US" sz="2800" dirty="0" err="1">
                <a:latin typeface="Arial" panose="020B0604020202020204" pitchFamily="34" charset="0"/>
              </a:rPr>
              <a:t>khoảng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mức</a:t>
            </a:r>
            <a:r>
              <a:rPr lang="en-US" sz="2800" dirty="0">
                <a:latin typeface="Arial" panose="020B0604020202020204" pitchFamily="34" charset="0"/>
              </a:rPr>
              <a:t> 31 – 33 </a:t>
            </a:r>
            <a:r>
              <a:rPr lang="en-US" sz="2800" dirty="0" err="1">
                <a:latin typeface="Arial" panose="020B0604020202020204" pitchFamily="34" charset="0"/>
              </a:rPr>
              <a:t>triệu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mỗi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  <a:p>
            <a:pPr marL="457200" lvl="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2012 </a:t>
            </a:r>
            <a:r>
              <a:rPr lang="en-US" sz="2800" dirty="0" err="1">
                <a:latin typeface="Arial" panose="020B0604020202020204" pitchFamily="34" charset="0"/>
              </a:rPr>
              <a:t>đến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2017 (</a:t>
            </a:r>
            <a:r>
              <a:rPr lang="en-US" sz="2800" dirty="0" err="1">
                <a:latin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</a:rPr>
              <a:t> train) </a:t>
            </a:r>
            <a:r>
              <a:rPr lang="en-US" sz="2800" dirty="0" err="1">
                <a:latin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thụ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</a:rPr>
              <a:t> xu </a:t>
            </a:r>
            <a:r>
              <a:rPr lang="en-US" sz="2800" dirty="0" err="1">
                <a:latin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</a:rPr>
              <a:t>; </a:t>
            </a:r>
            <a:r>
              <a:rPr lang="en-US" sz="2800" dirty="0" err="1">
                <a:latin typeface="Arial" panose="020B0604020202020204" pitchFamily="34" charset="0"/>
              </a:rPr>
              <a:t>tuy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nhiên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đến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</a:rPr>
              <a:t> 2018 (</a:t>
            </a:r>
            <a:r>
              <a:rPr lang="en-US" sz="2800" dirty="0" err="1">
                <a:latin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</a:rPr>
              <a:t> test) </a:t>
            </a:r>
            <a:r>
              <a:rPr lang="en-US" sz="2800" dirty="0" err="1">
                <a:latin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</a:rPr>
              <a:t> xu </a:t>
            </a:r>
            <a:r>
              <a:rPr lang="en-US" sz="2800" dirty="0" err="1">
                <a:latin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tăng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670A7E-7E99-0E3B-9242-2099F416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89" y="1032896"/>
            <a:ext cx="4492160" cy="57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649139" y="1075526"/>
            <a:ext cx="95682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</a:rPr>
              <a:t> chu </a:t>
            </a:r>
            <a:r>
              <a:rPr lang="en-US" sz="2400" dirty="0" err="1">
                <a:latin typeface="Arial" panose="020B0604020202020204" pitchFamily="34" charset="0"/>
              </a:rPr>
              <a:t>kỳ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mùa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hè</a:t>
            </a:r>
            <a:r>
              <a:rPr lang="en-US" sz="2400" dirty="0">
                <a:latin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</a:rPr>
              <a:t> 7-8)</a:t>
            </a: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từng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động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614BAC-1D1F-D61A-1F85-BBAB7A67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91" y="2817208"/>
            <a:ext cx="7281507" cy="39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454904"/>
            <a:ext cx="10186988" cy="9005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085565" y="1110864"/>
            <a:ext cx="1075498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300" dirty="0" err="1">
                <a:latin typeface="Arial" panose="020B0604020202020204" pitchFamily="34" charset="0"/>
              </a:rPr>
              <a:t>Lượng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bán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ra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</a:rPr>
              <a:t> shop </a:t>
            </a:r>
            <a:r>
              <a:rPr lang="en-US" sz="2300" dirty="0" err="1">
                <a:latin typeface="Arial" panose="020B0604020202020204" pitchFamily="34" charset="0"/>
              </a:rPr>
              <a:t>tại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thành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phố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cũng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không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có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nhiều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biến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động</a:t>
            </a:r>
            <a:r>
              <a:rPr lang="en-US" sz="2300" dirty="0">
                <a:latin typeface="Arial" panose="020B0604020202020204" pitchFamily="34" charset="0"/>
              </a:rPr>
              <a:t>.</a:t>
            </a: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</a:rPr>
              <a:t>Shop </a:t>
            </a:r>
            <a:r>
              <a:rPr lang="en-US" sz="2300" dirty="0" err="1">
                <a:latin typeface="Arial" panose="020B0604020202020204" pitchFamily="34" charset="0"/>
              </a:rPr>
              <a:t>bán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tốt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nhất</a:t>
            </a:r>
            <a:r>
              <a:rPr lang="en-US" sz="2300" dirty="0">
                <a:latin typeface="Arial" panose="020B0604020202020204" pitchFamily="34" charset="0"/>
              </a:rPr>
              <a:t>: Shop 6; shop </a:t>
            </a:r>
            <a:r>
              <a:rPr lang="en-US" sz="2300" dirty="0" err="1">
                <a:latin typeface="Arial" panose="020B0604020202020204" pitchFamily="34" charset="0"/>
              </a:rPr>
              <a:t>bán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kém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nhất</a:t>
            </a:r>
            <a:r>
              <a:rPr lang="en-US" sz="2300" dirty="0">
                <a:latin typeface="Arial" panose="020B0604020202020204" pitchFamily="34" charset="0"/>
              </a:rPr>
              <a:t>: Shop 3.</a:t>
            </a: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</a:rPr>
              <a:t>Thành </a:t>
            </a:r>
            <a:r>
              <a:rPr lang="en-US" sz="2300" dirty="0" err="1">
                <a:latin typeface="Arial" panose="020B0604020202020204" pitchFamily="34" charset="0"/>
              </a:rPr>
              <a:t>phố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bán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tốt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nhất</a:t>
            </a:r>
            <a:r>
              <a:rPr lang="en-US" sz="2300" dirty="0">
                <a:latin typeface="Arial" panose="020B0604020202020204" pitchFamily="34" charset="0"/>
              </a:rPr>
              <a:t>: Athens; </a:t>
            </a:r>
            <a:r>
              <a:rPr lang="en-US" sz="2300" dirty="0" err="1">
                <a:latin typeface="Arial" panose="020B0604020202020204" pitchFamily="34" charset="0"/>
              </a:rPr>
              <a:t>thành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phố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bán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kém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nhất</a:t>
            </a:r>
            <a:r>
              <a:rPr lang="en-US" sz="2300" dirty="0">
                <a:latin typeface="Arial" panose="020B0604020202020204" pitchFamily="34" charset="0"/>
              </a:rPr>
              <a:t>: Larisa.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5FA6F4-6EB3-7132-8489-1ACB7B00A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65" y="2873829"/>
            <a:ext cx="5880936" cy="38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E0915F8-69E7-5A72-4155-50B4D956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138" y="2873829"/>
            <a:ext cx="5880936" cy="38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545DBB7C-153C-354B-BD1F-A6CA742DEF5B}"/>
              </a:ext>
            </a:extLst>
          </p:cNvPr>
          <p:cNvSpPr txBox="1">
            <a:spLocks/>
          </p:cNvSpPr>
          <p:nvPr/>
        </p:nvSpPr>
        <p:spPr>
          <a:xfrm>
            <a:off x="1257300" y="182354"/>
            <a:ext cx="10186988" cy="62007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3600" b="1" cap="all" spc="200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4. EDA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140342" y="802433"/>
            <a:ext cx="1066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</a:rPr>
              <a:t>L</a:t>
            </a:r>
            <a:r>
              <a:rPr lang="vi-VN" sz="2400" dirty="0">
                <a:latin typeface="Arial" panose="020B0604020202020204" pitchFamily="34" charset="0"/>
              </a:rPr>
              <a:t>ượng tiêu thụ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Adult Cola theo các dung tích </a:t>
            </a:r>
            <a:r>
              <a:rPr lang="en-US" sz="2400" dirty="0" err="1">
                <a:latin typeface="Arial" panose="020B0604020202020204" pitchFamily="34" charset="0"/>
              </a:rPr>
              <a:t>năm</a:t>
            </a:r>
            <a:r>
              <a:rPr lang="vi-VN" sz="2400" dirty="0">
                <a:latin typeface="Arial" panose="020B0604020202020204" pitchFamily="34" charset="0"/>
              </a:rPr>
              <a:t> 2012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</a:rPr>
              <a:t>2018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74E767-C36A-98F6-E90B-85907842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60" y="1310783"/>
            <a:ext cx="8509445" cy="279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1CE797B1-D12A-2F5A-7596-F13F0162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6" y="3986655"/>
            <a:ext cx="8509446" cy="28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800" spc="-5" dirty="0" err="1">
            <a:latin typeface="Arial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{B48808FB-FE65-8540-A170-22245AAABA73}tf10001071</Template>
  <TotalTime>4373</TotalTime>
  <Words>905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QUÁ TRÌNH RA ĐỜI  VÀ PHÁT TRIỂN CỦA ĐỒNG TIỀN VIỆT NAM</dc:title>
  <dc:creator>Microsoft Office User</dc:creator>
  <cp:lastModifiedBy>FGV</cp:lastModifiedBy>
  <cp:revision>496</cp:revision>
  <dcterms:created xsi:type="dcterms:W3CDTF">2019-09-07T14:15:46Z</dcterms:created>
  <dcterms:modified xsi:type="dcterms:W3CDTF">2023-05-16T10:25:37Z</dcterms:modified>
</cp:coreProperties>
</file>