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6"/>
  </p:notesMasterIdLst>
  <p:sldIdLst>
    <p:sldId id="256" r:id="rId3"/>
    <p:sldId id="257" r:id="rId4"/>
    <p:sldId id="265" r:id="rId5"/>
    <p:sldId id="266" r:id="rId6"/>
    <p:sldId id="267" r:id="rId7"/>
    <p:sldId id="268" r:id="rId8"/>
    <p:sldId id="264" r:id="rId9"/>
    <p:sldId id="261" r:id="rId10"/>
    <p:sldId id="258" r:id="rId11"/>
    <p:sldId id="262" r:id="rId12"/>
    <p:sldId id="259" r:id="rId13"/>
    <p:sldId id="263"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571" autoAdjust="0"/>
  </p:normalViewPr>
  <p:slideViewPr>
    <p:cSldViewPr snapToGrid="0">
      <p:cViewPr varScale="1">
        <p:scale>
          <a:sx n="64" d="100"/>
          <a:sy n="64" d="100"/>
        </p:scale>
        <p:origin x="9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7EFE08-CDA9-49AF-B832-0C05EF429070}" type="datetimeFigureOut">
              <a:rPr lang="en-PH" smtClean="0"/>
              <a:t>29/08/2024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859C3-732E-4D8D-BF2A-863ABEDDB476}" type="slidenum">
              <a:rPr lang="en-PH" smtClean="0"/>
              <a:t>‹#›</a:t>
            </a:fld>
            <a:endParaRPr lang="en-PH"/>
          </a:p>
        </p:txBody>
      </p:sp>
    </p:spTree>
    <p:extLst>
      <p:ext uri="{BB962C8B-B14F-4D97-AF65-F5344CB8AC3E}">
        <p14:creationId xmlns:p14="http://schemas.microsoft.com/office/powerpoint/2010/main" val="3233809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CBD6-2D82-06D5-3C33-60B89CA67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DDB013B-095F-7405-F8E0-AF6E10F51B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73627EFD-46DC-6EC9-714A-B82A0508A9AB}"/>
              </a:ext>
            </a:extLst>
          </p:cNvPr>
          <p:cNvSpPr>
            <a:spLocks noGrp="1"/>
          </p:cNvSpPr>
          <p:nvPr>
            <p:ph type="dt" sz="half" idx="10"/>
          </p:nvPr>
        </p:nvSpPr>
        <p:spPr/>
        <p:txBody>
          <a:bodyPr/>
          <a:lstStyle/>
          <a:p>
            <a:fld id="{C596ABC7-DFD5-4937-9CCE-1AF3FF218FA5}" type="datetimeFigureOut">
              <a:rPr lang="en-PH" smtClean="0"/>
              <a:t>29/08/2024</a:t>
            </a:fld>
            <a:endParaRPr lang="en-PH"/>
          </a:p>
        </p:txBody>
      </p:sp>
      <p:sp>
        <p:nvSpPr>
          <p:cNvPr id="5" name="Footer Placeholder 4">
            <a:extLst>
              <a:ext uri="{FF2B5EF4-FFF2-40B4-BE49-F238E27FC236}">
                <a16:creationId xmlns:a16="http://schemas.microsoft.com/office/drawing/2014/main" id="{3A30DFCD-FA32-450F-2AAF-AB00F7DF5EB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97D699A-0789-CBDB-BD72-0EEADF61106D}"/>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415782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1803-67F1-163D-AD5C-812FD30CCAB4}"/>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D3A1B0D-70C0-4DA8-0081-F191743D5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07B5416-EC3F-4F48-AF27-69B4123C9EB5}"/>
              </a:ext>
            </a:extLst>
          </p:cNvPr>
          <p:cNvSpPr>
            <a:spLocks noGrp="1"/>
          </p:cNvSpPr>
          <p:nvPr>
            <p:ph type="dt" sz="half" idx="10"/>
          </p:nvPr>
        </p:nvSpPr>
        <p:spPr/>
        <p:txBody>
          <a:bodyPr/>
          <a:lstStyle/>
          <a:p>
            <a:fld id="{C596ABC7-DFD5-4937-9CCE-1AF3FF218FA5}" type="datetimeFigureOut">
              <a:rPr lang="en-PH" smtClean="0"/>
              <a:t>29/08/2024</a:t>
            </a:fld>
            <a:endParaRPr lang="en-PH"/>
          </a:p>
        </p:txBody>
      </p:sp>
      <p:sp>
        <p:nvSpPr>
          <p:cNvPr id="5" name="Footer Placeholder 4">
            <a:extLst>
              <a:ext uri="{FF2B5EF4-FFF2-40B4-BE49-F238E27FC236}">
                <a16:creationId xmlns:a16="http://schemas.microsoft.com/office/drawing/2014/main" id="{B8BDC6C3-3001-92D9-1467-9C1DD0281A0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2F0830B-985E-C2BD-8B26-DA24F03284D7}"/>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2453997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F253B4-ED6D-5D99-65B0-CAF8D007B7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E8C403A-A4ED-AA80-8359-CA66F23940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CB7533E-59A2-6D3D-FD6E-748C68AAA69A}"/>
              </a:ext>
            </a:extLst>
          </p:cNvPr>
          <p:cNvSpPr>
            <a:spLocks noGrp="1"/>
          </p:cNvSpPr>
          <p:nvPr>
            <p:ph type="dt" sz="half" idx="10"/>
          </p:nvPr>
        </p:nvSpPr>
        <p:spPr/>
        <p:txBody>
          <a:bodyPr/>
          <a:lstStyle/>
          <a:p>
            <a:fld id="{C596ABC7-DFD5-4937-9CCE-1AF3FF218FA5}" type="datetimeFigureOut">
              <a:rPr lang="en-PH" smtClean="0"/>
              <a:t>29/08/2024</a:t>
            </a:fld>
            <a:endParaRPr lang="en-PH"/>
          </a:p>
        </p:txBody>
      </p:sp>
      <p:sp>
        <p:nvSpPr>
          <p:cNvPr id="5" name="Footer Placeholder 4">
            <a:extLst>
              <a:ext uri="{FF2B5EF4-FFF2-40B4-BE49-F238E27FC236}">
                <a16:creationId xmlns:a16="http://schemas.microsoft.com/office/drawing/2014/main" id="{0C64645D-55D0-3D61-AF77-34234291DD2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7BEC6DD-56EE-D7D4-2869-6B741504715A}"/>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875775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8/29/2024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8/29/2024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8/29/2024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212496"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8/29/2024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6" name="Picture Placeholder 23">
            <a:extLst>
              <a:ext uri="{FF2B5EF4-FFF2-40B4-BE49-F238E27FC236}">
                <a16:creationId xmlns:a16="http://schemas.microsoft.com/office/drawing/2014/main" id="{BA198D21-2409-AA26-2882-9757585EE7C8}"/>
              </a:ext>
            </a:extLst>
          </p:cNvPr>
          <p:cNvSpPr>
            <a:spLocks noGrp="1"/>
          </p:cNvSpPr>
          <p:nvPr>
            <p:ph type="pic" sz="quarter" idx="17"/>
          </p:nvPr>
        </p:nvSpPr>
        <p:spPr>
          <a:xfrm>
            <a:off x="8262416" y="1594022"/>
            <a:ext cx="3650910" cy="3650910"/>
          </a:xfrm>
          <a:prstGeom prst="ellipse">
            <a:avLst/>
          </a:prstGeom>
        </p:spPr>
        <p:txBody>
          <a:bodyPr/>
          <a:lstStyle/>
          <a:p>
            <a:r>
              <a:rPr lang="en-US" dirty="0"/>
              <a:t>Click icon to add picture</a:t>
            </a:r>
          </a:p>
        </p:txBody>
      </p:sp>
    </p:spTree>
    <p:extLst>
      <p:ext uri="{BB962C8B-B14F-4D97-AF65-F5344CB8AC3E}">
        <p14:creationId xmlns:p14="http://schemas.microsoft.com/office/powerpoint/2010/main" val="4095664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212496"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8/29/2024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6" y="2185521"/>
            <a:ext cx="5334003"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5334002" cy="2044898"/>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6" name="Picture Placeholder 23">
            <a:extLst>
              <a:ext uri="{FF2B5EF4-FFF2-40B4-BE49-F238E27FC236}">
                <a16:creationId xmlns:a16="http://schemas.microsoft.com/office/drawing/2014/main" id="{BA198D21-2409-AA26-2882-9757585EE7C8}"/>
              </a:ext>
            </a:extLst>
          </p:cNvPr>
          <p:cNvSpPr>
            <a:spLocks noGrp="1"/>
          </p:cNvSpPr>
          <p:nvPr>
            <p:ph type="pic" sz="quarter" idx="17"/>
          </p:nvPr>
        </p:nvSpPr>
        <p:spPr>
          <a:xfrm>
            <a:off x="7822096" y="1594022"/>
            <a:ext cx="3650910" cy="3650910"/>
          </a:xfrm>
          <a:prstGeom prst="ellipse">
            <a:avLst/>
          </a:prstGeom>
        </p:spPr>
        <p:txBody>
          <a:bodyPr/>
          <a:lstStyle/>
          <a:p>
            <a:r>
              <a:rPr lang="en-US" dirty="0"/>
              <a:t>Click icon to add picture</a:t>
            </a:r>
          </a:p>
        </p:txBody>
      </p:sp>
    </p:spTree>
    <p:extLst>
      <p:ext uri="{BB962C8B-B14F-4D97-AF65-F5344CB8AC3E}">
        <p14:creationId xmlns:p14="http://schemas.microsoft.com/office/powerpoint/2010/main" val="2324234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8/29/2024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8/29/2024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8/29/2024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D9BC-D535-77AE-96CF-03BA4ACA0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52736D3-E88B-CE7A-B12B-A032493F2E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392B9CD-48B4-0F3C-B0AA-15739BD5FD39}"/>
              </a:ext>
            </a:extLst>
          </p:cNvPr>
          <p:cNvSpPr>
            <a:spLocks noGrp="1"/>
          </p:cNvSpPr>
          <p:nvPr>
            <p:ph type="dt" sz="half" idx="10"/>
          </p:nvPr>
        </p:nvSpPr>
        <p:spPr/>
        <p:txBody>
          <a:bodyPr/>
          <a:lstStyle/>
          <a:p>
            <a:fld id="{C596ABC7-DFD5-4937-9CCE-1AF3FF218FA5}" type="datetimeFigureOut">
              <a:rPr lang="en-PH" smtClean="0"/>
              <a:t>29/08/2024</a:t>
            </a:fld>
            <a:endParaRPr lang="en-PH"/>
          </a:p>
        </p:txBody>
      </p:sp>
      <p:sp>
        <p:nvSpPr>
          <p:cNvPr id="5" name="Footer Placeholder 4">
            <a:extLst>
              <a:ext uri="{FF2B5EF4-FFF2-40B4-BE49-F238E27FC236}">
                <a16:creationId xmlns:a16="http://schemas.microsoft.com/office/drawing/2014/main" id="{CF78D999-9054-2012-AABE-DC7187BA282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381D660-77F2-4845-A5B5-815C48859D29}"/>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4005254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8/29/2024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8/29/2024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8/29/2024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660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C6E2-221D-1542-940B-C8682D5CFE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5E0533AE-B14B-27E9-5703-1A667A1E82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7E01A6-90F3-24F5-CAE9-E84CAD8A9E40}"/>
              </a:ext>
            </a:extLst>
          </p:cNvPr>
          <p:cNvSpPr>
            <a:spLocks noGrp="1"/>
          </p:cNvSpPr>
          <p:nvPr>
            <p:ph type="dt" sz="half" idx="10"/>
          </p:nvPr>
        </p:nvSpPr>
        <p:spPr/>
        <p:txBody>
          <a:bodyPr/>
          <a:lstStyle/>
          <a:p>
            <a:fld id="{C596ABC7-DFD5-4937-9CCE-1AF3FF218FA5}" type="datetimeFigureOut">
              <a:rPr lang="en-PH" smtClean="0"/>
              <a:t>29/08/2024</a:t>
            </a:fld>
            <a:endParaRPr lang="en-PH"/>
          </a:p>
        </p:txBody>
      </p:sp>
      <p:sp>
        <p:nvSpPr>
          <p:cNvPr id="5" name="Footer Placeholder 4">
            <a:extLst>
              <a:ext uri="{FF2B5EF4-FFF2-40B4-BE49-F238E27FC236}">
                <a16:creationId xmlns:a16="http://schemas.microsoft.com/office/drawing/2014/main" id="{39237470-8FF9-39F1-BD6E-72492865DDC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B13387A-7AB4-09D5-CB45-C3524AC64D3B}"/>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356360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655F-3B07-179E-1000-7C22E36FAD0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AAB3093-320E-A6CB-522B-43DE06F340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0B1975B-F806-34D2-8091-03A757A04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443F43AD-4CC0-4591-B974-3974662D4F16}"/>
              </a:ext>
            </a:extLst>
          </p:cNvPr>
          <p:cNvSpPr>
            <a:spLocks noGrp="1"/>
          </p:cNvSpPr>
          <p:nvPr>
            <p:ph type="dt" sz="half" idx="10"/>
          </p:nvPr>
        </p:nvSpPr>
        <p:spPr/>
        <p:txBody>
          <a:bodyPr/>
          <a:lstStyle/>
          <a:p>
            <a:fld id="{C596ABC7-DFD5-4937-9CCE-1AF3FF218FA5}" type="datetimeFigureOut">
              <a:rPr lang="en-PH" smtClean="0"/>
              <a:t>29/08/2024</a:t>
            </a:fld>
            <a:endParaRPr lang="en-PH"/>
          </a:p>
        </p:txBody>
      </p:sp>
      <p:sp>
        <p:nvSpPr>
          <p:cNvPr id="6" name="Footer Placeholder 5">
            <a:extLst>
              <a:ext uri="{FF2B5EF4-FFF2-40B4-BE49-F238E27FC236}">
                <a16:creationId xmlns:a16="http://schemas.microsoft.com/office/drawing/2014/main" id="{FD266D62-82F8-93CC-C81C-2F41897009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0A67324-A4CE-E7B7-E508-1FFB5196892C}"/>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333878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49F6-E33D-AADC-409A-EC330DC5BCE8}"/>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E85DCF43-462D-C314-EA05-D55B43111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0EA3D7-F6C4-10E5-7205-D6F2307A0B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6B62BEB3-F20E-DD4F-773B-D210513BD2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A91159-1F0E-3EAC-8A9D-C8AB16034F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4ECE360C-8113-EE72-0330-42F7AD59FAB8}"/>
              </a:ext>
            </a:extLst>
          </p:cNvPr>
          <p:cNvSpPr>
            <a:spLocks noGrp="1"/>
          </p:cNvSpPr>
          <p:nvPr>
            <p:ph type="dt" sz="half" idx="10"/>
          </p:nvPr>
        </p:nvSpPr>
        <p:spPr/>
        <p:txBody>
          <a:bodyPr/>
          <a:lstStyle/>
          <a:p>
            <a:fld id="{C596ABC7-DFD5-4937-9CCE-1AF3FF218FA5}" type="datetimeFigureOut">
              <a:rPr lang="en-PH" smtClean="0"/>
              <a:t>29/08/2024</a:t>
            </a:fld>
            <a:endParaRPr lang="en-PH"/>
          </a:p>
        </p:txBody>
      </p:sp>
      <p:sp>
        <p:nvSpPr>
          <p:cNvPr id="8" name="Footer Placeholder 7">
            <a:extLst>
              <a:ext uri="{FF2B5EF4-FFF2-40B4-BE49-F238E27FC236}">
                <a16:creationId xmlns:a16="http://schemas.microsoft.com/office/drawing/2014/main" id="{7E7A28F5-EC3D-9927-5DF0-315BEC02A03D}"/>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4D3FD7C5-77B0-09FF-02F0-392D28F585BE}"/>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353784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6F68-5C4A-6E0C-A7EA-F2FF8D0601FC}"/>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EF0DFE5C-B5D1-43E6-4E61-93399D42A004}"/>
              </a:ext>
            </a:extLst>
          </p:cNvPr>
          <p:cNvSpPr>
            <a:spLocks noGrp="1"/>
          </p:cNvSpPr>
          <p:nvPr>
            <p:ph type="dt" sz="half" idx="10"/>
          </p:nvPr>
        </p:nvSpPr>
        <p:spPr/>
        <p:txBody>
          <a:bodyPr/>
          <a:lstStyle/>
          <a:p>
            <a:fld id="{C596ABC7-DFD5-4937-9CCE-1AF3FF218FA5}" type="datetimeFigureOut">
              <a:rPr lang="en-PH" smtClean="0"/>
              <a:t>29/08/2024</a:t>
            </a:fld>
            <a:endParaRPr lang="en-PH"/>
          </a:p>
        </p:txBody>
      </p:sp>
      <p:sp>
        <p:nvSpPr>
          <p:cNvPr id="4" name="Footer Placeholder 3">
            <a:extLst>
              <a:ext uri="{FF2B5EF4-FFF2-40B4-BE49-F238E27FC236}">
                <a16:creationId xmlns:a16="http://schemas.microsoft.com/office/drawing/2014/main" id="{FB6DB69B-C092-8624-DA27-DC2503EC2543}"/>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6AD79B4-7B52-44B3-4BB0-44B2CC7DDC4D}"/>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366425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73560E-CE10-6030-73A6-C434D5CFF615}"/>
              </a:ext>
            </a:extLst>
          </p:cNvPr>
          <p:cNvSpPr>
            <a:spLocks noGrp="1"/>
          </p:cNvSpPr>
          <p:nvPr>
            <p:ph type="dt" sz="half" idx="10"/>
          </p:nvPr>
        </p:nvSpPr>
        <p:spPr/>
        <p:txBody>
          <a:bodyPr/>
          <a:lstStyle/>
          <a:p>
            <a:fld id="{C596ABC7-DFD5-4937-9CCE-1AF3FF218FA5}" type="datetimeFigureOut">
              <a:rPr lang="en-PH" smtClean="0"/>
              <a:t>29/08/2024</a:t>
            </a:fld>
            <a:endParaRPr lang="en-PH"/>
          </a:p>
        </p:txBody>
      </p:sp>
      <p:sp>
        <p:nvSpPr>
          <p:cNvPr id="3" name="Footer Placeholder 2">
            <a:extLst>
              <a:ext uri="{FF2B5EF4-FFF2-40B4-BE49-F238E27FC236}">
                <a16:creationId xmlns:a16="http://schemas.microsoft.com/office/drawing/2014/main" id="{BF091F9C-1CFD-B7B4-1F01-719D0DDF8F57}"/>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809AC9F3-1548-47A4-C6F7-48EF73E82017}"/>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376505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5FA3-2CEA-9278-006A-8F505CEB6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E294FEE-1911-A822-CBA9-9E0AC6B4F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0CD021E-855B-527B-2712-1EEE55FF6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1FC1EA-1245-FB5A-E741-BF6407F1D9F4}"/>
              </a:ext>
            </a:extLst>
          </p:cNvPr>
          <p:cNvSpPr>
            <a:spLocks noGrp="1"/>
          </p:cNvSpPr>
          <p:nvPr>
            <p:ph type="dt" sz="half" idx="10"/>
          </p:nvPr>
        </p:nvSpPr>
        <p:spPr/>
        <p:txBody>
          <a:bodyPr/>
          <a:lstStyle/>
          <a:p>
            <a:fld id="{C596ABC7-DFD5-4937-9CCE-1AF3FF218FA5}" type="datetimeFigureOut">
              <a:rPr lang="en-PH" smtClean="0"/>
              <a:t>29/08/2024</a:t>
            </a:fld>
            <a:endParaRPr lang="en-PH"/>
          </a:p>
        </p:txBody>
      </p:sp>
      <p:sp>
        <p:nvSpPr>
          <p:cNvPr id="6" name="Footer Placeholder 5">
            <a:extLst>
              <a:ext uri="{FF2B5EF4-FFF2-40B4-BE49-F238E27FC236}">
                <a16:creationId xmlns:a16="http://schemas.microsoft.com/office/drawing/2014/main" id="{A28AFC23-7E6A-2B5E-DED9-6B655D4354C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50DF5BF-3C66-86F4-1080-B54CF82AD5BB}"/>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282277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0E86-5047-5D7E-6142-2A10BF6B1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52C481F7-9515-0C2D-C133-9840CAC291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6240AADC-4C03-5A7E-1756-928DAE554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C07C3-DA2C-B1D4-BC6A-22CC0A7BA40C}"/>
              </a:ext>
            </a:extLst>
          </p:cNvPr>
          <p:cNvSpPr>
            <a:spLocks noGrp="1"/>
          </p:cNvSpPr>
          <p:nvPr>
            <p:ph type="dt" sz="half" idx="10"/>
          </p:nvPr>
        </p:nvSpPr>
        <p:spPr/>
        <p:txBody>
          <a:bodyPr/>
          <a:lstStyle/>
          <a:p>
            <a:fld id="{C596ABC7-DFD5-4937-9CCE-1AF3FF218FA5}" type="datetimeFigureOut">
              <a:rPr lang="en-PH" smtClean="0"/>
              <a:t>29/08/2024</a:t>
            </a:fld>
            <a:endParaRPr lang="en-PH"/>
          </a:p>
        </p:txBody>
      </p:sp>
      <p:sp>
        <p:nvSpPr>
          <p:cNvPr id="6" name="Footer Placeholder 5">
            <a:extLst>
              <a:ext uri="{FF2B5EF4-FFF2-40B4-BE49-F238E27FC236}">
                <a16:creationId xmlns:a16="http://schemas.microsoft.com/office/drawing/2014/main" id="{7D8A430D-B7AB-E155-6520-3CC7ECCA93D7}"/>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55D6EB6-C4A6-D2A1-5365-2E5D742A0575}"/>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329582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A33299-84B6-80D3-4E12-1F99F6773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C4B1D45-7920-8F5D-033C-C9BD578076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AD3A694-90B2-78F8-35DB-4D69C30FD0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96ABC7-DFD5-4937-9CCE-1AF3FF218FA5}" type="datetimeFigureOut">
              <a:rPr lang="en-PH" smtClean="0"/>
              <a:t>29/08/2024</a:t>
            </a:fld>
            <a:endParaRPr lang="en-PH"/>
          </a:p>
        </p:txBody>
      </p:sp>
      <p:sp>
        <p:nvSpPr>
          <p:cNvPr id="5" name="Footer Placeholder 4">
            <a:extLst>
              <a:ext uri="{FF2B5EF4-FFF2-40B4-BE49-F238E27FC236}">
                <a16:creationId xmlns:a16="http://schemas.microsoft.com/office/drawing/2014/main" id="{6740606E-56BA-5709-30B1-B2056C6539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H"/>
          </a:p>
        </p:txBody>
      </p:sp>
      <p:sp>
        <p:nvSpPr>
          <p:cNvPr id="6" name="Slide Number Placeholder 5">
            <a:extLst>
              <a:ext uri="{FF2B5EF4-FFF2-40B4-BE49-F238E27FC236}">
                <a16:creationId xmlns:a16="http://schemas.microsoft.com/office/drawing/2014/main" id="{620C141D-0BBF-E617-FDF5-4382D019AC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A9BED4-21EF-409E-AD0D-0670A8FA51CB}" type="slidenum">
              <a:rPr lang="en-PH" smtClean="0"/>
              <a:t>‹#›</a:t>
            </a:fld>
            <a:endParaRPr lang="en-PH"/>
          </a:p>
        </p:txBody>
      </p:sp>
    </p:spTree>
    <p:extLst>
      <p:ext uri="{BB962C8B-B14F-4D97-AF65-F5344CB8AC3E}">
        <p14:creationId xmlns:p14="http://schemas.microsoft.com/office/powerpoint/2010/main" val="133674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8/29/2024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71" r:id="rId4"/>
    <p:sldLayoutId id="2147483672" r:id="rId5"/>
    <p:sldLayoutId id="2147483666" r:id="rId6"/>
    <p:sldLayoutId id="2147483667" r:id="rId7"/>
    <p:sldLayoutId id="2147483668" r:id="rId8"/>
    <p:sldLayoutId id="2147483669" r:id="rId9"/>
    <p:sldLayoutId id="2147483670" r:id="rId10"/>
    <p:sldLayoutId id="2147483660" r:id="rId11"/>
    <p:sldLayoutId id="2147483673" r:id="rId12"/>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code/janiobachmann/credit-fraud-dealing-with-imbalanced-datasets" TargetMode="External"/><Relationship Id="rId2" Type="http://schemas.openxmlformats.org/officeDocument/2006/relationships/hyperlink" Target="https://www.kaggle.com/datasets/mlg-ulb/creditcardfraud" TargetMode="Externa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code/kushal1996/customer-segmentation-k-means-analysis" TargetMode="External"/><Relationship Id="rId2" Type="http://schemas.openxmlformats.org/officeDocument/2006/relationships/hyperlink" Target="https://www.kaggle.com/datasets/vjchoudhary7/customer-segmentation-tutorial-in-python" TargetMode="External"/><Relationship Id="rId1" Type="http://schemas.openxmlformats.org/officeDocument/2006/relationships/slideLayout" Target="../slideLayouts/slideLayout13.xml"/><Relationship Id="rId5" Type="http://schemas.openxmlformats.org/officeDocument/2006/relationships/image" Target="../media/image10.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www.coursera.org/articles/types-of-machine-learning"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www.coursera.org/articles/types-of-machine-learning"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www.coursera.org/articles/types-of-machine-learning"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code/kanncaa1/feature-selection-and-data-visualization" TargetMode="External"/><Relationship Id="rId2" Type="http://schemas.openxmlformats.org/officeDocument/2006/relationships/hyperlink" Target="https://www.kaggle.com/datasets/uciml/breast-cancer-wisconsin-data/data" TargetMode="Externa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a:xfrm>
            <a:off x="609600" y="3926541"/>
            <a:ext cx="10972800" cy="1663044"/>
          </a:xfrm>
        </p:spPr>
        <p:txBody>
          <a:bodyPr anchor="b">
            <a:normAutofit/>
          </a:bodyPr>
          <a:lstStyle/>
          <a:p>
            <a:r>
              <a:rPr lang="en-US" sz="5600" dirty="0"/>
              <a:t>Machine Learning Applications Overview</a:t>
            </a: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a:xfrm>
            <a:off x="609600" y="5735636"/>
            <a:ext cx="10972800" cy="474663"/>
          </a:xfrm>
        </p:spPr>
        <p:txBody>
          <a:bodyPr anchor="b">
            <a:normAutofit fontScale="47500" lnSpcReduction="20000"/>
          </a:bodyPr>
          <a:lstStyle/>
          <a:p>
            <a:r>
              <a:rPr lang="en-US" dirty="0"/>
              <a:t>By Cel Rick D Almario </a:t>
            </a:r>
          </a:p>
          <a:p>
            <a:r>
              <a:rPr lang="en-US" dirty="0"/>
              <a:t>BSCS 3B</a:t>
            </a:r>
          </a:p>
        </p:txBody>
      </p:sp>
      <p:pic>
        <p:nvPicPr>
          <p:cNvPr id="6" name="Picture 5">
            <a:extLst>
              <a:ext uri="{FF2B5EF4-FFF2-40B4-BE49-F238E27FC236}">
                <a16:creationId xmlns:a16="http://schemas.microsoft.com/office/drawing/2014/main" id="{572A53B3-FE9D-B4B6-07E3-05F3B14894E3}"/>
              </a:ext>
            </a:extLst>
          </p:cNvPr>
          <p:cNvPicPr>
            <a:picLocks/>
          </p:cNvPicPr>
          <p:nvPr/>
        </p:nvPicPr>
        <p:blipFill>
          <a:blip r:embed="rId2"/>
          <a:srcRect b="137"/>
          <a:stretch/>
        </p:blipFill>
        <p:spPr>
          <a:xfrm>
            <a:off x="20" y="10"/>
            <a:ext cx="12191980" cy="3926531"/>
          </a:xfrm>
          <a:prstGeom prst="rect">
            <a:avLst/>
          </a:prstGeom>
          <a:noFill/>
        </p:spPr>
      </p:pic>
    </p:spTree>
    <p:extLst>
      <p:ext uri="{BB962C8B-B14F-4D97-AF65-F5344CB8AC3E}">
        <p14:creationId xmlns:p14="http://schemas.microsoft.com/office/powerpoint/2010/main" val="92152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3B24-8C20-3D64-B72F-BC28F8B51FB6}"/>
              </a:ext>
            </a:extLst>
          </p:cNvPr>
          <p:cNvSpPr>
            <a:spLocks noGrp="1"/>
          </p:cNvSpPr>
          <p:nvPr>
            <p:ph type="title"/>
          </p:nvPr>
        </p:nvSpPr>
        <p:spPr/>
        <p:txBody>
          <a:bodyPr/>
          <a:lstStyle/>
          <a:p>
            <a:r>
              <a:rPr lang="en-US" dirty="0"/>
              <a:t>Credit Card Fraud Detection</a:t>
            </a:r>
            <a:endParaRPr lang="en-PH" dirty="0"/>
          </a:p>
        </p:txBody>
      </p:sp>
      <p:sp>
        <p:nvSpPr>
          <p:cNvPr id="3" name="Text Placeholder 2">
            <a:extLst>
              <a:ext uri="{FF2B5EF4-FFF2-40B4-BE49-F238E27FC236}">
                <a16:creationId xmlns:a16="http://schemas.microsoft.com/office/drawing/2014/main" id="{3E6C2F7C-234F-446F-510A-00AB8CD865C5}"/>
              </a:ext>
            </a:extLst>
          </p:cNvPr>
          <p:cNvSpPr>
            <a:spLocks noGrp="1"/>
          </p:cNvSpPr>
          <p:nvPr>
            <p:ph type="body" idx="1"/>
          </p:nvPr>
        </p:nvSpPr>
        <p:spPr>
          <a:xfrm>
            <a:off x="960665" y="1610518"/>
            <a:ext cx="10431860" cy="593840"/>
          </a:xfrm>
        </p:spPr>
        <p:txBody>
          <a:bodyPr/>
          <a:lstStyle/>
          <a:p>
            <a:r>
              <a:rPr lang="en-US" dirty="0"/>
              <a:t>Data Set Example Link: </a:t>
            </a:r>
            <a:r>
              <a:rPr lang="en-US" b="0" dirty="0">
                <a:hlinkClick r:id="rId2"/>
              </a:rPr>
              <a:t>https://www.kaggle.com/datasets/mlg-ulb/creditcardfraud</a:t>
            </a:r>
            <a:endParaRPr lang="en-PH" b="0" dirty="0"/>
          </a:p>
        </p:txBody>
      </p:sp>
      <p:sp>
        <p:nvSpPr>
          <p:cNvPr id="10" name="Text Placeholder 9">
            <a:extLst>
              <a:ext uri="{FF2B5EF4-FFF2-40B4-BE49-F238E27FC236}">
                <a16:creationId xmlns:a16="http://schemas.microsoft.com/office/drawing/2014/main" id="{BCED5A28-1F67-47E1-14F2-7B747016147C}"/>
              </a:ext>
            </a:extLst>
          </p:cNvPr>
          <p:cNvSpPr>
            <a:spLocks noGrp="1"/>
          </p:cNvSpPr>
          <p:nvPr>
            <p:ph type="body" sz="quarter" idx="20"/>
          </p:nvPr>
        </p:nvSpPr>
        <p:spPr/>
        <p:txBody>
          <a:bodyPr/>
          <a:lstStyle/>
          <a:p>
            <a:r>
              <a:rPr lang="en-PH"/>
              <a:t>Photos provided by Unsplash</a:t>
            </a:r>
          </a:p>
        </p:txBody>
      </p:sp>
      <p:sp>
        <p:nvSpPr>
          <p:cNvPr id="23" name="Text Placeholder 2">
            <a:extLst>
              <a:ext uri="{FF2B5EF4-FFF2-40B4-BE49-F238E27FC236}">
                <a16:creationId xmlns:a16="http://schemas.microsoft.com/office/drawing/2014/main" id="{7AB5F90F-4506-B61C-4690-907681896C38}"/>
              </a:ext>
            </a:extLst>
          </p:cNvPr>
          <p:cNvSpPr txBox="1">
            <a:spLocks/>
          </p:cNvSpPr>
          <p:nvPr/>
        </p:nvSpPr>
        <p:spPr>
          <a:xfrm>
            <a:off x="960665" y="2437475"/>
            <a:ext cx="10431860" cy="5938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Calibri" panose="020F0502020204030204" pitchFamily="34" charset="0"/>
                <a:ea typeface="Roboto" panose="02000000000000000000" pitchFamily="2" charset="0"/>
                <a:cs typeface="Calibri" panose="020F050202020403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Project Example Link: </a:t>
            </a:r>
            <a:r>
              <a:rPr lang="en-US" b="0" dirty="0">
                <a:hlinkClick r:id="rId3"/>
              </a:rPr>
              <a:t>https://www.kaggle.com/code/janiobachmann/credit-fraud-dealing-with-imbalanced-datasets</a:t>
            </a:r>
            <a:endParaRPr lang="en-PH" b="0" dirty="0"/>
          </a:p>
        </p:txBody>
      </p:sp>
      <p:pic>
        <p:nvPicPr>
          <p:cNvPr id="5" name="Picture 4" descr="A close up of a credit card&#10;&#10;Description automatically generated">
            <a:extLst>
              <a:ext uri="{FF2B5EF4-FFF2-40B4-BE49-F238E27FC236}">
                <a16:creationId xmlns:a16="http://schemas.microsoft.com/office/drawing/2014/main" id="{CA609234-63AA-8EF4-A623-F03FD0C3F3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665" y="3620447"/>
            <a:ext cx="4643695" cy="2600469"/>
          </a:xfrm>
          <a:prstGeom prst="rect">
            <a:avLst/>
          </a:prstGeom>
        </p:spPr>
      </p:pic>
      <p:pic>
        <p:nvPicPr>
          <p:cNvPr id="7" name="Picture 6" descr="A credit card with text and a blue background&#10;&#10;Description automatically generated">
            <a:extLst>
              <a:ext uri="{FF2B5EF4-FFF2-40B4-BE49-F238E27FC236}">
                <a16:creationId xmlns:a16="http://schemas.microsoft.com/office/drawing/2014/main" id="{18CB1B8F-A469-60DA-6B0D-2B37B5D11E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661670"/>
            <a:ext cx="5135335" cy="2559246"/>
          </a:xfrm>
          <a:prstGeom prst="rect">
            <a:avLst/>
          </a:prstGeom>
        </p:spPr>
      </p:pic>
    </p:spTree>
    <p:extLst>
      <p:ext uri="{BB962C8B-B14F-4D97-AF65-F5344CB8AC3E}">
        <p14:creationId xmlns:p14="http://schemas.microsoft.com/office/powerpoint/2010/main" val="59921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EEB1-C7FC-DA18-B6EB-7B411ADDADB9}"/>
              </a:ext>
            </a:extLst>
          </p:cNvPr>
          <p:cNvSpPr>
            <a:spLocks noGrp="1"/>
          </p:cNvSpPr>
          <p:nvPr>
            <p:ph type="title"/>
          </p:nvPr>
        </p:nvSpPr>
        <p:spPr/>
        <p:txBody>
          <a:bodyPr/>
          <a:lstStyle/>
          <a:p>
            <a:r>
              <a:rPr lang="en-PH"/>
              <a:t>Marketing: Customer Segmentation</a:t>
            </a:r>
          </a:p>
        </p:txBody>
      </p:sp>
      <p:sp>
        <p:nvSpPr>
          <p:cNvPr id="3" name="Text Placeholder 2">
            <a:extLst>
              <a:ext uri="{FF2B5EF4-FFF2-40B4-BE49-F238E27FC236}">
                <a16:creationId xmlns:a16="http://schemas.microsoft.com/office/drawing/2014/main" id="{B046254C-CB23-AAF2-D055-E7CD66C46388}"/>
              </a:ext>
            </a:extLst>
          </p:cNvPr>
          <p:cNvSpPr>
            <a:spLocks noGrp="1"/>
          </p:cNvSpPr>
          <p:nvPr>
            <p:ph type="body" idx="1"/>
          </p:nvPr>
        </p:nvSpPr>
        <p:spPr/>
        <p:txBody>
          <a:bodyPr/>
          <a:lstStyle/>
          <a:p>
            <a:r>
              <a:rPr lang="en-US"/>
              <a:t>Explore customer segmentation in marketing</a:t>
            </a:r>
            <a:endParaRPr lang="en-PH"/>
          </a:p>
        </p:txBody>
      </p:sp>
      <p:sp>
        <p:nvSpPr>
          <p:cNvPr id="4" name="Text Placeholder 3">
            <a:extLst>
              <a:ext uri="{FF2B5EF4-FFF2-40B4-BE49-F238E27FC236}">
                <a16:creationId xmlns:a16="http://schemas.microsoft.com/office/drawing/2014/main" id="{C93D17A5-AE0C-6A7A-4A45-BE777282D415}"/>
              </a:ext>
            </a:extLst>
          </p:cNvPr>
          <p:cNvSpPr>
            <a:spLocks noGrp="1"/>
          </p:cNvSpPr>
          <p:nvPr>
            <p:ph type="body" sz="half" idx="2"/>
          </p:nvPr>
        </p:nvSpPr>
        <p:spPr/>
        <p:txBody>
          <a:bodyPr/>
          <a:lstStyle/>
          <a:p>
            <a:r>
              <a:rPr lang="en-US" sz="1400" dirty="0"/>
              <a:t>Marketing uses customer segmentation, which includes using machine learning methods, especially unsupervised learning, like clustering algorithms such as k means to pinpoint customer groups, for personalized marketing plans.</a:t>
            </a:r>
            <a:endParaRPr lang="en-PH" sz="1400" dirty="0"/>
          </a:p>
        </p:txBody>
      </p:sp>
      <p:pic>
        <p:nvPicPr>
          <p:cNvPr id="11" name="Picture Placeholder 10">
            <a:extLst>
              <a:ext uri="{FF2B5EF4-FFF2-40B4-BE49-F238E27FC236}">
                <a16:creationId xmlns:a16="http://schemas.microsoft.com/office/drawing/2014/main" id="{18969826-EEF6-BBF6-C955-241A3D513FC8}"/>
              </a:ext>
            </a:extLst>
          </p:cNvPr>
          <p:cNvPicPr>
            <a:picLocks noGrp="1" noChangeAspect="1"/>
          </p:cNvPicPr>
          <p:nvPr>
            <p:ph type="pic" sz="quarter" idx="17"/>
          </p:nvPr>
        </p:nvPicPr>
        <p:blipFill>
          <a:blip r:embed="rId2"/>
          <a:srcRect l="16806" r="16806"/>
          <a:stretch>
            <a:fillRect/>
          </a:stretch>
        </p:blipFill>
        <p:spPr/>
      </p:pic>
      <p:sp>
        <p:nvSpPr>
          <p:cNvPr id="6" name="Text Placeholder 5">
            <a:extLst>
              <a:ext uri="{FF2B5EF4-FFF2-40B4-BE49-F238E27FC236}">
                <a16:creationId xmlns:a16="http://schemas.microsoft.com/office/drawing/2014/main" id="{652525C9-1D3D-F721-BA18-99001C53CF81}"/>
              </a:ext>
            </a:extLst>
          </p:cNvPr>
          <p:cNvSpPr>
            <a:spLocks noGrp="1"/>
          </p:cNvSpPr>
          <p:nvPr>
            <p:ph type="body" idx="18"/>
          </p:nvPr>
        </p:nvSpPr>
        <p:spPr/>
        <p:txBody>
          <a:bodyPr/>
          <a:lstStyle/>
          <a:p>
            <a:r>
              <a:rPr lang="en-US" dirty="0"/>
              <a:t>Machine Learning Type: Unsupervised Learning</a:t>
            </a:r>
            <a:endParaRPr lang="en-PH" dirty="0"/>
          </a:p>
        </p:txBody>
      </p:sp>
      <p:sp>
        <p:nvSpPr>
          <p:cNvPr id="7" name="Text Placeholder 6">
            <a:extLst>
              <a:ext uri="{FF2B5EF4-FFF2-40B4-BE49-F238E27FC236}">
                <a16:creationId xmlns:a16="http://schemas.microsoft.com/office/drawing/2014/main" id="{0E4A4B48-17A8-6B95-CCE8-83D84862647C}"/>
              </a:ext>
            </a:extLst>
          </p:cNvPr>
          <p:cNvSpPr>
            <a:spLocks noGrp="1"/>
          </p:cNvSpPr>
          <p:nvPr>
            <p:ph type="body" sz="half" idx="19"/>
          </p:nvPr>
        </p:nvSpPr>
        <p:spPr/>
        <p:txBody>
          <a:bodyPr/>
          <a:lstStyle/>
          <a:p>
            <a:r>
              <a:rPr lang="en-US" sz="1400" dirty="0"/>
              <a:t>In marketing, unsupervised learning methods, such as clustering algorithms, are used to group customers who share similar behaviors or preferences. This approach allows companies to design more personalized and effective marketing campaigns for each customer segment.</a:t>
            </a:r>
            <a:endParaRPr lang="en-PH" sz="1400" dirty="0"/>
          </a:p>
        </p:txBody>
      </p:sp>
      <p:sp>
        <p:nvSpPr>
          <p:cNvPr id="8" name="Text Placeholder 7">
            <a:extLst>
              <a:ext uri="{FF2B5EF4-FFF2-40B4-BE49-F238E27FC236}">
                <a16:creationId xmlns:a16="http://schemas.microsoft.com/office/drawing/2014/main" id="{2422508E-655D-3429-18F3-335CC6C1FB50}"/>
              </a:ext>
            </a:extLst>
          </p:cNvPr>
          <p:cNvSpPr>
            <a:spLocks noGrp="1"/>
          </p:cNvSpPr>
          <p:nvPr>
            <p:ph type="body" idx="20"/>
          </p:nvPr>
        </p:nvSpPr>
        <p:spPr/>
        <p:txBody>
          <a:bodyPr/>
          <a:lstStyle/>
          <a:p>
            <a:r>
              <a:rPr lang="en-US"/>
              <a:t>Solution Impact: Enhanced Marketing Efficiency</a:t>
            </a:r>
            <a:endParaRPr lang="en-PH"/>
          </a:p>
        </p:txBody>
      </p:sp>
      <p:sp>
        <p:nvSpPr>
          <p:cNvPr id="9" name="Text Placeholder 8">
            <a:extLst>
              <a:ext uri="{FF2B5EF4-FFF2-40B4-BE49-F238E27FC236}">
                <a16:creationId xmlns:a16="http://schemas.microsoft.com/office/drawing/2014/main" id="{F01AD211-DD37-9514-6679-D4755B7439C6}"/>
              </a:ext>
            </a:extLst>
          </p:cNvPr>
          <p:cNvSpPr>
            <a:spLocks noGrp="1"/>
          </p:cNvSpPr>
          <p:nvPr>
            <p:ph type="body" sz="half" idx="21"/>
          </p:nvPr>
        </p:nvSpPr>
        <p:spPr/>
        <p:txBody>
          <a:bodyPr/>
          <a:lstStyle/>
          <a:p>
            <a:r>
              <a:rPr lang="en-US" sz="1400" dirty="0"/>
              <a:t>Using machine learning for customer segmentation helps businesses market more efficiently, leading to higher engagement and better conversion rates. By accurately targeting specific customer groups, companies can significantly improve their overall marketing strategies.</a:t>
            </a:r>
            <a:endParaRPr lang="en-PH" sz="1400" dirty="0"/>
          </a:p>
        </p:txBody>
      </p:sp>
      <p:sp>
        <p:nvSpPr>
          <p:cNvPr id="10" name="Text Placeholder 9">
            <a:extLst>
              <a:ext uri="{FF2B5EF4-FFF2-40B4-BE49-F238E27FC236}">
                <a16:creationId xmlns:a16="http://schemas.microsoft.com/office/drawing/2014/main" id="{65EDDD1E-2F7A-514C-5E74-B9E9259AAB2C}"/>
              </a:ext>
            </a:extLst>
          </p:cNvPr>
          <p:cNvSpPr>
            <a:spLocks noGrp="1"/>
          </p:cNvSpPr>
          <p:nvPr>
            <p:ph type="body" sz="quarter" idx="22"/>
          </p:nvPr>
        </p:nvSpPr>
        <p:spPr/>
        <p:txBody>
          <a:bodyPr/>
          <a:lstStyle/>
          <a:p>
            <a:r>
              <a:rPr lang="en-PH"/>
              <a:t>Photos provided by Unsplash</a:t>
            </a:r>
          </a:p>
        </p:txBody>
      </p:sp>
    </p:spTree>
    <p:extLst>
      <p:ext uri="{BB962C8B-B14F-4D97-AF65-F5344CB8AC3E}">
        <p14:creationId xmlns:p14="http://schemas.microsoft.com/office/powerpoint/2010/main" val="325990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3B24-8C20-3D64-B72F-BC28F8B51FB6}"/>
              </a:ext>
            </a:extLst>
          </p:cNvPr>
          <p:cNvSpPr>
            <a:spLocks noGrp="1"/>
          </p:cNvSpPr>
          <p:nvPr>
            <p:ph type="title"/>
          </p:nvPr>
        </p:nvSpPr>
        <p:spPr/>
        <p:txBody>
          <a:bodyPr/>
          <a:lstStyle/>
          <a:p>
            <a:r>
              <a:rPr lang="en-US" dirty="0"/>
              <a:t>Mall Customer Segmentation Data</a:t>
            </a:r>
            <a:endParaRPr lang="en-PH" dirty="0"/>
          </a:p>
        </p:txBody>
      </p:sp>
      <p:sp>
        <p:nvSpPr>
          <p:cNvPr id="3" name="Text Placeholder 2">
            <a:extLst>
              <a:ext uri="{FF2B5EF4-FFF2-40B4-BE49-F238E27FC236}">
                <a16:creationId xmlns:a16="http://schemas.microsoft.com/office/drawing/2014/main" id="{3E6C2F7C-234F-446F-510A-00AB8CD865C5}"/>
              </a:ext>
            </a:extLst>
          </p:cNvPr>
          <p:cNvSpPr>
            <a:spLocks noGrp="1"/>
          </p:cNvSpPr>
          <p:nvPr>
            <p:ph type="body" idx="1"/>
          </p:nvPr>
        </p:nvSpPr>
        <p:spPr>
          <a:xfrm>
            <a:off x="960665" y="1610518"/>
            <a:ext cx="10431860" cy="593840"/>
          </a:xfrm>
        </p:spPr>
        <p:txBody>
          <a:bodyPr/>
          <a:lstStyle/>
          <a:p>
            <a:r>
              <a:rPr lang="en-US" dirty="0"/>
              <a:t>Data Set Example Link: </a:t>
            </a:r>
            <a:r>
              <a:rPr lang="en-US" b="0" dirty="0">
                <a:hlinkClick r:id="rId2"/>
              </a:rPr>
              <a:t>https://www.kaggle.com/datasets/vjchoudhary7/customer-segmentation-tutorial-in-python</a:t>
            </a:r>
            <a:endParaRPr lang="en-PH" b="0" dirty="0"/>
          </a:p>
        </p:txBody>
      </p:sp>
      <p:sp>
        <p:nvSpPr>
          <p:cNvPr id="10" name="Text Placeholder 9">
            <a:extLst>
              <a:ext uri="{FF2B5EF4-FFF2-40B4-BE49-F238E27FC236}">
                <a16:creationId xmlns:a16="http://schemas.microsoft.com/office/drawing/2014/main" id="{BCED5A28-1F67-47E1-14F2-7B747016147C}"/>
              </a:ext>
            </a:extLst>
          </p:cNvPr>
          <p:cNvSpPr>
            <a:spLocks noGrp="1"/>
          </p:cNvSpPr>
          <p:nvPr>
            <p:ph type="body" sz="quarter" idx="20"/>
          </p:nvPr>
        </p:nvSpPr>
        <p:spPr/>
        <p:txBody>
          <a:bodyPr/>
          <a:lstStyle/>
          <a:p>
            <a:r>
              <a:rPr lang="en-PH"/>
              <a:t>Photos provided by Unsplash</a:t>
            </a:r>
          </a:p>
        </p:txBody>
      </p:sp>
      <p:sp>
        <p:nvSpPr>
          <p:cNvPr id="23" name="Text Placeholder 2">
            <a:extLst>
              <a:ext uri="{FF2B5EF4-FFF2-40B4-BE49-F238E27FC236}">
                <a16:creationId xmlns:a16="http://schemas.microsoft.com/office/drawing/2014/main" id="{7AB5F90F-4506-B61C-4690-907681896C38}"/>
              </a:ext>
            </a:extLst>
          </p:cNvPr>
          <p:cNvSpPr txBox="1">
            <a:spLocks/>
          </p:cNvSpPr>
          <p:nvPr/>
        </p:nvSpPr>
        <p:spPr>
          <a:xfrm>
            <a:off x="960665" y="2437475"/>
            <a:ext cx="10431860" cy="5938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Calibri" panose="020F0502020204030204" pitchFamily="34" charset="0"/>
                <a:ea typeface="Roboto" panose="02000000000000000000" pitchFamily="2" charset="0"/>
                <a:cs typeface="Calibri" panose="020F050202020403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Project Example Link: </a:t>
            </a:r>
            <a:r>
              <a:rPr lang="en-US" b="0" dirty="0">
                <a:hlinkClick r:id="rId3"/>
              </a:rPr>
              <a:t>https://www.kaggle.com/code/kushal1996/customer-segmentation-k-means-analysis</a:t>
            </a:r>
            <a:endParaRPr lang="en-PH" b="0" dirty="0"/>
          </a:p>
        </p:txBody>
      </p:sp>
      <p:pic>
        <p:nvPicPr>
          <p:cNvPr id="6" name="Picture 5" descr="A diagram of marketing strategy&#10;&#10;Description automatically generated">
            <a:extLst>
              <a:ext uri="{FF2B5EF4-FFF2-40B4-BE49-F238E27FC236}">
                <a16:creationId xmlns:a16="http://schemas.microsoft.com/office/drawing/2014/main" id="{16672E0E-F471-304F-4EC4-DD129D2A9E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428999"/>
            <a:ext cx="5486400" cy="3065463"/>
          </a:xfrm>
          <a:prstGeom prst="rect">
            <a:avLst/>
          </a:prstGeom>
        </p:spPr>
      </p:pic>
      <p:pic>
        <p:nvPicPr>
          <p:cNvPr id="9" name="Picture 8" descr="A group of colorful speech bubbles with words&#10;&#10;Description automatically generated">
            <a:extLst>
              <a:ext uri="{FF2B5EF4-FFF2-40B4-BE49-F238E27FC236}">
                <a16:creationId xmlns:a16="http://schemas.microsoft.com/office/drawing/2014/main" id="{8FA89EAD-8C5D-EF67-B552-45D4A701F4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5289" y="3428999"/>
            <a:ext cx="5047236" cy="3065463"/>
          </a:xfrm>
          <a:prstGeom prst="rect">
            <a:avLst/>
          </a:prstGeom>
        </p:spPr>
      </p:pic>
    </p:spTree>
    <p:extLst>
      <p:ext uri="{BB962C8B-B14F-4D97-AF65-F5344CB8AC3E}">
        <p14:creationId xmlns:p14="http://schemas.microsoft.com/office/powerpoint/2010/main" val="126806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02BC-49AC-62CF-56FE-8396A3ECBCDC}"/>
              </a:ext>
            </a:extLst>
          </p:cNvPr>
          <p:cNvSpPr>
            <a:spLocks noGrp="1"/>
          </p:cNvSpPr>
          <p:nvPr>
            <p:ph type="title"/>
          </p:nvPr>
        </p:nvSpPr>
        <p:spPr/>
        <p:txBody>
          <a:bodyPr/>
          <a:lstStyle/>
          <a:p>
            <a:r>
              <a:rPr lang="en-US"/>
              <a:t>Summary of Machine Learning Applications</a:t>
            </a:r>
            <a:endParaRPr lang="en-PH"/>
          </a:p>
        </p:txBody>
      </p:sp>
      <p:sp>
        <p:nvSpPr>
          <p:cNvPr id="3" name="Text Placeholder 2">
            <a:extLst>
              <a:ext uri="{FF2B5EF4-FFF2-40B4-BE49-F238E27FC236}">
                <a16:creationId xmlns:a16="http://schemas.microsoft.com/office/drawing/2014/main" id="{39AE131E-8C21-05E7-DD73-D677E54CB1BA}"/>
              </a:ext>
            </a:extLst>
          </p:cNvPr>
          <p:cNvSpPr>
            <a:spLocks noGrp="1"/>
          </p:cNvSpPr>
          <p:nvPr>
            <p:ph type="body" idx="1"/>
          </p:nvPr>
        </p:nvSpPr>
        <p:spPr/>
        <p:txBody>
          <a:bodyPr/>
          <a:lstStyle/>
          <a:p>
            <a:r>
              <a:rPr lang="en-US"/>
              <a:t>Significance of Machine Learning in Real-World Problems</a:t>
            </a:r>
            <a:endParaRPr lang="en-PH"/>
          </a:p>
        </p:txBody>
      </p:sp>
      <p:sp>
        <p:nvSpPr>
          <p:cNvPr id="4" name="Text Placeholder 3">
            <a:extLst>
              <a:ext uri="{FF2B5EF4-FFF2-40B4-BE49-F238E27FC236}">
                <a16:creationId xmlns:a16="http://schemas.microsoft.com/office/drawing/2014/main" id="{D457BD1D-AFD4-E3A3-5802-9B0603651876}"/>
              </a:ext>
            </a:extLst>
          </p:cNvPr>
          <p:cNvSpPr>
            <a:spLocks noGrp="1"/>
          </p:cNvSpPr>
          <p:nvPr>
            <p:ph type="body" sz="half" idx="2"/>
          </p:nvPr>
        </p:nvSpPr>
        <p:spPr/>
        <p:txBody>
          <a:bodyPr/>
          <a:lstStyle/>
          <a:p>
            <a:r>
              <a:rPr lang="en-US" sz="1400"/>
              <a:t>Machine learning plays a crucial role in addressing real-world challenges across various sectors. Its ability to analyze data, identify patterns, and make predictions offers innovative solutions, paving the way for advancements in healthcare, finance, marketing, and beyond.</a:t>
            </a:r>
            <a:endParaRPr lang="en-PH" sz="1400"/>
          </a:p>
        </p:txBody>
      </p:sp>
      <p:sp>
        <p:nvSpPr>
          <p:cNvPr id="5" name="Text Placeholder 4">
            <a:extLst>
              <a:ext uri="{FF2B5EF4-FFF2-40B4-BE49-F238E27FC236}">
                <a16:creationId xmlns:a16="http://schemas.microsoft.com/office/drawing/2014/main" id="{2E4BDD3F-ADE6-5B4E-C5A3-6561E04E536C}"/>
              </a:ext>
            </a:extLst>
          </p:cNvPr>
          <p:cNvSpPr>
            <a:spLocks noGrp="1"/>
          </p:cNvSpPr>
          <p:nvPr>
            <p:ph type="body" idx="18"/>
          </p:nvPr>
        </p:nvSpPr>
        <p:spPr/>
        <p:txBody>
          <a:bodyPr/>
          <a:lstStyle/>
          <a:p>
            <a:r>
              <a:rPr lang="en-PH"/>
              <a:t>Future Advancements and Potential</a:t>
            </a:r>
          </a:p>
        </p:txBody>
      </p:sp>
      <p:sp>
        <p:nvSpPr>
          <p:cNvPr id="6" name="Text Placeholder 5">
            <a:extLst>
              <a:ext uri="{FF2B5EF4-FFF2-40B4-BE49-F238E27FC236}">
                <a16:creationId xmlns:a16="http://schemas.microsoft.com/office/drawing/2014/main" id="{00206666-A7CB-F1F8-0AA4-F52A68A337D2}"/>
              </a:ext>
            </a:extLst>
          </p:cNvPr>
          <p:cNvSpPr>
            <a:spLocks noGrp="1"/>
          </p:cNvSpPr>
          <p:nvPr>
            <p:ph type="body" sz="half" idx="19"/>
          </p:nvPr>
        </p:nvSpPr>
        <p:spPr/>
        <p:txBody>
          <a:bodyPr/>
          <a:lstStyle/>
          <a:p>
            <a:r>
              <a:rPr lang="en-US" sz="1400"/>
              <a:t>The future of machine learning applications holds immense potential for driving further innovations and solving complex problems. By harnessing the capabilities of machine learning, industries can unlock new opportunities, streamline processes, and create impactful solutions.</a:t>
            </a:r>
            <a:endParaRPr lang="en-PH" sz="1400"/>
          </a:p>
        </p:txBody>
      </p:sp>
      <p:sp>
        <p:nvSpPr>
          <p:cNvPr id="7" name="Text Placeholder 6">
            <a:extLst>
              <a:ext uri="{FF2B5EF4-FFF2-40B4-BE49-F238E27FC236}">
                <a16:creationId xmlns:a16="http://schemas.microsoft.com/office/drawing/2014/main" id="{FB712882-F404-41A5-9C2B-7BE61BEAF3C9}"/>
              </a:ext>
            </a:extLst>
          </p:cNvPr>
          <p:cNvSpPr>
            <a:spLocks noGrp="1"/>
          </p:cNvSpPr>
          <p:nvPr>
            <p:ph type="body" idx="20"/>
          </p:nvPr>
        </p:nvSpPr>
        <p:spPr/>
        <p:txBody>
          <a:bodyPr/>
          <a:lstStyle/>
          <a:p>
            <a:r>
              <a:rPr lang="en-PH"/>
              <a:t>Conclusion</a:t>
            </a:r>
          </a:p>
        </p:txBody>
      </p:sp>
      <p:sp>
        <p:nvSpPr>
          <p:cNvPr id="8" name="Text Placeholder 7">
            <a:extLst>
              <a:ext uri="{FF2B5EF4-FFF2-40B4-BE49-F238E27FC236}">
                <a16:creationId xmlns:a16="http://schemas.microsoft.com/office/drawing/2014/main" id="{A66D4E40-8EA5-565E-1DDF-1D91E5FAF99F}"/>
              </a:ext>
            </a:extLst>
          </p:cNvPr>
          <p:cNvSpPr>
            <a:spLocks noGrp="1"/>
          </p:cNvSpPr>
          <p:nvPr>
            <p:ph type="body" sz="half" idx="21"/>
          </p:nvPr>
        </p:nvSpPr>
        <p:spPr/>
        <p:txBody>
          <a:bodyPr/>
          <a:lstStyle/>
          <a:p>
            <a:r>
              <a:rPr lang="en-US" sz="1400"/>
              <a:t>In conclusion, the versatility and adaptability of machine learning applications are transforming industries and improving outcomes worldwide. As technology continues to evolve, the integration of machine learning will continue to revolutionize how we approach challenges and opportunities.</a:t>
            </a:r>
            <a:endParaRPr lang="en-PH" sz="1400"/>
          </a:p>
        </p:txBody>
      </p:sp>
      <p:pic>
        <p:nvPicPr>
          <p:cNvPr id="10" name="Picture Placeholder 9">
            <a:extLst>
              <a:ext uri="{FF2B5EF4-FFF2-40B4-BE49-F238E27FC236}">
                <a16:creationId xmlns:a16="http://schemas.microsoft.com/office/drawing/2014/main" id="{AC71AF9E-E389-5285-1D08-B0EDD9DF598F}"/>
              </a:ext>
            </a:extLst>
          </p:cNvPr>
          <p:cNvPicPr>
            <a:picLocks noGrp="1" noChangeAspect="1"/>
          </p:cNvPicPr>
          <p:nvPr>
            <p:ph type="pic" sz="quarter" idx="22"/>
          </p:nvPr>
        </p:nvPicPr>
        <p:blipFill>
          <a:blip r:embed="rId2"/>
          <a:srcRect t="12465" b="12465"/>
          <a:stretch>
            <a:fillRect/>
          </a:stretch>
        </p:blipFill>
        <p:spPr/>
      </p:pic>
    </p:spTree>
    <p:extLst>
      <p:ext uri="{BB962C8B-B14F-4D97-AF65-F5344CB8AC3E}">
        <p14:creationId xmlns:p14="http://schemas.microsoft.com/office/powerpoint/2010/main" val="66288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3B24-8C20-3D64-B72F-BC28F8B51FB6}"/>
              </a:ext>
            </a:extLst>
          </p:cNvPr>
          <p:cNvSpPr>
            <a:spLocks noGrp="1"/>
          </p:cNvSpPr>
          <p:nvPr>
            <p:ph type="title"/>
          </p:nvPr>
        </p:nvSpPr>
        <p:spPr>
          <a:xfrm>
            <a:off x="2998033" y="316615"/>
            <a:ext cx="6460760" cy="1230485"/>
          </a:xfrm>
        </p:spPr>
        <p:txBody>
          <a:bodyPr/>
          <a:lstStyle/>
          <a:p>
            <a:r>
              <a:rPr lang="en-US" dirty="0"/>
              <a:t>What is Machine Learning?</a:t>
            </a:r>
            <a:endParaRPr lang="en-PH" dirty="0"/>
          </a:p>
        </p:txBody>
      </p:sp>
      <p:sp>
        <p:nvSpPr>
          <p:cNvPr id="4" name="Text Placeholder 3">
            <a:extLst>
              <a:ext uri="{FF2B5EF4-FFF2-40B4-BE49-F238E27FC236}">
                <a16:creationId xmlns:a16="http://schemas.microsoft.com/office/drawing/2014/main" id="{8C79BEB3-E07B-D794-6117-7984C5B66222}"/>
              </a:ext>
            </a:extLst>
          </p:cNvPr>
          <p:cNvSpPr>
            <a:spLocks noGrp="1"/>
          </p:cNvSpPr>
          <p:nvPr>
            <p:ph type="body" sz="half" idx="2"/>
          </p:nvPr>
        </p:nvSpPr>
        <p:spPr>
          <a:xfrm>
            <a:off x="960664" y="2222065"/>
            <a:ext cx="10117067" cy="2709699"/>
          </a:xfrm>
        </p:spPr>
        <p:txBody>
          <a:bodyPr/>
          <a:lstStyle/>
          <a:p>
            <a:pPr algn="just"/>
            <a:r>
              <a:rPr lang="en-US" sz="3600" dirty="0"/>
              <a:t>Machine learning is a field of study in artificial intelligence concerned with the development and study of statistical algorithms that can learn from data and generalize to unseen data and thus perform tasks without explicit instructions.</a:t>
            </a:r>
            <a:endParaRPr lang="en-PH" sz="3600" dirty="0"/>
          </a:p>
        </p:txBody>
      </p:sp>
      <p:sp>
        <p:nvSpPr>
          <p:cNvPr id="10" name="Text Placeholder 9">
            <a:extLst>
              <a:ext uri="{FF2B5EF4-FFF2-40B4-BE49-F238E27FC236}">
                <a16:creationId xmlns:a16="http://schemas.microsoft.com/office/drawing/2014/main" id="{BCED5A28-1F67-47E1-14F2-7B747016147C}"/>
              </a:ext>
            </a:extLst>
          </p:cNvPr>
          <p:cNvSpPr>
            <a:spLocks noGrp="1"/>
          </p:cNvSpPr>
          <p:nvPr>
            <p:ph type="body" sz="quarter" idx="20"/>
          </p:nvPr>
        </p:nvSpPr>
        <p:spPr/>
        <p:txBody>
          <a:bodyPr/>
          <a:lstStyle/>
          <a:p>
            <a:r>
              <a:rPr lang="en-PH"/>
              <a:t>Photos provided by Unsplash</a:t>
            </a:r>
          </a:p>
        </p:txBody>
      </p:sp>
      <p:sp>
        <p:nvSpPr>
          <p:cNvPr id="23" name="TextBox 22">
            <a:extLst>
              <a:ext uri="{FF2B5EF4-FFF2-40B4-BE49-F238E27FC236}">
                <a16:creationId xmlns:a16="http://schemas.microsoft.com/office/drawing/2014/main" id="{D862FE74-8F28-B4C4-C5EE-C11E3710A913}"/>
              </a:ext>
            </a:extLst>
          </p:cNvPr>
          <p:cNvSpPr txBox="1"/>
          <p:nvPr/>
        </p:nvSpPr>
        <p:spPr>
          <a:xfrm>
            <a:off x="960664" y="5786203"/>
            <a:ext cx="5861541" cy="369332"/>
          </a:xfrm>
          <a:prstGeom prst="rect">
            <a:avLst/>
          </a:prstGeom>
          <a:noFill/>
        </p:spPr>
        <p:txBody>
          <a:bodyPr wrap="none" rtlCol="0">
            <a:spAutoFit/>
          </a:bodyPr>
          <a:lstStyle/>
          <a:p>
            <a:r>
              <a:rPr lang="en-US" dirty="0"/>
              <a:t>References</a:t>
            </a:r>
            <a:r>
              <a:rPr lang="en-US" dirty="0">
                <a:hlinkClick r:id="rId2"/>
              </a:rPr>
              <a:t>: https://en.wikipedia.org/wiki/Machine_learning</a:t>
            </a:r>
            <a:endParaRPr lang="en-PH" dirty="0"/>
          </a:p>
        </p:txBody>
      </p:sp>
    </p:spTree>
    <p:extLst>
      <p:ext uri="{BB962C8B-B14F-4D97-AF65-F5344CB8AC3E}">
        <p14:creationId xmlns:p14="http://schemas.microsoft.com/office/powerpoint/2010/main" val="146097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3B24-8C20-3D64-B72F-BC28F8B51FB6}"/>
              </a:ext>
            </a:extLst>
          </p:cNvPr>
          <p:cNvSpPr>
            <a:spLocks noGrp="1"/>
          </p:cNvSpPr>
          <p:nvPr>
            <p:ph type="title"/>
          </p:nvPr>
        </p:nvSpPr>
        <p:spPr>
          <a:xfrm>
            <a:off x="960664" y="331605"/>
            <a:ext cx="10117066" cy="1230485"/>
          </a:xfrm>
        </p:spPr>
        <p:txBody>
          <a:bodyPr/>
          <a:lstStyle/>
          <a:p>
            <a:r>
              <a:rPr lang="en-US" sz="3600" dirty="0"/>
              <a:t>Three Types Of Machine Learning You Should Know</a:t>
            </a:r>
            <a:endParaRPr lang="en-PH" sz="3600" dirty="0"/>
          </a:p>
        </p:txBody>
      </p:sp>
      <p:sp>
        <p:nvSpPr>
          <p:cNvPr id="4" name="Text Placeholder 3">
            <a:extLst>
              <a:ext uri="{FF2B5EF4-FFF2-40B4-BE49-F238E27FC236}">
                <a16:creationId xmlns:a16="http://schemas.microsoft.com/office/drawing/2014/main" id="{8C79BEB3-E07B-D794-6117-7984C5B66222}"/>
              </a:ext>
            </a:extLst>
          </p:cNvPr>
          <p:cNvSpPr>
            <a:spLocks noGrp="1"/>
          </p:cNvSpPr>
          <p:nvPr>
            <p:ph type="body" sz="half" idx="2"/>
          </p:nvPr>
        </p:nvSpPr>
        <p:spPr>
          <a:xfrm>
            <a:off x="1037466" y="1942942"/>
            <a:ext cx="10117067" cy="2709699"/>
          </a:xfrm>
        </p:spPr>
        <p:txBody>
          <a:bodyPr/>
          <a:lstStyle/>
          <a:p>
            <a:pPr algn="just"/>
            <a:r>
              <a:rPr lang="en-US" sz="2800" dirty="0"/>
              <a:t>1. Supervised Learning - This type of machine learning feeds historical input and output data in machine learning algorithms, with processing in between each input/output pair that allows the algorithm to shift the model to create outputs as closely aligned with the desired result as possible. Common algorithms used during supervised learning include neural networks, decision trees, linear regression, and support vector machines.</a:t>
            </a:r>
            <a:endParaRPr lang="en-PH" sz="2800" dirty="0"/>
          </a:p>
        </p:txBody>
      </p:sp>
      <p:sp>
        <p:nvSpPr>
          <p:cNvPr id="10" name="Text Placeholder 9">
            <a:extLst>
              <a:ext uri="{FF2B5EF4-FFF2-40B4-BE49-F238E27FC236}">
                <a16:creationId xmlns:a16="http://schemas.microsoft.com/office/drawing/2014/main" id="{BCED5A28-1F67-47E1-14F2-7B747016147C}"/>
              </a:ext>
            </a:extLst>
          </p:cNvPr>
          <p:cNvSpPr>
            <a:spLocks noGrp="1"/>
          </p:cNvSpPr>
          <p:nvPr>
            <p:ph type="body" sz="quarter" idx="20"/>
          </p:nvPr>
        </p:nvSpPr>
        <p:spPr/>
        <p:txBody>
          <a:bodyPr/>
          <a:lstStyle/>
          <a:p>
            <a:r>
              <a:rPr lang="en-PH"/>
              <a:t>Photos provided by Unsplash</a:t>
            </a:r>
          </a:p>
        </p:txBody>
      </p:sp>
      <p:sp>
        <p:nvSpPr>
          <p:cNvPr id="23" name="TextBox 22">
            <a:extLst>
              <a:ext uri="{FF2B5EF4-FFF2-40B4-BE49-F238E27FC236}">
                <a16:creationId xmlns:a16="http://schemas.microsoft.com/office/drawing/2014/main" id="{D862FE74-8F28-B4C4-C5EE-C11E3710A913}"/>
              </a:ext>
            </a:extLst>
          </p:cNvPr>
          <p:cNvSpPr txBox="1"/>
          <p:nvPr/>
        </p:nvSpPr>
        <p:spPr>
          <a:xfrm>
            <a:off x="960664" y="5786203"/>
            <a:ext cx="7108806" cy="369332"/>
          </a:xfrm>
          <a:prstGeom prst="rect">
            <a:avLst/>
          </a:prstGeom>
          <a:noFill/>
        </p:spPr>
        <p:txBody>
          <a:bodyPr wrap="none" rtlCol="0">
            <a:spAutoFit/>
          </a:bodyPr>
          <a:lstStyle/>
          <a:p>
            <a:r>
              <a:rPr lang="en-US" dirty="0"/>
              <a:t>References: </a:t>
            </a:r>
            <a:r>
              <a:rPr lang="en-US" dirty="0">
                <a:hlinkClick r:id="rId2"/>
              </a:rPr>
              <a:t>https://www.coursera.org/articles/types-of-machine-learning</a:t>
            </a:r>
            <a:endParaRPr lang="en-PH" dirty="0"/>
          </a:p>
        </p:txBody>
      </p:sp>
    </p:spTree>
    <p:extLst>
      <p:ext uri="{BB962C8B-B14F-4D97-AF65-F5344CB8AC3E}">
        <p14:creationId xmlns:p14="http://schemas.microsoft.com/office/powerpoint/2010/main" val="312097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C79BEB3-E07B-D794-6117-7984C5B66222}"/>
              </a:ext>
            </a:extLst>
          </p:cNvPr>
          <p:cNvSpPr>
            <a:spLocks noGrp="1"/>
          </p:cNvSpPr>
          <p:nvPr>
            <p:ph type="body" sz="half" idx="2"/>
          </p:nvPr>
        </p:nvSpPr>
        <p:spPr>
          <a:xfrm>
            <a:off x="960664" y="702465"/>
            <a:ext cx="10117067" cy="3584722"/>
          </a:xfrm>
        </p:spPr>
        <p:txBody>
          <a:bodyPr/>
          <a:lstStyle/>
          <a:p>
            <a:pPr algn="just"/>
            <a:r>
              <a:rPr lang="en-US" sz="2800" dirty="0"/>
              <a:t>2. Unsupervised Learning - While supervised learning requires users to help the machine learn, unsupervised learning algorithms don't use the same labeled training sets and data. Instead, the machine looks for less obvious patterns in the data. Unsupervised machine learning is very helpful when you need to identify patterns and use data to make decisions. Common algorithms used in unsupervised learning include Hidden Markov models, k-means, hierarchical clustering, and Gaussian mixture models.</a:t>
            </a:r>
            <a:endParaRPr lang="en-PH" sz="2800" dirty="0"/>
          </a:p>
        </p:txBody>
      </p:sp>
      <p:sp>
        <p:nvSpPr>
          <p:cNvPr id="10" name="Text Placeholder 9">
            <a:extLst>
              <a:ext uri="{FF2B5EF4-FFF2-40B4-BE49-F238E27FC236}">
                <a16:creationId xmlns:a16="http://schemas.microsoft.com/office/drawing/2014/main" id="{BCED5A28-1F67-47E1-14F2-7B747016147C}"/>
              </a:ext>
            </a:extLst>
          </p:cNvPr>
          <p:cNvSpPr>
            <a:spLocks noGrp="1"/>
          </p:cNvSpPr>
          <p:nvPr>
            <p:ph type="body" sz="quarter" idx="20"/>
          </p:nvPr>
        </p:nvSpPr>
        <p:spPr/>
        <p:txBody>
          <a:bodyPr/>
          <a:lstStyle/>
          <a:p>
            <a:r>
              <a:rPr lang="en-PH"/>
              <a:t>Photos provided by Unsplash</a:t>
            </a:r>
          </a:p>
        </p:txBody>
      </p:sp>
      <p:sp>
        <p:nvSpPr>
          <p:cNvPr id="23" name="TextBox 22">
            <a:extLst>
              <a:ext uri="{FF2B5EF4-FFF2-40B4-BE49-F238E27FC236}">
                <a16:creationId xmlns:a16="http://schemas.microsoft.com/office/drawing/2014/main" id="{D862FE74-8F28-B4C4-C5EE-C11E3710A913}"/>
              </a:ext>
            </a:extLst>
          </p:cNvPr>
          <p:cNvSpPr txBox="1"/>
          <p:nvPr/>
        </p:nvSpPr>
        <p:spPr>
          <a:xfrm>
            <a:off x="960664" y="5786203"/>
            <a:ext cx="7108806" cy="369332"/>
          </a:xfrm>
          <a:prstGeom prst="rect">
            <a:avLst/>
          </a:prstGeom>
          <a:noFill/>
        </p:spPr>
        <p:txBody>
          <a:bodyPr wrap="none" rtlCol="0">
            <a:spAutoFit/>
          </a:bodyPr>
          <a:lstStyle/>
          <a:p>
            <a:r>
              <a:rPr lang="en-US" dirty="0"/>
              <a:t>References: </a:t>
            </a:r>
            <a:r>
              <a:rPr lang="en-US" dirty="0">
                <a:hlinkClick r:id="rId2"/>
              </a:rPr>
              <a:t>https://www.coursera.org/articles/types-of-machine-learning</a:t>
            </a:r>
            <a:endParaRPr lang="en-PH" dirty="0"/>
          </a:p>
        </p:txBody>
      </p:sp>
    </p:spTree>
    <p:extLst>
      <p:ext uri="{BB962C8B-B14F-4D97-AF65-F5344CB8AC3E}">
        <p14:creationId xmlns:p14="http://schemas.microsoft.com/office/powerpoint/2010/main" val="82769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C79BEB3-E07B-D794-6117-7984C5B66222}"/>
              </a:ext>
            </a:extLst>
          </p:cNvPr>
          <p:cNvSpPr>
            <a:spLocks noGrp="1"/>
          </p:cNvSpPr>
          <p:nvPr>
            <p:ph type="body" sz="half" idx="2"/>
          </p:nvPr>
        </p:nvSpPr>
        <p:spPr>
          <a:xfrm>
            <a:off x="960664" y="702465"/>
            <a:ext cx="10117067" cy="3584722"/>
          </a:xfrm>
        </p:spPr>
        <p:txBody>
          <a:bodyPr/>
          <a:lstStyle/>
          <a:p>
            <a:pPr algn="just"/>
            <a:r>
              <a:rPr lang="en-US" sz="2800" dirty="0"/>
              <a:t>3. Reinforcement Learning - is the closest machine learning type to how humans learn. The algorithm or agent used learns by interacting with its environment and getting a positive or negative reward. Common algorithms include temporal difference, deep adversarial networks, and Q-learning.</a:t>
            </a:r>
            <a:endParaRPr lang="en-PH" sz="2800" dirty="0"/>
          </a:p>
        </p:txBody>
      </p:sp>
      <p:sp>
        <p:nvSpPr>
          <p:cNvPr id="10" name="Text Placeholder 9">
            <a:extLst>
              <a:ext uri="{FF2B5EF4-FFF2-40B4-BE49-F238E27FC236}">
                <a16:creationId xmlns:a16="http://schemas.microsoft.com/office/drawing/2014/main" id="{BCED5A28-1F67-47E1-14F2-7B747016147C}"/>
              </a:ext>
            </a:extLst>
          </p:cNvPr>
          <p:cNvSpPr>
            <a:spLocks noGrp="1"/>
          </p:cNvSpPr>
          <p:nvPr>
            <p:ph type="body" sz="quarter" idx="20"/>
          </p:nvPr>
        </p:nvSpPr>
        <p:spPr/>
        <p:txBody>
          <a:bodyPr/>
          <a:lstStyle/>
          <a:p>
            <a:r>
              <a:rPr lang="en-PH"/>
              <a:t>Photos provided by Unsplash</a:t>
            </a:r>
          </a:p>
        </p:txBody>
      </p:sp>
      <p:sp>
        <p:nvSpPr>
          <p:cNvPr id="23" name="TextBox 22">
            <a:extLst>
              <a:ext uri="{FF2B5EF4-FFF2-40B4-BE49-F238E27FC236}">
                <a16:creationId xmlns:a16="http://schemas.microsoft.com/office/drawing/2014/main" id="{D862FE74-8F28-B4C4-C5EE-C11E3710A913}"/>
              </a:ext>
            </a:extLst>
          </p:cNvPr>
          <p:cNvSpPr txBox="1"/>
          <p:nvPr/>
        </p:nvSpPr>
        <p:spPr>
          <a:xfrm>
            <a:off x="960664" y="5786203"/>
            <a:ext cx="7108806" cy="369332"/>
          </a:xfrm>
          <a:prstGeom prst="rect">
            <a:avLst/>
          </a:prstGeom>
          <a:noFill/>
        </p:spPr>
        <p:txBody>
          <a:bodyPr wrap="none" rtlCol="0">
            <a:spAutoFit/>
          </a:bodyPr>
          <a:lstStyle/>
          <a:p>
            <a:r>
              <a:rPr lang="en-US" dirty="0"/>
              <a:t>References: </a:t>
            </a:r>
            <a:r>
              <a:rPr lang="en-US" dirty="0">
                <a:hlinkClick r:id="rId2"/>
              </a:rPr>
              <a:t>https://www.coursera.org/articles/types-of-machine-learning</a:t>
            </a:r>
            <a:endParaRPr lang="en-PH" dirty="0"/>
          </a:p>
        </p:txBody>
      </p:sp>
    </p:spTree>
    <p:extLst>
      <p:ext uri="{BB962C8B-B14F-4D97-AF65-F5344CB8AC3E}">
        <p14:creationId xmlns:p14="http://schemas.microsoft.com/office/powerpoint/2010/main" val="39376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C79BEB3-E07B-D794-6117-7984C5B66222}"/>
              </a:ext>
            </a:extLst>
          </p:cNvPr>
          <p:cNvSpPr>
            <a:spLocks noGrp="1"/>
          </p:cNvSpPr>
          <p:nvPr>
            <p:ph type="body" sz="half" idx="2"/>
          </p:nvPr>
        </p:nvSpPr>
        <p:spPr>
          <a:xfrm>
            <a:off x="978431" y="2689697"/>
            <a:ext cx="10235137" cy="739303"/>
          </a:xfrm>
        </p:spPr>
        <p:txBody>
          <a:bodyPr/>
          <a:lstStyle/>
          <a:p>
            <a:pPr algn="just"/>
            <a:r>
              <a:rPr lang="en-US" sz="4800" dirty="0"/>
              <a:t>EXAMPLE OF MACHINE LEARNING</a:t>
            </a:r>
            <a:endParaRPr lang="en-PH" sz="4800" dirty="0"/>
          </a:p>
        </p:txBody>
      </p:sp>
      <p:sp>
        <p:nvSpPr>
          <p:cNvPr id="10" name="Text Placeholder 9">
            <a:extLst>
              <a:ext uri="{FF2B5EF4-FFF2-40B4-BE49-F238E27FC236}">
                <a16:creationId xmlns:a16="http://schemas.microsoft.com/office/drawing/2014/main" id="{BCED5A28-1F67-47E1-14F2-7B747016147C}"/>
              </a:ext>
            </a:extLst>
          </p:cNvPr>
          <p:cNvSpPr>
            <a:spLocks noGrp="1"/>
          </p:cNvSpPr>
          <p:nvPr>
            <p:ph type="body" sz="quarter" idx="20"/>
          </p:nvPr>
        </p:nvSpPr>
        <p:spPr/>
        <p:txBody>
          <a:bodyPr/>
          <a:lstStyle/>
          <a:p>
            <a:r>
              <a:rPr lang="en-PH"/>
              <a:t>Photos provided by Unsplash</a:t>
            </a:r>
          </a:p>
        </p:txBody>
      </p:sp>
    </p:spTree>
    <p:extLst>
      <p:ext uri="{BB962C8B-B14F-4D97-AF65-F5344CB8AC3E}">
        <p14:creationId xmlns:p14="http://schemas.microsoft.com/office/powerpoint/2010/main" val="1968255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3B24-8C20-3D64-B72F-BC28F8B51FB6}"/>
              </a:ext>
            </a:extLst>
          </p:cNvPr>
          <p:cNvSpPr>
            <a:spLocks noGrp="1"/>
          </p:cNvSpPr>
          <p:nvPr>
            <p:ph type="title"/>
          </p:nvPr>
        </p:nvSpPr>
        <p:spPr/>
        <p:txBody>
          <a:bodyPr/>
          <a:lstStyle/>
          <a:p>
            <a:r>
              <a:rPr lang="en-PH" dirty="0"/>
              <a:t>Healthcare: Predictive Diagnostics</a:t>
            </a:r>
          </a:p>
        </p:txBody>
      </p:sp>
      <p:sp>
        <p:nvSpPr>
          <p:cNvPr id="3" name="Text Placeholder 2">
            <a:extLst>
              <a:ext uri="{FF2B5EF4-FFF2-40B4-BE49-F238E27FC236}">
                <a16:creationId xmlns:a16="http://schemas.microsoft.com/office/drawing/2014/main" id="{3E6C2F7C-234F-446F-510A-00AB8CD865C5}"/>
              </a:ext>
            </a:extLst>
          </p:cNvPr>
          <p:cNvSpPr>
            <a:spLocks noGrp="1"/>
          </p:cNvSpPr>
          <p:nvPr>
            <p:ph type="body" idx="1"/>
          </p:nvPr>
        </p:nvSpPr>
        <p:spPr/>
        <p:txBody>
          <a:bodyPr/>
          <a:lstStyle/>
          <a:p>
            <a:r>
              <a:rPr lang="en-US" dirty="0"/>
              <a:t>Discuss early disease detection through predictive diagnostics</a:t>
            </a:r>
            <a:endParaRPr lang="en-PH" dirty="0"/>
          </a:p>
        </p:txBody>
      </p:sp>
      <p:sp>
        <p:nvSpPr>
          <p:cNvPr id="4" name="Text Placeholder 3">
            <a:extLst>
              <a:ext uri="{FF2B5EF4-FFF2-40B4-BE49-F238E27FC236}">
                <a16:creationId xmlns:a16="http://schemas.microsoft.com/office/drawing/2014/main" id="{8C79BEB3-E07B-D794-6117-7984C5B66222}"/>
              </a:ext>
            </a:extLst>
          </p:cNvPr>
          <p:cNvSpPr>
            <a:spLocks noGrp="1"/>
          </p:cNvSpPr>
          <p:nvPr>
            <p:ph type="body" sz="half" idx="2"/>
          </p:nvPr>
        </p:nvSpPr>
        <p:spPr/>
        <p:txBody>
          <a:bodyPr/>
          <a:lstStyle/>
          <a:p>
            <a:r>
              <a:rPr lang="en-US" sz="1400" dirty="0"/>
              <a:t>In the field of healthcare, predictive diagnostics, through machine learning are centered on detecting diseases such as cancer, diabetes and heart disease. This approach involves utilizing learning methods like classification models (such, as SVM and neural networks) to anticipate and identify diseases in their phases.</a:t>
            </a:r>
            <a:endParaRPr lang="en-PH" sz="1400" dirty="0"/>
          </a:p>
        </p:txBody>
      </p:sp>
      <p:sp>
        <p:nvSpPr>
          <p:cNvPr id="5" name="Text Placeholder 4">
            <a:extLst>
              <a:ext uri="{FF2B5EF4-FFF2-40B4-BE49-F238E27FC236}">
                <a16:creationId xmlns:a16="http://schemas.microsoft.com/office/drawing/2014/main" id="{B4ED75CC-DA9B-1548-B9A4-2531AAB8CF7C}"/>
              </a:ext>
            </a:extLst>
          </p:cNvPr>
          <p:cNvSpPr>
            <a:spLocks noGrp="1"/>
          </p:cNvSpPr>
          <p:nvPr>
            <p:ph type="body" idx="13"/>
          </p:nvPr>
        </p:nvSpPr>
        <p:spPr/>
        <p:txBody>
          <a:bodyPr/>
          <a:lstStyle/>
          <a:p>
            <a:r>
              <a:rPr lang="en-US"/>
              <a:t>Machine Learning Type: Supervised Learning</a:t>
            </a:r>
            <a:endParaRPr lang="en-PH"/>
          </a:p>
        </p:txBody>
      </p:sp>
      <p:sp>
        <p:nvSpPr>
          <p:cNvPr id="6" name="Text Placeholder 5">
            <a:extLst>
              <a:ext uri="{FF2B5EF4-FFF2-40B4-BE49-F238E27FC236}">
                <a16:creationId xmlns:a16="http://schemas.microsoft.com/office/drawing/2014/main" id="{80F81F09-BAA1-5814-83DE-7129BB8DF5E6}"/>
              </a:ext>
            </a:extLst>
          </p:cNvPr>
          <p:cNvSpPr>
            <a:spLocks noGrp="1"/>
          </p:cNvSpPr>
          <p:nvPr>
            <p:ph type="body" sz="half" idx="14"/>
          </p:nvPr>
        </p:nvSpPr>
        <p:spPr/>
        <p:txBody>
          <a:bodyPr/>
          <a:lstStyle/>
          <a:p>
            <a:r>
              <a:rPr lang="en-US" sz="1400" dirty="0"/>
              <a:t>Supervised learning is the form of machine learning used in healthcare diagnostics. It entails training models, with labeled data to predict outcomes. For example SVM and neural networks are classification models employed to categorize patients into disease groups based on specific characteristics.</a:t>
            </a:r>
            <a:endParaRPr lang="en-PH" sz="1400" dirty="0"/>
          </a:p>
        </p:txBody>
      </p:sp>
      <p:sp>
        <p:nvSpPr>
          <p:cNvPr id="7" name="Text Placeholder 6">
            <a:extLst>
              <a:ext uri="{FF2B5EF4-FFF2-40B4-BE49-F238E27FC236}">
                <a16:creationId xmlns:a16="http://schemas.microsoft.com/office/drawing/2014/main" id="{7A84BFF6-167D-D2C4-5D12-8EF717953055}"/>
              </a:ext>
            </a:extLst>
          </p:cNvPr>
          <p:cNvSpPr>
            <a:spLocks noGrp="1"/>
          </p:cNvSpPr>
          <p:nvPr>
            <p:ph type="body" idx="15"/>
          </p:nvPr>
        </p:nvSpPr>
        <p:spPr/>
        <p:txBody>
          <a:bodyPr/>
          <a:lstStyle/>
          <a:p>
            <a:r>
              <a:rPr lang="en-PH"/>
              <a:t>Solution Impact: Improved Patient Outcomes</a:t>
            </a:r>
          </a:p>
        </p:txBody>
      </p:sp>
      <p:sp>
        <p:nvSpPr>
          <p:cNvPr id="8" name="Text Placeholder 7">
            <a:extLst>
              <a:ext uri="{FF2B5EF4-FFF2-40B4-BE49-F238E27FC236}">
                <a16:creationId xmlns:a16="http://schemas.microsoft.com/office/drawing/2014/main" id="{8C5F3A8E-FA8B-E2EC-3E90-C71444B378F6}"/>
              </a:ext>
            </a:extLst>
          </p:cNvPr>
          <p:cNvSpPr>
            <a:spLocks noGrp="1"/>
          </p:cNvSpPr>
          <p:nvPr>
            <p:ph type="body" sz="half" idx="16"/>
          </p:nvPr>
        </p:nvSpPr>
        <p:spPr/>
        <p:txBody>
          <a:bodyPr/>
          <a:lstStyle/>
          <a:p>
            <a:r>
              <a:rPr lang="en-US" sz="1400" dirty="0"/>
              <a:t>The influence of diagnostics, in the healthcare sector is substantial resulting in results, for patients. Detecting illnesses early allows for tailored treatment strategies, enhanced disease control and lower healthcare expenses.</a:t>
            </a:r>
            <a:endParaRPr lang="en-PH" sz="1400" dirty="0"/>
          </a:p>
        </p:txBody>
      </p:sp>
      <p:pic>
        <p:nvPicPr>
          <p:cNvPr id="11" name="Picture Placeholder 10">
            <a:extLst>
              <a:ext uri="{FF2B5EF4-FFF2-40B4-BE49-F238E27FC236}">
                <a16:creationId xmlns:a16="http://schemas.microsoft.com/office/drawing/2014/main" id="{07F82DA7-8D23-FC96-C5B2-7272265E0019}"/>
              </a:ext>
            </a:extLst>
          </p:cNvPr>
          <p:cNvPicPr>
            <a:picLocks noGrp="1" noChangeAspect="1"/>
          </p:cNvPicPr>
          <p:nvPr>
            <p:ph type="pic" sz="quarter" idx="17"/>
          </p:nvPr>
        </p:nvPicPr>
        <p:blipFill>
          <a:blip r:embed="rId2"/>
          <a:srcRect l="16667" r="16667"/>
          <a:stretch>
            <a:fillRect/>
          </a:stretch>
        </p:blipFill>
        <p:spPr/>
      </p:pic>
      <p:sp>
        <p:nvSpPr>
          <p:cNvPr id="10" name="Text Placeholder 9">
            <a:extLst>
              <a:ext uri="{FF2B5EF4-FFF2-40B4-BE49-F238E27FC236}">
                <a16:creationId xmlns:a16="http://schemas.microsoft.com/office/drawing/2014/main" id="{BCED5A28-1F67-47E1-14F2-7B747016147C}"/>
              </a:ext>
            </a:extLst>
          </p:cNvPr>
          <p:cNvSpPr>
            <a:spLocks noGrp="1"/>
          </p:cNvSpPr>
          <p:nvPr>
            <p:ph type="body" sz="quarter" idx="20"/>
          </p:nvPr>
        </p:nvSpPr>
        <p:spPr/>
        <p:txBody>
          <a:bodyPr/>
          <a:lstStyle/>
          <a:p>
            <a:r>
              <a:rPr lang="en-PH"/>
              <a:t>Photos provided by Unsplash</a:t>
            </a:r>
          </a:p>
        </p:txBody>
      </p:sp>
    </p:spTree>
    <p:extLst>
      <p:ext uri="{BB962C8B-B14F-4D97-AF65-F5344CB8AC3E}">
        <p14:creationId xmlns:p14="http://schemas.microsoft.com/office/powerpoint/2010/main" val="3985381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3B24-8C20-3D64-B72F-BC28F8B51FB6}"/>
              </a:ext>
            </a:extLst>
          </p:cNvPr>
          <p:cNvSpPr>
            <a:spLocks noGrp="1"/>
          </p:cNvSpPr>
          <p:nvPr>
            <p:ph type="title"/>
          </p:nvPr>
        </p:nvSpPr>
        <p:spPr/>
        <p:txBody>
          <a:bodyPr/>
          <a:lstStyle/>
          <a:p>
            <a:r>
              <a:rPr lang="en-US"/>
              <a:t>Breast Cancer Wisconsin (Diagnostic) Data Set</a:t>
            </a:r>
            <a:endParaRPr lang="en-PH" dirty="0"/>
          </a:p>
        </p:txBody>
      </p:sp>
      <p:sp>
        <p:nvSpPr>
          <p:cNvPr id="3" name="Text Placeholder 2">
            <a:extLst>
              <a:ext uri="{FF2B5EF4-FFF2-40B4-BE49-F238E27FC236}">
                <a16:creationId xmlns:a16="http://schemas.microsoft.com/office/drawing/2014/main" id="{3E6C2F7C-234F-446F-510A-00AB8CD865C5}"/>
              </a:ext>
            </a:extLst>
          </p:cNvPr>
          <p:cNvSpPr>
            <a:spLocks noGrp="1"/>
          </p:cNvSpPr>
          <p:nvPr>
            <p:ph type="body" idx="1"/>
          </p:nvPr>
        </p:nvSpPr>
        <p:spPr>
          <a:xfrm>
            <a:off x="960665" y="1610518"/>
            <a:ext cx="10431860" cy="593840"/>
          </a:xfrm>
        </p:spPr>
        <p:txBody>
          <a:bodyPr/>
          <a:lstStyle/>
          <a:p>
            <a:r>
              <a:rPr lang="en-US"/>
              <a:t>Data Set Example Link: </a:t>
            </a:r>
            <a:r>
              <a:rPr lang="en-US" b="0">
                <a:hlinkClick r:id="rId2"/>
              </a:rPr>
              <a:t>https://www.kaggle.com/datasets/uciml/breast-cancer-wisconsin-data/data</a:t>
            </a:r>
            <a:endParaRPr lang="en-PH" b="0" dirty="0"/>
          </a:p>
        </p:txBody>
      </p:sp>
      <p:sp>
        <p:nvSpPr>
          <p:cNvPr id="10" name="Text Placeholder 9">
            <a:extLst>
              <a:ext uri="{FF2B5EF4-FFF2-40B4-BE49-F238E27FC236}">
                <a16:creationId xmlns:a16="http://schemas.microsoft.com/office/drawing/2014/main" id="{BCED5A28-1F67-47E1-14F2-7B747016147C}"/>
              </a:ext>
            </a:extLst>
          </p:cNvPr>
          <p:cNvSpPr>
            <a:spLocks noGrp="1"/>
          </p:cNvSpPr>
          <p:nvPr>
            <p:ph type="body" sz="quarter" idx="20"/>
          </p:nvPr>
        </p:nvSpPr>
        <p:spPr/>
        <p:txBody>
          <a:bodyPr/>
          <a:lstStyle/>
          <a:p>
            <a:r>
              <a:rPr lang="en-PH"/>
              <a:t>Photos provided by Unsplash</a:t>
            </a:r>
          </a:p>
        </p:txBody>
      </p:sp>
      <p:sp>
        <p:nvSpPr>
          <p:cNvPr id="23" name="Text Placeholder 2">
            <a:extLst>
              <a:ext uri="{FF2B5EF4-FFF2-40B4-BE49-F238E27FC236}">
                <a16:creationId xmlns:a16="http://schemas.microsoft.com/office/drawing/2014/main" id="{7AB5F90F-4506-B61C-4690-907681896C38}"/>
              </a:ext>
            </a:extLst>
          </p:cNvPr>
          <p:cNvSpPr txBox="1">
            <a:spLocks/>
          </p:cNvSpPr>
          <p:nvPr/>
        </p:nvSpPr>
        <p:spPr>
          <a:xfrm>
            <a:off x="960665" y="2437475"/>
            <a:ext cx="10431860" cy="5938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Calibri" panose="020F0502020204030204" pitchFamily="34" charset="0"/>
                <a:ea typeface="Roboto" panose="02000000000000000000" pitchFamily="2" charset="0"/>
                <a:cs typeface="Calibri" panose="020F050202020403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Project Example Link: </a:t>
            </a:r>
            <a:r>
              <a:rPr lang="en-US" b="0">
                <a:hlinkClick r:id="rId3"/>
              </a:rPr>
              <a:t>https://www.kaggle.com/code/kanncaa1/feature-selection-and-data-visualization</a:t>
            </a:r>
            <a:endParaRPr lang="en-PH" b="0" dirty="0"/>
          </a:p>
        </p:txBody>
      </p:sp>
      <p:pic>
        <p:nvPicPr>
          <p:cNvPr id="30" name="Picture 29" descr="A diagram of a person's chest&#10;&#10;Description automatically generated">
            <a:extLst>
              <a:ext uri="{FF2B5EF4-FFF2-40B4-BE49-F238E27FC236}">
                <a16:creationId xmlns:a16="http://schemas.microsoft.com/office/drawing/2014/main" id="{A5B46874-9B54-27E2-CEE7-A81ECF2F54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665" y="3385955"/>
            <a:ext cx="4775916" cy="3244239"/>
          </a:xfrm>
          <a:prstGeom prst="rect">
            <a:avLst/>
          </a:prstGeom>
        </p:spPr>
      </p:pic>
      <p:pic>
        <p:nvPicPr>
          <p:cNvPr id="34" name="Picture 33" descr="A diagram of a breast&#10;&#10;Description automatically generated">
            <a:extLst>
              <a:ext uri="{FF2B5EF4-FFF2-40B4-BE49-F238E27FC236}">
                <a16:creationId xmlns:a16="http://schemas.microsoft.com/office/drawing/2014/main" id="{377AB7D9-FA43-C112-7646-E0EDEB1F89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6496" y="3429000"/>
            <a:ext cx="5066029" cy="3201194"/>
          </a:xfrm>
          <a:prstGeom prst="rect">
            <a:avLst/>
          </a:prstGeom>
        </p:spPr>
      </p:pic>
    </p:spTree>
    <p:extLst>
      <p:ext uri="{BB962C8B-B14F-4D97-AF65-F5344CB8AC3E}">
        <p14:creationId xmlns:p14="http://schemas.microsoft.com/office/powerpoint/2010/main" val="209083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75C8-122B-3053-1015-B5C1E3BFBE31}"/>
              </a:ext>
            </a:extLst>
          </p:cNvPr>
          <p:cNvSpPr>
            <a:spLocks noGrp="1"/>
          </p:cNvSpPr>
          <p:nvPr>
            <p:ph type="title"/>
          </p:nvPr>
        </p:nvSpPr>
        <p:spPr/>
        <p:txBody>
          <a:bodyPr/>
          <a:lstStyle/>
          <a:p>
            <a:r>
              <a:rPr lang="en-PH"/>
              <a:t>Finance: Fraud Detection</a:t>
            </a:r>
          </a:p>
        </p:txBody>
      </p:sp>
      <p:sp>
        <p:nvSpPr>
          <p:cNvPr id="3" name="Text Placeholder 2">
            <a:extLst>
              <a:ext uri="{FF2B5EF4-FFF2-40B4-BE49-F238E27FC236}">
                <a16:creationId xmlns:a16="http://schemas.microsoft.com/office/drawing/2014/main" id="{067B8140-01A2-C7F6-F0B1-78EE5F7E1558}"/>
              </a:ext>
            </a:extLst>
          </p:cNvPr>
          <p:cNvSpPr>
            <a:spLocks noGrp="1"/>
          </p:cNvSpPr>
          <p:nvPr>
            <p:ph type="body" idx="18"/>
          </p:nvPr>
        </p:nvSpPr>
        <p:spPr/>
        <p:txBody>
          <a:bodyPr/>
          <a:lstStyle/>
          <a:p>
            <a:r>
              <a:rPr lang="en-US"/>
              <a:t>Examine real-time fraud detection in finance</a:t>
            </a:r>
            <a:endParaRPr lang="en-PH"/>
          </a:p>
        </p:txBody>
      </p:sp>
      <p:sp>
        <p:nvSpPr>
          <p:cNvPr id="4" name="Text Placeholder 3">
            <a:extLst>
              <a:ext uri="{FF2B5EF4-FFF2-40B4-BE49-F238E27FC236}">
                <a16:creationId xmlns:a16="http://schemas.microsoft.com/office/drawing/2014/main" id="{E4E6A186-E63E-3806-1529-3EC6C2A56B2F}"/>
              </a:ext>
            </a:extLst>
          </p:cNvPr>
          <p:cNvSpPr>
            <a:spLocks noGrp="1"/>
          </p:cNvSpPr>
          <p:nvPr>
            <p:ph type="body" sz="half" idx="19"/>
          </p:nvPr>
        </p:nvSpPr>
        <p:spPr/>
        <p:txBody>
          <a:bodyPr/>
          <a:lstStyle/>
          <a:p>
            <a:r>
              <a:rPr lang="en-US" sz="1400" dirty="0"/>
              <a:t>Detecting fraud, in the sector entails the utilization of advanced machine learning techniques to spot and thwart transactions promptly thereby reducing monetary losses and bolstering security protocols, for financial organizations.</a:t>
            </a:r>
            <a:endParaRPr lang="en-PH" sz="1400" dirty="0"/>
          </a:p>
        </p:txBody>
      </p:sp>
      <p:sp>
        <p:nvSpPr>
          <p:cNvPr id="5" name="Text Placeholder 4">
            <a:extLst>
              <a:ext uri="{FF2B5EF4-FFF2-40B4-BE49-F238E27FC236}">
                <a16:creationId xmlns:a16="http://schemas.microsoft.com/office/drawing/2014/main" id="{0BD08865-1567-8A0B-99C1-9214BEF3F08B}"/>
              </a:ext>
            </a:extLst>
          </p:cNvPr>
          <p:cNvSpPr>
            <a:spLocks noGrp="1"/>
          </p:cNvSpPr>
          <p:nvPr>
            <p:ph type="body" idx="21"/>
          </p:nvPr>
        </p:nvSpPr>
        <p:spPr/>
        <p:txBody>
          <a:bodyPr/>
          <a:lstStyle/>
          <a:p>
            <a:r>
              <a:rPr lang="en-US"/>
              <a:t>Machine Learning Types: Unsupervised &amp; Supervised Learning</a:t>
            </a:r>
            <a:endParaRPr lang="en-PH"/>
          </a:p>
        </p:txBody>
      </p:sp>
      <p:sp>
        <p:nvSpPr>
          <p:cNvPr id="6" name="Text Placeholder 5">
            <a:extLst>
              <a:ext uri="{FF2B5EF4-FFF2-40B4-BE49-F238E27FC236}">
                <a16:creationId xmlns:a16="http://schemas.microsoft.com/office/drawing/2014/main" id="{238E6B21-2217-E310-F06D-F7A332B441DE}"/>
              </a:ext>
            </a:extLst>
          </p:cNvPr>
          <p:cNvSpPr>
            <a:spLocks noGrp="1"/>
          </p:cNvSpPr>
          <p:nvPr>
            <p:ph type="body" sz="half" idx="22"/>
          </p:nvPr>
        </p:nvSpPr>
        <p:spPr/>
        <p:txBody>
          <a:bodyPr/>
          <a:lstStyle/>
          <a:p>
            <a:r>
              <a:rPr lang="en-US" sz="1400" dirty="0"/>
              <a:t>Fraud detection uses machine learning techniques such, as learning (for example anomaly detection) and supervised learning (, like decision trees, neural networks) to identify suspicious patterns of fraudulent activity and reduce potential risks.</a:t>
            </a:r>
            <a:endParaRPr lang="en-PH" sz="1400" dirty="0"/>
          </a:p>
        </p:txBody>
      </p:sp>
      <p:sp>
        <p:nvSpPr>
          <p:cNvPr id="7" name="Text Placeholder 6">
            <a:extLst>
              <a:ext uri="{FF2B5EF4-FFF2-40B4-BE49-F238E27FC236}">
                <a16:creationId xmlns:a16="http://schemas.microsoft.com/office/drawing/2014/main" id="{CE89FD2A-5242-52F5-062F-3586B0B7DD2D}"/>
              </a:ext>
            </a:extLst>
          </p:cNvPr>
          <p:cNvSpPr>
            <a:spLocks noGrp="1"/>
          </p:cNvSpPr>
          <p:nvPr>
            <p:ph type="body" idx="24"/>
          </p:nvPr>
        </p:nvSpPr>
        <p:spPr/>
        <p:txBody>
          <a:bodyPr/>
          <a:lstStyle/>
          <a:p>
            <a:r>
              <a:rPr lang="en-US"/>
              <a:t>Solution Impact: Financial Security &amp; Customer Trust</a:t>
            </a:r>
            <a:endParaRPr lang="en-PH"/>
          </a:p>
        </p:txBody>
      </p:sp>
      <p:sp>
        <p:nvSpPr>
          <p:cNvPr id="8" name="Text Placeholder 7">
            <a:extLst>
              <a:ext uri="{FF2B5EF4-FFF2-40B4-BE49-F238E27FC236}">
                <a16:creationId xmlns:a16="http://schemas.microsoft.com/office/drawing/2014/main" id="{4D6E6676-A4CE-CE95-B4EC-5B0054D61D40}"/>
              </a:ext>
            </a:extLst>
          </p:cNvPr>
          <p:cNvSpPr>
            <a:spLocks noGrp="1"/>
          </p:cNvSpPr>
          <p:nvPr>
            <p:ph type="body" sz="half" idx="25"/>
          </p:nvPr>
        </p:nvSpPr>
        <p:spPr/>
        <p:txBody>
          <a:bodyPr/>
          <a:lstStyle/>
          <a:p>
            <a:r>
              <a:rPr lang="en-US" sz="1400" dirty="0"/>
              <a:t>Using machine learning, for fraud detection boosts security by spotting and stopping activities ahead of time. Moreover it builds customer confidence by guaranteeing secure transactions.</a:t>
            </a:r>
            <a:endParaRPr lang="en-PH" sz="1400" dirty="0"/>
          </a:p>
        </p:txBody>
      </p:sp>
      <p:pic>
        <p:nvPicPr>
          <p:cNvPr id="10" name="Picture Placeholder 9">
            <a:extLst>
              <a:ext uri="{FF2B5EF4-FFF2-40B4-BE49-F238E27FC236}">
                <a16:creationId xmlns:a16="http://schemas.microsoft.com/office/drawing/2014/main" id="{9A5A5501-ED0D-CA9F-DE82-423BABF3BC43}"/>
              </a:ext>
            </a:extLst>
          </p:cNvPr>
          <p:cNvPicPr>
            <a:picLocks noGrp="1" noChangeAspect="1"/>
          </p:cNvPicPr>
          <p:nvPr>
            <p:ph type="pic" sz="quarter" idx="26"/>
          </p:nvPr>
        </p:nvPicPr>
        <p:blipFill>
          <a:blip r:embed="rId2"/>
          <a:srcRect l="3941" r="3941"/>
          <a:stretch>
            <a:fillRect/>
          </a:stretch>
        </p:blipFill>
        <p:spPr/>
      </p:pic>
    </p:spTree>
    <p:extLst>
      <p:ext uri="{BB962C8B-B14F-4D97-AF65-F5344CB8AC3E}">
        <p14:creationId xmlns:p14="http://schemas.microsoft.com/office/powerpoint/2010/main" val="1359497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Drif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DED9F7F-124A-448F-A8C0-0E0313F08290}">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56</TotalTime>
  <Words>1042</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Aptos</vt:lpstr>
      <vt:lpstr>Aptos Display</vt:lpstr>
      <vt:lpstr>Arial</vt:lpstr>
      <vt:lpstr>Calibri</vt:lpstr>
      <vt:lpstr>Roboto</vt:lpstr>
      <vt:lpstr>Office Theme</vt:lpstr>
      <vt:lpstr>Drift</vt:lpstr>
      <vt:lpstr>Machine Learning Applications Overview</vt:lpstr>
      <vt:lpstr>What is Machine Learning?</vt:lpstr>
      <vt:lpstr>Three Types Of Machine Learning You Should Know</vt:lpstr>
      <vt:lpstr>PowerPoint Presentation</vt:lpstr>
      <vt:lpstr>PowerPoint Presentation</vt:lpstr>
      <vt:lpstr>PowerPoint Presentation</vt:lpstr>
      <vt:lpstr>Healthcare: Predictive Diagnostics</vt:lpstr>
      <vt:lpstr>Breast Cancer Wisconsin (Diagnostic) Data Set</vt:lpstr>
      <vt:lpstr>Finance: Fraud Detection</vt:lpstr>
      <vt:lpstr>Credit Card Fraud Detection</vt:lpstr>
      <vt:lpstr>Marketing: Customer Segmentation</vt:lpstr>
      <vt:lpstr>Mall Customer Segmentation Data</vt:lpstr>
      <vt:lpstr>Summary of Machine Learning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Cel Rick Almario</dc:creator>
  <cp:lastModifiedBy>Cel Rick Almario</cp:lastModifiedBy>
  <cp:revision>2</cp:revision>
  <dcterms:created xsi:type="dcterms:W3CDTF">2024-08-27T09:49:44Z</dcterms:created>
  <dcterms:modified xsi:type="dcterms:W3CDTF">2024-08-29T11:18:04Z</dcterms:modified>
</cp:coreProperties>
</file>