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1" r:id="rId5"/>
    <p:sldId id="263" r:id="rId6"/>
    <p:sldId id="260" r:id="rId7"/>
    <p:sldId id="267" r:id="rId8"/>
    <p:sldId id="264" r:id="rId9"/>
    <p:sldId id="269" r:id="rId10"/>
    <p:sldId id="268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6686E-EE45-4A27-8B35-15E55D637339}" type="datetimeFigureOut">
              <a:rPr lang="en-CA" smtClean="0"/>
              <a:t>2018-11-15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BC0F-904E-4FF2-ADCA-36BEF4B63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71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5BC0F-904E-4FF2-ADCA-36BEF4B63AE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58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515966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Design Overview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496" y="340428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Spirit Electrical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Power System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73289"/>
              </p:ext>
            </p:extLst>
          </p:nvPr>
        </p:nvGraphicFramePr>
        <p:xfrm>
          <a:off x="628650" y="1650167"/>
          <a:ext cx="8289384" cy="2702004"/>
        </p:xfrm>
        <a:graphic>
          <a:graphicData uri="http://schemas.openxmlformats.org/drawingml/2006/table">
            <a:tbl>
              <a:tblPr/>
              <a:tblGrid>
                <a:gridCol w="1187526">
                  <a:extLst>
                    <a:ext uri="{9D8B030D-6E8A-4147-A177-3AD203B41FA5}">
                      <a16:colId xmlns:a16="http://schemas.microsoft.com/office/drawing/2014/main" val="280720089"/>
                    </a:ext>
                  </a:extLst>
                </a:gridCol>
                <a:gridCol w="493450">
                  <a:extLst>
                    <a:ext uri="{9D8B030D-6E8A-4147-A177-3AD203B41FA5}">
                      <a16:colId xmlns:a16="http://schemas.microsoft.com/office/drawing/2014/main" val="2205117599"/>
                    </a:ext>
                  </a:extLst>
                </a:gridCol>
                <a:gridCol w="1040075">
                  <a:extLst>
                    <a:ext uri="{9D8B030D-6E8A-4147-A177-3AD203B41FA5}">
                      <a16:colId xmlns:a16="http://schemas.microsoft.com/office/drawing/2014/main" val="144628691"/>
                    </a:ext>
                  </a:extLst>
                </a:gridCol>
                <a:gridCol w="791223">
                  <a:extLst>
                    <a:ext uri="{9D8B030D-6E8A-4147-A177-3AD203B41FA5}">
                      <a16:colId xmlns:a16="http://schemas.microsoft.com/office/drawing/2014/main" val="1179710750"/>
                    </a:ext>
                  </a:extLst>
                </a:gridCol>
                <a:gridCol w="1065598">
                  <a:extLst>
                    <a:ext uri="{9D8B030D-6E8A-4147-A177-3AD203B41FA5}">
                      <a16:colId xmlns:a16="http://schemas.microsoft.com/office/drawing/2014/main" val="2594083679"/>
                    </a:ext>
                  </a:extLst>
                </a:gridCol>
                <a:gridCol w="708271">
                  <a:extLst>
                    <a:ext uri="{9D8B030D-6E8A-4147-A177-3AD203B41FA5}">
                      <a16:colId xmlns:a16="http://schemas.microsoft.com/office/drawing/2014/main" val="2101688157"/>
                    </a:ext>
                  </a:extLst>
                </a:gridCol>
                <a:gridCol w="1003916">
                  <a:extLst>
                    <a:ext uri="{9D8B030D-6E8A-4147-A177-3AD203B41FA5}">
                      <a16:colId xmlns:a16="http://schemas.microsoft.com/office/drawing/2014/main" val="1562748438"/>
                    </a:ext>
                  </a:extLst>
                </a:gridCol>
                <a:gridCol w="1003916">
                  <a:extLst>
                    <a:ext uri="{9D8B030D-6E8A-4147-A177-3AD203B41FA5}">
                      <a16:colId xmlns:a16="http://schemas.microsoft.com/office/drawing/2014/main" val="3439396710"/>
                    </a:ext>
                  </a:extLst>
                </a:gridCol>
                <a:gridCol w="995409">
                  <a:extLst>
                    <a:ext uri="{9D8B030D-6E8A-4147-A177-3AD203B41FA5}">
                      <a16:colId xmlns:a16="http://schemas.microsoft.com/office/drawing/2014/main" val="3960407378"/>
                    </a:ext>
                  </a:extLst>
                </a:gridCol>
              </a:tblGrid>
              <a:tr h="14053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EPS Components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Mass (g)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Price ($CDN)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Dimensions (mm)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Operating Temperature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BOL Efficiency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Operating Voltage (V)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 Link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578021"/>
                  </a:ext>
                </a:extLst>
              </a:tr>
              <a:tr h="6707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Solar Panels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212121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         5,198.66 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~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353535"/>
                          </a:solidFill>
                          <a:effectLst/>
                          <a:latin typeface="Times New Roman" panose="02020603050405020304" pitchFamily="18" charset="0"/>
                        </a:rPr>
                        <a:t>-40 to +125°C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https://www.isispace.nl/product/isis-cubesat-solar-panels/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353535"/>
                          </a:solidFill>
                          <a:effectLst/>
                          <a:latin typeface="Times New Roman" panose="02020603050405020304" pitchFamily="18" charset="0"/>
                        </a:rPr>
                        <a:t>GaAs Triple-junction solar cells, better than Si b/c lighter, better efficiency, better resistance to radiation 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091783"/>
                  </a:ext>
                </a:extLst>
              </a:tr>
              <a:tr h="402426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5,900.00 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82.5 x 196  x 2.4 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 -55°C to +125°C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30%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https://www.cubesatshop.com/product/cubesat-solar-panels/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Similar option but solar cells are delivered in smaller units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268174"/>
                  </a:ext>
                </a:extLst>
              </a:tr>
              <a:tr h="40881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x 82.6 x 9.0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353535"/>
                          </a:solidFill>
                          <a:effectLst/>
                          <a:latin typeface="Times New Roman" panose="02020603050405020304" pitchFamily="18" charset="0"/>
                        </a:rPr>
                        <a:t>-40 to +105°C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29.50%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https://www.endurosat.com/products/cubesat-solar-panels-x-y/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1U Solar Panel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52175"/>
                  </a:ext>
                </a:extLst>
              </a:tr>
              <a:tr h="6707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Battery and Power Supply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$3000 - 4000 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89.3 x 92.9 x 25.9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-40 °C to +85 °C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95%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 or 5.0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https://gomspace.com/shop/subsystems/power-supplies/nanopower-p31u.aspx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Lithium-ion's key advantage or NiCa is the increased energy density and low maintenance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840703"/>
                  </a:ext>
                </a:extLst>
              </a:tr>
              <a:tr h="40881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3,700.00 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 x 95.9 x 30.0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353535"/>
                          </a:solidFill>
                          <a:effectLst/>
                          <a:latin typeface="Times New Roman" panose="02020603050405020304" pitchFamily="18" charset="0"/>
                        </a:rPr>
                        <a:t>-40 to +150°C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 or 5.0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https://www.endurosat.com/products/cubesat-power-module/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LiPo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battery with 20.8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3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64AA-E47F-41AE-B2CE-52159F90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CubeSat Design Configuration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84EBE1-E11E-4601-BFAF-DE289D80553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041009" y="1060396"/>
            <a:ext cx="4810862" cy="3599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11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64AA-E47F-41AE-B2CE-52159F90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CubeSat Design Configuration</a:t>
            </a:r>
          </a:p>
        </p:txBody>
      </p:sp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2D663679-2B9A-485F-BD67-C98792D5189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339752" y="967951"/>
            <a:ext cx="5227502" cy="3692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78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 Budget</a:t>
            </a:r>
            <a:endParaRPr lang="en-C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452875679"/>
              </p:ext>
            </p:extLst>
          </p:nvPr>
        </p:nvGraphicFramePr>
        <p:xfrm>
          <a:off x="2971876" y="884466"/>
          <a:ext cx="5174026" cy="3607864"/>
        </p:xfrm>
        <a:graphic>
          <a:graphicData uri="http://schemas.openxmlformats.org/drawingml/2006/table">
            <a:tbl>
              <a:tblPr/>
              <a:tblGrid>
                <a:gridCol w="1367688">
                  <a:extLst>
                    <a:ext uri="{9D8B030D-6E8A-4147-A177-3AD203B41FA5}">
                      <a16:colId xmlns:a16="http://schemas.microsoft.com/office/drawing/2014/main" val="499530354"/>
                    </a:ext>
                  </a:extLst>
                </a:gridCol>
                <a:gridCol w="874575">
                  <a:extLst>
                    <a:ext uri="{9D8B030D-6E8A-4147-A177-3AD203B41FA5}">
                      <a16:colId xmlns:a16="http://schemas.microsoft.com/office/drawing/2014/main" val="1214365648"/>
                    </a:ext>
                  </a:extLst>
                </a:gridCol>
                <a:gridCol w="781193">
                  <a:extLst>
                    <a:ext uri="{9D8B030D-6E8A-4147-A177-3AD203B41FA5}">
                      <a16:colId xmlns:a16="http://schemas.microsoft.com/office/drawing/2014/main" val="1687685155"/>
                    </a:ext>
                  </a:extLst>
                </a:gridCol>
                <a:gridCol w="547075">
                  <a:extLst>
                    <a:ext uri="{9D8B030D-6E8A-4147-A177-3AD203B41FA5}">
                      <a16:colId xmlns:a16="http://schemas.microsoft.com/office/drawing/2014/main" val="492006703"/>
                    </a:ext>
                  </a:extLst>
                </a:gridCol>
                <a:gridCol w="528210">
                  <a:extLst>
                    <a:ext uri="{9D8B030D-6E8A-4147-A177-3AD203B41FA5}">
                      <a16:colId xmlns:a16="http://schemas.microsoft.com/office/drawing/2014/main" val="2716430341"/>
                    </a:ext>
                  </a:extLst>
                </a:gridCol>
                <a:gridCol w="528210">
                  <a:extLst>
                    <a:ext uri="{9D8B030D-6E8A-4147-A177-3AD203B41FA5}">
                      <a16:colId xmlns:a16="http://schemas.microsoft.com/office/drawing/2014/main" val="4233066710"/>
                    </a:ext>
                  </a:extLst>
                </a:gridCol>
                <a:gridCol w="547075">
                  <a:extLst>
                    <a:ext uri="{9D8B030D-6E8A-4147-A177-3AD203B41FA5}">
                      <a16:colId xmlns:a16="http://schemas.microsoft.com/office/drawing/2014/main" val="2487056519"/>
                    </a:ext>
                  </a:extLst>
                </a:gridCol>
              </a:tblGrid>
              <a:tr h="1839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Components</a:t>
                      </a:r>
                    </a:p>
                  </a:txBody>
                  <a:tcPr marL="7075" marR="7075" marT="70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Nominal</a:t>
                      </a:r>
                    </a:p>
                  </a:txBody>
                  <a:tcPr marL="7075" marR="7075" marT="70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COMMS</a:t>
                      </a:r>
                    </a:p>
                  </a:txBody>
                  <a:tcPr marL="7075" marR="7075" marT="70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Imaging</a:t>
                      </a:r>
                    </a:p>
                  </a:txBody>
                  <a:tcPr marL="7075" marR="7075" marT="70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Eclipse</a:t>
                      </a:r>
                    </a:p>
                  </a:txBody>
                  <a:tcPr marL="7075" marR="7075" marT="70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29859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Subsystem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Component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Power (W)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Power (W)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Power (W)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Power (W)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Power (W)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44930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86267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Transmission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81950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Receiving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  <a:endParaRPr lang="en-US" dirty="0">
                        <a:effectLst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79370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42031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subtotal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5.95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latin typeface="Calibri"/>
                        </a:rPr>
                        <a:t>0.00</a:t>
                      </a:r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46452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95296"/>
                  </a:ext>
                </a:extLst>
              </a:tr>
              <a:tr h="29711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C&amp;DH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On-Board Computer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07628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subtotal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47415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28142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ADCS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magnetorquer</a:t>
                      </a:r>
                      <a:endParaRPr lang="en-CA" sz="800" b="0" i="0" u="none" strike="noStrike" dirty="0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660797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sensor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01788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reaction wheel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85042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Gyroscope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098697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subtotal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2.26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2.20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83218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00608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payload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camera 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61655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*Voltages are estimates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camera 2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29174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subtotal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6.00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90430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Power Requirement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1.61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8.76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8.80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latin typeface="Calibri"/>
                        </a:rPr>
                        <a:t>0.55</a:t>
                      </a:r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99427"/>
                  </a:ext>
                </a:extLst>
              </a:tr>
              <a:tr h="148559">
                <a:tc>
                  <a:txBody>
                    <a:bodyPr/>
                    <a:lstStyle/>
                    <a:p>
                      <a:pPr algn="ctr" fontAlgn="ctr"/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255114"/>
                  </a:ext>
                </a:extLst>
              </a:tr>
              <a:tr h="15563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Power Consumption (</a:t>
                      </a:r>
                      <a:r>
                        <a:rPr lang="en-CA" sz="800" b="1" i="0" u="none" strike="noStrike" dirty="0" err="1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Whr</a:t>
                      </a:r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7075" marR="7075" marT="7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2.99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4.78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/>
                        </a:rPr>
                        <a:t>2.91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latin typeface="Calibri"/>
                        </a:rPr>
                        <a:t>0.83</a:t>
                      </a:r>
                      <a:endParaRPr lang="en-CA" sz="800" b="1" i="0" u="none" strike="noStrike" dirty="0">
                        <a:solidFill>
                          <a:srgbClr val="FA7D00"/>
                        </a:solidFill>
                        <a:effectLst/>
                        <a:latin typeface="Calibri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6986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1114" y="4803998"/>
            <a:ext cx="7221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*This power budget assumes an orbit of 90.0 minutes, separated into 60.0 minutes of sunlight and 30.0 minutes of eclipse. Nominal power generation at BOL is 3.1Watts in ideal conditions.</a:t>
            </a:r>
            <a:endParaRPr lang="en-CA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1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Consumption Calculations</a:t>
            </a:r>
            <a:endParaRPr lang="en-CA" dirty="0"/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12BA25-7FB8-4B55-9664-49140C0F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1183208"/>
            <a:ext cx="7117080" cy="24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Mode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94F5E-360C-467C-A971-E4B0EE9226D6}"/>
              </a:ext>
            </a:extLst>
          </p:cNvPr>
          <p:cNvSpPr txBox="1"/>
          <p:nvPr/>
        </p:nvSpPr>
        <p:spPr>
          <a:xfrm>
            <a:off x="2161308" y="1166750"/>
            <a:ext cx="44948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Power Conditions</a:t>
            </a:r>
            <a:r>
              <a:rPr lang="en-US" dirty="0">
                <a:ea typeface="맑은 고딕"/>
              </a:rPr>
              <a:t> for 1 Orbit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AC381-E08C-4592-B9DD-9879E34D4F52}"/>
              </a:ext>
            </a:extLst>
          </p:cNvPr>
          <p:cNvSpPr txBox="1"/>
          <p:nvPr/>
        </p:nvSpPr>
        <p:spPr>
          <a:xfrm>
            <a:off x="97971" y="4781302"/>
            <a:ext cx="8428511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*</a:t>
            </a:r>
            <a:r>
              <a:rPr lang="en-US" sz="800" dirty="0">
                <a:ea typeface="맑은 고딕"/>
              </a:rPr>
              <a:t>These values assume ideal beginning of life conditions with 25 mins of direct sunlight, 35 mins of angled sunlight and 30 mins of eclipse*</a:t>
            </a:r>
            <a:endParaRPr lang="en-US" sz="800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988141-B78E-49C5-A961-1F41BD35F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7" t="4658" r="7201" b="229"/>
          <a:stretch/>
        </p:blipFill>
        <p:spPr>
          <a:xfrm>
            <a:off x="336096" y="1617891"/>
            <a:ext cx="4402270" cy="281606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1BDD2F-664C-46A9-A1C8-4314115A8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9" t="5322" r="6811" b="222"/>
          <a:stretch/>
        </p:blipFill>
        <p:spPr>
          <a:xfrm>
            <a:off x="5129893" y="1577070"/>
            <a:ext cx="3603011" cy="2894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9CDFCC-45B8-4320-9F98-0C48BADFD0D0}"/>
              </a:ext>
            </a:extLst>
          </p:cNvPr>
          <p:cNvSpPr txBox="1"/>
          <p:nvPr/>
        </p:nvSpPr>
        <p:spPr>
          <a:xfrm>
            <a:off x="1295400" y="4404632"/>
            <a:ext cx="310378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Generation/Consumption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C0D4C-731A-4723-B9D8-56D69DB2ECAA}"/>
              </a:ext>
            </a:extLst>
          </p:cNvPr>
          <p:cNvSpPr txBox="1"/>
          <p:nvPr/>
        </p:nvSpPr>
        <p:spPr>
          <a:xfrm>
            <a:off x="6432095" y="4404631"/>
            <a:ext cx="26139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Net</a:t>
            </a:r>
            <a:r>
              <a:rPr lang="en-US" dirty="0">
                <a:ea typeface="맑은 고딕"/>
              </a:rPr>
              <a:t> Power </a:t>
            </a:r>
          </a:p>
        </p:txBody>
      </p:sp>
    </p:spTree>
    <p:extLst>
      <p:ext uri="{BB962C8B-B14F-4D97-AF65-F5344CB8AC3E}">
        <p14:creationId xmlns:p14="http://schemas.microsoft.com/office/powerpoint/2010/main" val="117566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Mode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94F5E-360C-467C-A971-E4B0EE9226D6}"/>
              </a:ext>
            </a:extLst>
          </p:cNvPr>
          <p:cNvSpPr txBox="1"/>
          <p:nvPr/>
        </p:nvSpPr>
        <p:spPr>
          <a:xfrm>
            <a:off x="2161308" y="1166750"/>
            <a:ext cx="44948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Power Conditions</a:t>
            </a:r>
            <a:r>
              <a:rPr lang="en-US" dirty="0">
                <a:ea typeface="맑은 고딕"/>
              </a:rPr>
              <a:t> for 1 Orbit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AC381-E08C-4592-B9DD-9879E34D4F52}"/>
              </a:ext>
            </a:extLst>
          </p:cNvPr>
          <p:cNvSpPr txBox="1"/>
          <p:nvPr/>
        </p:nvSpPr>
        <p:spPr>
          <a:xfrm>
            <a:off x="97971" y="4781302"/>
            <a:ext cx="8428511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*</a:t>
            </a:r>
            <a:r>
              <a:rPr lang="en-US" sz="800" dirty="0">
                <a:ea typeface="맑은 고딕"/>
              </a:rPr>
              <a:t>These values assume ideal beginning of life conditions with 25 mins of direct sunlight, 35 mins of angled sunlight and 30 mins of eclipse*</a:t>
            </a:r>
            <a:endParaRPr lang="en-US" sz="800" dirty="0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5C3B8F-976A-4B46-B05D-6302C9CF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6" y="1515836"/>
            <a:ext cx="4178753" cy="31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Interaction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92D2AC1-3131-4CD2-B5E1-812B8D91FE3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286968" y="958339"/>
            <a:ext cx="6573575" cy="39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589</Words>
  <Application>Microsoft Office PowerPoint</Application>
  <PresentationFormat>On-screen Show (16:9)</PresentationFormat>
  <Paragraphs>339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PowerPoint Presentation</vt:lpstr>
      <vt:lpstr>Design Approach</vt:lpstr>
      <vt:lpstr>CubeSat Design Configuration</vt:lpstr>
      <vt:lpstr>CubeSat Design Configuration</vt:lpstr>
      <vt:lpstr>Power Budget</vt:lpstr>
      <vt:lpstr>Power Consumption Calculations</vt:lpstr>
      <vt:lpstr>Nominal Mode Model</vt:lpstr>
      <vt:lpstr>Safe Mode Model</vt:lpstr>
      <vt:lpstr>Subsystem Interaction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Adam Patrick Dunn</cp:lastModifiedBy>
  <cp:revision>211</cp:revision>
  <dcterms:created xsi:type="dcterms:W3CDTF">2014-04-01T16:27:38Z</dcterms:created>
  <dcterms:modified xsi:type="dcterms:W3CDTF">2018-11-15T17:21:14Z</dcterms:modified>
</cp:coreProperties>
</file>