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7" r:id="rId3"/>
    <p:sldId id="263" r:id="rId4"/>
    <p:sldId id="264" r:id="rId5"/>
    <p:sldId id="258" r:id="rId6"/>
    <p:sldId id="278" r:id="rId7"/>
    <p:sldId id="277" r:id="rId8"/>
    <p:sldId id="265" r:id="rId9"/>
    <p:sldId id="279" r:id="rId10"/>
    <p:sldId id="280" r:id="rId11"/>
    <p:sldId id="268" r:id="rId12"/>
    <p:sldId id="281" r:id="rId13"/>
    <p:sldId id="267" r:id="rId14"/>
    <p:sldId id="269" r:id="rId15"/>
    <p:sldId id="270" r:id="rId16"/>
    <p:sldId id="271" r:id="rId17"/>
    <p:sldId id="266" r:id="rId18"/>
    <p:sldId id="272" r:id="rId19"/>
    <p:sldId id="276" r:id="rId20"/>
    <p:sldId id="273" r:id="rId21"/>
    <p:sldId id="275" r:id="rId22"/>
    <p:sldId id="274" r:id="rId23"/>
    <p:sldId id="260" r:id="rId24"/>
    <p:sldId id="261" r:id="rId25"/>
    <p:sldId id="282"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001" autoAdjust="0"/>
    <p:restoredTop sz="94660"/>
  </p:normalViewPr>
  <p:slideViewPr>
    <p:cSldViewPr snapToGrid="0">
      <p:cViewPr varScale="1">
        <p:scale>
          <a:sx n="58" d="100"/>
          <a:sy n="58" d="100"/>
        </p:scale>
        <p:origin x="14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 Goswami" userId="9e7e116746716bc3" providerId="LiveId" clId="{034D13A1-99D0-4986-A8D5-32F5B425ACB8}"/>
    <pc:docChg chg="undo custSel modSld sldOrd">
      <pc:chgData name="Shreya Goswami" userId="9e7e116746716bc3" providerId="LiveId" clId="{034D13A1-99D0-4986-A8D5-32F5B425ACB8}" dt="2022-04-27T09:24:29.287" v="364" actId="20577"/>
      <pc:docMkLst>
        <pc:docMk/>
      </pc:docMkLst>
      <pc:sldChg chg="modSp mod ord">
        <pc:chgData name="Shreya Goswami" userId="9e7e116746716bc3" providerId="LiveId" clId="{034D13A1-99D0-4986-A8D5-32F5B425ACB8}" dt="2022-04-20T07:24:14.008" v="99" actId="207"/>
        <pc:sldMkLst>
          <pc:docMk/>
          <pc:sldMk cId="0" sldId="258"/>
        </pc:sldMkLst>
        <pc:spChg chg="mod">
          <ac:chgData name="Shreya Goswami" userId="9e7e116746716bc3" providerId="LiveId" clId="{034D13A1-99D0-4986-A8D5-32F5B425ACB8}" dt="2022-04-20T07:24:14.008" v="99" actId="207"/>
          <ac:spMkLst>
            <pc:docMk/>
            <pc:sldMk cId="0" sldId="258"/>
            <ac:spMk id="97" creationId="{00000000-0000-0000-0000-000000000000}"/>
          </ac:spMkLst>
        </pc:spChg>
      </pc:sldChg>
      <pc:sldChg chg="modSp mod">
        <pc:chgData name="Shreya Goswami" userId="9e7e116746716bc3" providerId="LiveId" clId="{034D13A1-99D0-4986-A8D5-32F5B425ACB8}" dt="2022-04-26T12:20:09.280" v="305" actId="207"/>
        <pc:sldMkLst>
          <pc:docMk/>
          <pc:sldMk cId="0" sldId="260"/>
        </pc:sldMkLst>
        <pc:spChg chg="mod">
          <ac:chgData name="Shreya Goswami" userId="9e7e116746716bc3" providerId="LiveId" clId="{034D13A1-99D0-4986-A8D5-32F5B425ACB8}" dt="2022-04-26T12:20:09.280" v="305" actId="207"/>
          <ac:spMkLst>
            <pc:docMk/>
            <pc:sldMk cId="0" sldId="260"/>
            <ac:spMk id="109" creationId="{00000000-0000-0000-0000-000000000000}"/>
          </ac:spMkLst>
        </pc:spChg>
      </pc:sldChg>
      <pc:sldChg chg="modSp mod">
        <pc:chgData name="Shreya Goswami" userId="9e7e116746716bc3" providerId="LiveId" clId="{034D13A1-99D0-4986-A8D5-32F5B425ACB8}" dt="2022-04-27T09:24:29.287" v="364" actId="20577"/>
        <pc:sldMkLst>
          <pc:docMk/>
          <pc:sldMk cId="0" sldId="261"/>
        </pc:sldMkLst>
        <pc:spChg chg="mod">
          <ac:chgData name="Shreya Goswami" userId="9e7e116746716bc3" providerId="LiveId" clId="{034D13A1-99D0-4986-A8D5-32F5B425ACB8}" dt="2022-04-27T09:24:29.287" v="364" actId="20577"/>
          <ac:spMkLst>
            <pc:docMk/>
            <pc:sldMk cId="0" sldId="261"/>
            <ac:spMk id="115" creationId="{00000000-0000-0000-0000-000000000000}"/>
          </ac:spMkLst>
        </pc:spChg>
      </pc:sldChg>
      <pc:sldChg chg="modSp mod">
        <pc:chgData name="Shreya Goswami" userId="9e7e116746716bc3" providerId="LiveId" clId="{034D13A1-99D0-4986-A8D5-32F5B425ACB8}" dt="2022-04-26T12:06:12.905" v="301" actId="207"/>
        <pc:sldMkLst>
          <pc:docMk/>
          <pc:sldMk cId="2128729384" sldId="265"/>
        </pc:sldMkLst>
        <pc:spChg chg="mod">
          <ac:chgData name="Shreya Goswami" userId="9e7e116746716bc3" providerId="LiveId" clId="{034D13A1-99D0-4986-A8D5-32F5B425ACB8}" dt="2022-04-26T12:06:12.905" v="301" actId="207"/>
          <ac:spMkLst>
            <pc:docMk/>
            <pc:sldMk cId="2128729384" sldId="265"/>
            <ac:spMk id="3" creationId="{2C1D2F8F-E1D3-46F3-8116-58528C374FF6}"/>
          </ac:spMkLst>
        </pc:spChg>
      </pc:sldChg>
      <pc:sldChg chg="modSp mod">
        <pc:chgData name="Shreya Goswami" userId="9e7e116746716bc3" providerId="LiveId" clId="{034D13A1-99D0-4986-A8D5-32F5B425ACB8}" dt="2022-04-26T12:56:28.996" v="306" actId="1036"/>
        <pc:sldMkLst>
          <pc:docMk/>
          <pc:sldMk cId="3296263614" sldId="268"/>
        </pc:sldMkLst>
        <pc:picChg chg="mod">
          <ac:chgData name="Shreya Goswami" userId="9e7e116746716bc3" providerId="LiveId" clId="{034D13A1-99D0-4986-A8D5-32F5B425ACB8}" dt="2022-04-26T12:56:28.996" v="306" actId="1036"/>
          <ac:picMkLst>
            <pc:docMk/>
            <pc:sldMk cId="3296263614" sldId="268"/>
            <ac:picMk id="7" creationId="{16C2C6EB-8176-412A-850B-3D7511B932BD}"/>
          </ac:picMkLst>
        </pc:picChg>
      </pc:sldChg>
      <pc:sldChg chg="modSp mod">
        <pc:chgData name="Shreya Goswami" userId="9e7e116746716bc3" providerId="LiveId" clId="{034D13A1-99D0-4986-A8D5-32F5B425ACB8}" dt="2022-04-26T04:19:33.949" v="234" actId="20577"/>
        <pc:sldMkLst>
          <pc:docMk/>
          <pc:sldMk cId="1987588067" sldId="269"/>
        </pc:sldMkLst>
        <pc:spChg chg="mod">
          <ac:chgData name="Shreya Goswami" userId="9e7e116746716bc3" providerId="LiveId" clId="{034D13A1-99D0-4986-A8D5-32F5B425ACB8}" dt="2022-04-26T04:19:33.949" v="234" actId="20577"/>
          <ac:spMkLst>
            <pc:docMk/>
            <pc:sldMk cId="1987588067" sldId="269"/>
            <ac:spMk id="3" creationId="{5A2F109A-009A-4B1A-980C-F4E9AEDBB0B9}"/>
          </ac:spMkLst>
        </pc:spChg>
      </pc:sldChg>
      <pc:sldChg chg="modSp mod">
        <pc:chgData name="Shreya Goswami" userId="9e7e116746716bc3" providerId="LiveId" clId="{034D13A1-99D0-4986-A8D5-32F5B425ACB8}" dt="2022-04-26T04:22:17.512" v="240" actId="207"/>
        <pc:sldMkLst>
          <pc:docMk/>
          <pc:sldMk cId="1341423984" sldId="270"/>
        </pc:sldMkLst>
        <pc:spChg chg="mod">
          <ac:chgData name="Shreya Goswami" userId="9e7e116746716bc3" providerId="LiveId" clId="{034D13A1-99D0-4986-A8D5-32F5B425ACB8}" dt="2022-04-26T04:22:17.512" v="240" actId="207"/>
          <ac:spMkLst>
            <pc:docMk/>
            <pc:sldMk cId="1341423984" sldId="270"/>
            <ac:spMk id="3" creationId="{C584C960-7932-4A0A-9DA5-1BD97EAC1FA3}"/>
          </ac:spMkLst>
        </pc:spChg>
      </pc:sldChg>
      <pc:sldChg chg="modSp mod">
        <pc:chgData name="Shreya Goswami" userId="9e7e116746716bc3" providerId="LiveId" clId="{034D13A1-99D0-4986-A8D5-32F5B425ACB8}" dt="2022-04-26T11:28:20.675" v="289" actId="207"/>
        <pc:sldMkLst>
          <pc:docMk/>
          <pc:sldMk cId="2609943755" sldId="271"/>
        </pc:sldMkLst>
        <pc:spChg chg="mod">
          <ac:chgData name="Shreya Goswami" userId="9e7e116746716bc3" providerId="LiveId" clId="{034D13A1-99D0-4986-A8D5-32F5B425ACB8}" dt="2022-04-26T11:28:20.675" v="289" actId="207"/>
          <ac:spMkLst>
            <pc:docMk/>
            <pc:sldMk cId="2609943755" sldId="271"/>
            <ac:spMk id="3" creationId="{2659BAD1-90D2-4DAF-A9AB-189BEE54D2C3}"/>
          </ac:spMkLst>
        </pc:spChg>
      </pc:sldChg>
      <pc:sldChg chg="modSp mod">
        <pc:chgData name="Shreya Goswami" userId="9e7e116746716bc3" providerId="LiveId" clId="{034D13A1-99D0-4986-A8D5-32F5B425ACB8}" dt="2022-04-26T12:19:16.733" v="302" actId="207"/>
        <pc:sldMkLst>
          <pc:docMk/>
          <pc:sldMk cId="1658334117" sldId="274"/>
        </pc:sldMkLst>
        <pc:spChg chg="mod">
          <ac:chgData name="Shreya Goswami" userId="9e7e116746716bc3" providerId="LiveId" clId="{034D13A1-99D0-4986-A8D5-32F5B425ACB8}" dt="2022-04-26T12:19:16.733" v="302" actId="207"/>
          <ac:spMkLst>
            <pc:docMk/>
            <pc:sldMk cId="1658334117" sldId="274"/>
            <ac:spMk id="3" creationId="{E3E70C1B-9782-49DB-9C16-AE776728F431}"/>
          </ac:spMkLst>
        </pc:spChg>
      </pc:sldChg>
      <pc:sldChg chg="modSp mod">
        <pc:chgData name="Shreya Goswami" userId="9e7e116746716bc3" providerId="LiveId" clId="{034D13A1-99D0-4986-A8D5-32F5B425ACB8}" dt="2022-04-26T11:29:58.503" v="298" actId="20577"/>
        <pc:sldMkLst>
          <pc:docMk/>
          <pc:sldMk cId="562917679" sldId="275"/>
        </pc:sldMkLst>
        <pc:spChg chg="mod">
          <ac:chgData name="Shreya Goswami" userId="9e7e116746716bc3" providerId="LiveId" clId="{034D13A1-99D0-4986-A8D5-32F5B425ACB8}" dt="2022-04-26T11:29:58.503" v="298" actId="20577"/>
          <ac:spMkLst>
            <pc:docMk/>
            <pc:sldMk cId="562917679" sldId="275"/>
            <ac:spMk id="2" creationId="{116C4BC2-857F-45F1-8C05-196759BAAB92}"/>
          </ac:spMkLst>
        </pc:spChg>
      </pc:sldChg>
      <pc:sldChg chg="modSp mod">
        <pc:chgData name="Shreya Goswami" userId="9e7e116746716bc3" providerId="LiveId" clId="{034D13A1-99D0-4986-A8D5-32F5B425ACB8}" dt="2022-04-26T02:15:20.850" v="131" actId="20577"/>
        <pc:sldMkLst>
          <pc:docMk/>
          <pc:sldMk cId="2728280832" sldId="278"/>
        </pc:sldMkLst>
        <pc:spChg chg="mod">
          <ac:chgData name="Shreya Goswami" userId="9e7e116746716bc3" providerId="LiveId" clId="{034D13A1-99D0-4986-A8D5-32F5B425ACB8}" dt="2022-04-26T02:15:20.850" v="131" actId="20577"/>
          <ac:spMkLst>
            <pc:docMk/>
            <pc:sldMk cId="2728280832" sldId="278"/>
            <ac:spMk id="3" creationId="{362B3AEC-8C42-49F3-977E-B4C18B083BCF}"/>
          </ac:spMkLst>
        </pc:spChg>
      </pc:sldChg>
      <pc:sldChg chg="modSp mod">
        <pc:chgData name="Shreya Goswami" userId="9e7e116746716bc3" providerId="LiveId" clId="{034D13A1-99D0-4986-A8D5-32F5B425ACB8}" dt="2022-04-26T11:07:52.914" v="274" actId="207"/>
        <pc:sldMkLst>
          <pc:docMk/>
          <pc:sldMk cId="1818485022" sldId="279"/>
        </pc:sldMkLst>
        <pc:spChg chg="mod">
          <ac:chgData name="Shreya Goswami" userId="9e7e116746716bc3" providerId="LiveId" clId="{034D13A1-99D0-4986-A8D5-32F5B425ACB8}" dt="2022-04-26T11:07:52.914" v="274" actId="207"/>
          <ac:spMkLst>
            <pc:docMk/>
            <pc:sldMk cId="1818485022" sldId="279"/>
            <ac:spMk id="3" creationId="{489BE63A-06AB-4BD5-A8F6-5DAC7F208EF6}"/>
          </ac:spMkLst>
        </pc:spChg>
      </pc:sldChg>
      <pc:sldChg chg="modSp mod">
        <pc:chgData name="Shreya Goswami" userId="9e7e116746716bc3" providerId="LiveId" clId="{034D13A1-99D0-4986-A8D5-32F5B425ACB8}" dt="2022-04-26T11:13:00.564" v="277" actId="1076"/>
        <pc:sldMkLst>
          <pc:docMk/>
          <pc:sldMk cId="1234595519" sldId="281"/>
        </pc:sldMkLst>
        <pc:spChg chg="mod">
          <ac:chgData name="Shreya Goswami" userId="9e7e116746716bc3" providerId="LiveId" clId="{034D13A1-99D0-4986-A8D5-32F5B425ACB8}" dt="2022-04-26T11:12:41.355" v="276" actId="207"/>
          <ac:spMkLst>
            <pc:docMk/>
            <pc:sldMk cId="1234595519" sldId="281"/>
            <ac:spMk id="4" creationId="{DEBB85DF-49F6-480E-9EDE-31FF959CE0B2}"/>
          </ac:spMkLst>
        </pc:spChg>
        <pc:picChg chg="mod">
          <ac:chgData name="Shreya Goswami" userId="9e7e116746716bc3" providerId="LiveId" clId="{034D13A1-99D0-4986-A8D5-32F5B425ACB8}" dt="2022-04-26T11:13:00.564" v="277" actId="1076"/>
          <ac:picMkLst>
            <pc:docMk/>
            <pc:sldMk cId="1234595519" sldId="281"/>
            <ac:picMk id="8" creationId="{E283A40E-9771-4CC5-88AD-6C2E4D70EEA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iiShreya/Real-Time-Bidding-Using-R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r>
              <a:rPr lang="en-US" sz="4000" b="1" i="0" u="none" strike="noStrike" baseline="0" dirty="0">
                <a:solidFill>
                  <a:srgbClr val="C00000"/>
                </a:solidFill>
                <a:latin typeface="NimbusSanL-Bold"/>
              </a:rPr>
              <a:t>Real-Time Bidding by Reinforcement Learning</a:t>
            </a:r>
            <a:br>
              <a:rPr lang="en-US" sz="4000" b="1" i="0" u="none" strike="noStrike" baseline="0" dirty="0">
                <a:solidFill>
                  <a:srgbClr val="C00000"/>
                </a:solidFill>
                <a:latin typeface="NimbusSanL-Bold"/>
              </a:rPr>
            </a:br>
            <a:r>
              <a:rPr lang="en-IN" sz="4000" b="1" i="0" u="none" strike="noStrike" baseline="0" dirty="0">
                <a:solidFill>
                  <a:srgbClr val="C00000"/>
                </a:solidFill>
                <a:latin typeface="NimbusSanL-Bold"/>
              </a:rPr>
              <a:t>in Display Advertising</a:t>
            </a:r>
            <a:endParaRPr sz="4000" b="1" dirty="0">
              <a:solidFill>
                <a:srgbClr val="C00000"/>
              </a:solidFill>
            </a:endParaRPr>
          </a:p>
        </p:txBody>
      </p:sp>
      <p:sp>
        <p:nvSpPr>
          <p:cNvPr id="85" name="Google Shape;85;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400"/>
              <a:buNone/>
            </a:pPr>
            <a:r>
              <a:rPr lang="en-IN" b="1" dirty="0">
                <a:solidFill>
                  <a:srgbClr val="C00000"/>
                </a:solidFill>
              </a:rPr>
              <a:t>Name: Shreya Goswami</a:t>
            </a:r>
            <a:endParaRPr dirty="0"/>
          </a:p>
          <a:p>
            <a:pPr marL="0" lvl="0" indent="0" algn="l" rtl="0">
              <a:lnSpc>
                <a:spcPct val="90000"/>
              </a:lnSpc>
              <a:spcBef>
                <a:spcPts val="1000"/>
              </a:spcBef>
              <a:spcAft>
                <a:spcPts val="0"/>
              </a:spcAft>
              <a:buClr>
                <a:srgbClr val="C00000"/>
              </a:buClr>
              <a:buSzPts val="2400"/>
              <a:buNone/>
            </a:pPr>
            <a:r>
              <a:rPr lang="en-IN" b="1" dirty="0">
                <a:solidFill>
                  <a:srgbClr val="C00000"/>
                </a:solidFill>
              </a:rPr>
              <a:t>Roll Number: MCS21023</a:t>
            </a:r>
            <a:endParaRPr b="1" dirty="0">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D9B66-30BA-40CE-8742-AA78F90D1F90}"/>
              </a:ext>
            </a:extLst>
          </p:cNvPr>
          <p:cNvSpPr>
            <a:spLocks noGrp="1"/>
          </p:cNvSpPr>
          <p:nvPr>
            <p:ph type="title"/>
          </p:nvPr>
        </p:nvSpPr>
        <p:spPr/>
        <p:txBody>
          <a:bodyPr/>
          <a:lstStyle/>
          <a:p>
            <a:r>
              <a:rPr lang="en-IN" b="1" dirty="0">
                <a:solidFill>
                  <a:srgbClr val="C00000"/>
                </a:solidFill>
              </a:rPr>
              <a:t>MDP Formulation of RTB</a:t>
            </a:r>
          </a:p>
        </p:txBody>
      </p:sp>
      <p:pic>
        <p:nvPicPr>
          <p:cNvPr id="5" name="Picture 4">
            <a:extLst>
              <a:ext uri="{FF2B5EF4-FFF2-40B4-BE49-F238E27FC236}">
                <a16:creationId xmlns:a16="http://schemas.microsoft.com/office/drawing/2014/main" id="{D216FB7C-5640-4E5B-A279-F017D665C87E}"/>
              </a:ext>
            </a:extLst>
          </p:cNvPr>
          <p:cNvPicPr>
            <a:picLocks noChangeAspect="1"/>
          </p:cNvPicPr>
          <p:nvPr/>
        </p:nvPicPr>
        <p:blipFill>
          <a:blip r:embed="rId2"/>
          <a:stretch>
            <a:fillRect/>
          </a:stretch>
        </p:blipFill>
        <p:spPr>
          <a:xfrm>
            <a:off x="5866544" y="1825625"/>
            <a:ext cx="6000108" cy="4351338"/>
          </a:xfrm>
          <a:prstGeom prst="rect">
            <a:avLst/>
          </a:prstGeom>
        </p:spPr>
      </p:pic>
      <p:pic>
        <p:nvPicPr>
          <p:cNvPr id="7" name="Picture 6">
            <a:extLst>
              <a:ext uri="{FF2B5EF4-FFF2-40B4-BE49-F238E27FC236}">
                <a16:creationId xmlns:a16="http://schemas.microsoft.com/office/drawing/2014/main" id="{595F0658-CD3B-46D2-8BE8-E4D40C94510B}"/>
              </a:ext>
            </a:extLst>
          </p:cNvPr>
          <p:cNvPicPr>
            <a:picLocks noChangeAspect="1"/>
          </p:cNvPicPr>
          <p:nvPr/>
        </p:nvPicPr>
        <p:blipFill>
          <a:blip r:embed="rId3"/>
          <a:stretch>
            <a:fillRect/>
          </a:stretch>
        </p:blipFill>
        <p:spPr>
          <a:xfrm>
            <a:off x="455132" y="2048910"/>
            <a:ext cx="4920625" cy="1810419"/>
          </a:xfrm>
          <a:prstGeom prst="rect">
            <a:avLst/>
          </a:prstGeom>
        </p:spPr>
      </p:pic>
      <p:pic>
        <p:nvPicPr>
          <p:cNvPr id="9" name="Picture 8">
            <a:extLst>
              <a:ext uri="{FF2B5EF4-FFF2-40B4-BE49-F238E27FC236}">
                <a16:creationId xmlns:a16="http://schemas.microsoft.com/office/drawing/2014/main" id="{57DA4381-8972-4674-82F9-160F17C39493}"/>
              </a:ext>
            </a:extLst>
          </p:cNvPr>
          <p:cNvPicPr>
            <a:picLocks noChangeAspect="1"/>
          </p:cNvPicPr>
          <p:nvPr/>
        </p:nvPicPr>
        <p:blipFill>
          <a:blip r:embed="rId4"/>
          <a:stretch>
            <a:fillRect/>
          </a:stretch>
        </p:blipFill>
        <p:spPr>
          <a:xfrm>
            <a:off x="455132" y="4217552"/>
            <a:ext cx="5154558" cy="707976"/>
          </a:xfrm>
          <a:prstGeom prst="rect">
            <a:avLst/>
          </a:prstGeom>
        </p:spPr>
      </p:pic>
      <p:pic>
        <p:nvPicPr>
          <p:cNvPr id="11" name="Picture 10">
            <a:extLst>
              <a:ext uri="{FF2B5EF4-FFF2-40B4-BE49-F238E27FC236}">
                <a16:creationId xmlns:a16="http://schemas.microsoft.com/office/drawing/2014/main" id="{D3EA4392-355A-49F1-ADB5-9E1171E5BF0B}"/>
              </a:ext>
            </a:extLst>
          </p:cNvPr>
          <p:cNvPicPr>
            <a:picLocks noChangeAspect="1"/>
          </p:cNvPicPr>
          <p:nvPr/>
        </p:nvPicPr>
        <p:blipFill>
          <a:blip r:embed="rId5"/>
          <a:stretch>
            <a:fillRect/>
          </a:stretch>
        </p:blipFill>
        <p:spPr>
          <a:xfrm>
            <a:off x="455132" y="5283751"/>
            <a:ext cx="4920625" cy="1435548"/>
          </a:xfrm>
          <a:prstGeom prst="rect">
            <a:avLst/>
          </a:prstGeom>
        </p:spPr>
      </p:pic>
      <p:sp>
        <p:nvSpPr>
          <p:cNvPr id="12" name="TextBox 11">
            <a:extLst>
              <a:ext uri="{FF2B5EF4-FFF2-40B4-BE49-F238E27FC236}">
                <a16:creationId xmlns:a16="http://schemas.microsoft.com/office/drawing/2014/main" id="{A836D822-2CF7-407B-A6C8-B534350A62A2}"/>
              </a:ext>
            </a:extLst>
          </p:cNvPr>
          <p:cNvSpPr txBox="1"/>
          <p:nvPr/>
        </p:nvSpPr>
        <p:spPr>
          <a:xfrm>
            <a:off x="455132" y="1690687"/>
            <a:ext cx="4466189" cy="338554"/>
          </a:xfrm>
          <a:prstGeom prst="rect">
            <a:avLst/>
          </a:prstGeom>
          <a:noFill/>
        </p:spPr>
        <p:txBody>
          <a:bodyPr wrap="square" rtlCol="0">
            <a:spAutoFit/>
          </a:bodyPr>
          <a:lstStyle/>
          <a:p>
            <a:r>
              <a:rPr lang="en-IN" sz="1600" dirty="0"/>
              <a:t>Transition probabilities and reward function</a:t>
            </a:r>
            <a:r>
              <a:rPr lang="en-IN" dirty="0"/>
              <a:t>:</a:t>
            </a:r>
          </a:p>
        </p:txBody>
      </p:sp>
      <p:sp>
        <p:nvSpPr>
          <p:cNvPr id="13" name="TextBox 12">
            <a:extLst>
              <a:ext uri="{FF2B5EF4-FFF2-40B4-BE49-F238E27FC236}">
                <a16:creationId xmlns:a16="http://schemas.microsoft.com/office/drawing/2014/main" id="{C21A9B97-03FC-4BC6-99BB-45E789B51A2B}"/>
              </a:ext>
            </a:extLst>
          </p:cNvPr>
          <p:cNvSpPr txBox="1"/>
          <p:nvPr/>
        </p:nvSpPr>
        <p:spPr>
          <a:xfrm>
            <a:off x="455132" y="3859329"/>
            <a:ext cx="4027470" cy="338554"/>
          </a:xfrm>
          <a:prstGeom prst="rect">
            <a:avLst/>
          </a:prstGeom>
          <a:noFill/>
        </p:spPr>
        <p:txBody>
          <a:bodyPr wrap="square" rtlCol="0">
            <a:spAutoFit/>
          </a:bodyPr>
          <a:lstStyle/>
          <a:p>
            <a:r>
              <a:rPr lang="en-IN" sz="1600" dirty="0"/>
              <a:t>Optimal Value function</a:t>
            </a:r>
            <a:r>
              <a:rPr lang="en-IN" dirty="0"/>
              <a:t>:</a:t>
            </a:r>
          </a:p>
        </p:txBody>
      </p:sp>
    </p:spTree>
    <p:extLst>
      <p:ext uri="{BB962C8B-B14F-4D97-AF65-F5344CB8AC3E}">
        <p14:creationId xmlns:p14="http://schemas.microsoft.com/office/powerpoint/2010/main" val="908728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A645-1C3C-4CC0-B7E2-413A55DFB81B}"/>
              </a:ext>
            </a:extLst>
          </p:cNvPr>
          <p:cNvSpPr>
            <a:spLocks noGrp="1"/>
          </p:cNvSpPr>
          <p:nvPr>
            <p:ph type="title"/>
          </p:nvPr>
        </p:nvSpPr>
        <p:spPr/>
        <p:txBody>
          <a:bodyPr/>
          <a:lstStyle/>
          <a:p>
            <a:r>
              <a:rPr lang="en-IN" b="1" dirty="0">
                <a:solidFill>
                  <a:srgbClr val="C00000"/>
                </a:solidFill>
              </a:rPr>
              <a:t>Dynamic Programming Solution</a:t>
            </a:r>
          </a:p>
        </p:txBody>
      </p:sp>
      <p:pic>
        <p:nvPicPr>
          <p:cNvPr id="5" name="Picture 4">
            <a:extLst>
              <a:ext uri="{FF2B5EF4-FFF2-40B4-BE49-F238E27FC236}">
                <a16:creationId xmlns:a16="http://schemas.microsoft.com/office/drawing/2014/main" id="{BA6D718C-B8B2-4290-8956-E1F5A16CAFD7}"/>
              </a:ext>
            </a:extLst>
          </p:cNvPr>
          <p:cNvPicPr>
            <a:picLocks noChangeAspect="1"/>
          </p:cNvPicPr>
          <p:nvPr/>
        </p:nvPicPr>
        <p:blipFill>
          <a:blip r:embed="rId2"/>
          <a:stretch>
            <a:fillRect/>
          </a:stretch>
        </p:blipFill>
        <p:spPr>
          <a:xfrm>
            <a:off x="91074" y="1797279"/>
            <a:ext cx="3572702" cy="2487044"/>
          </a:xfrm>
          <a:prstGeom prst="rect">
            <a:avLst/>
          </a:prstGeom>
        </p:spPr>
      </p:pic>
      <p:pic>
        <p:nvPicPr>
          <p:cNvPr id="7" name="Picture 6">
            <a:extLst>
              <a:ext uri="{FF2B5EF4-FFF2-40B4-BE49-F238E27FC236}">
                <a16:creationId xmlns:a16="http://schemas.microsoft.com/office/drawing/2014/main" id="{16C2C6EB-8176-412A-850B-3D7511B932BD}"/>
              </a:ext>
            </a:extLst>
          </p:cNvPr>
          <p:cNvPicPr>
            <a:picLocks noChangeAspect="1"/>
          </p:cNvPicPr>
          <p:nvPr/>
        </p:nvPicPr>
        <p:blipFill>
          <a:blip r:embed="rId3"/>
          <a:stretch>
            <a:fillRect/>
          </a:stretch>
        </p:blipFill>
        <p:spPr>
          <a:xfrm>
            <a:off x="160962" y="4724961"/>
            <a:ext cx="3572702" cy="1739988"/>
          </a:xfrm>
          <a:prstGeom prst="rect">
            <a:avLst/>
          </a:prstGeom>
        </p:spPr>
      </p:pic>
      <p:pic>
        <p:nvPicPr>
          <p:cNvPr id="9" name="Picture 8">
            <a:extLst>
              <a:ext uri="{FF2B5EF4-FFF2-40B4-BE49-F238E27FC236}">
                <a16:creationId xmlns:a16="http://schemas.microsoft.com/office/drawing/2014/main" id="{04A1D8C5-06AB-4FC2-B58D-168920737110}"/>
              </a:ext>
            </a:extLst>
          </p:cNvPr>
          <p:cNvPicPr>
            <a:picLocks noChangeAspect="1"/>
          </p:cNvPicPr>
          <p:nvPr/>
        </p:nvPicPr>
        <p:blipFill>
          <a:blip r:embed="rId4"/>
          <a:stretch>
            <a:fillRect/>
          </a:stretch>
        </p:blipFill>
        <p:spPr>
          <a:xfrm>
            <a:off x="4344593" y="1900732"/>
            <a:ext cx="3502813" cy="2427779"/>
          </a:xfrm>
          <a:prstGeom prst="rect">
            <a:avLst/>
          </a:prstGeom>
        </p:spPr>
      </p:pic>
      <p:pic>
        <p:nvPicPr>
          <p:cNvPr id="11" name="Picture 10">
            <a:extLst>
              <a:ext uri="{FF2B5EF4-FFF2-40B4-BE49-F238E27FC236}">
                <a16:creationId xmlns:a16="http://schemas.microsoft.com/office/drawing/2014/main" id="{1C87AFF2-B1C3-4E25-9A48-B4F3525A6D72}"/>
              </a:ext>
            </a:extLst>
          </p:cNvPr>
          <p:cNvPicPr>
            <a:picLocks noChangeAspect="1"/>
          </p:cNvPicPr>
          <p:nvPr/>
        </p:nvPicPr>
        <p:blipFill>
          <a:blip r:embed="rId5"/>
          <a:stretch>
            <a:fillRect/>
          </a:stretch>
        </p:blipFill>
        <p:spPr>
          <a:xfrm>
            <a:off x="4344593" y="4714687"/>
            <a:ext cx="3258442" cy="1739987"/>
          </a:xfrm>
          <a:prstGeom prst="rect">
            <a:avLst/>
          </a:prstGeom>
        </p:spPr>
      </p:pic>
      <p:pic>
        <p:nvPicPr>
          <p:cNvPr id="13" name="Picture 12">
            <a:extLst>
              <a:ext uri="{FF2B5EF4-FFF2-40B4-BE49-F238E27FC236}">
                <a16:creationId xmlns:a16="http://schemas.microsoft.com/office/drawing/2014/main" id="{B07D4DF1-B0F9-4885-8FB9-A67A808C339D}"/>
              </a:ext>
            </a:extLst>
          </p:cNvPr>
          <p:cNvPicPr>
            <a:picLocks noChangeAspect="1"/>
          </p:cNvPicPr>
          <p:nvPr/>
        </p:nvPicPr>
        <p:blipFill>
          <a:blip r:embed="rId6"/>
          <a:stretch>
            <a:fillRect/>
          </a:stretch>
        </p:blipFill>
        <p:spPr>
          <a:xfrm>
            <a:off x="8168631" y="1715239"/>
            <a:ext cx="3502813" cy="1325562"/>
          </a:xfrm>
          <a:prstGeom prst="rect">
            <a:avLst/>
          </a:prstGeom>
        </p:spPr>
      </p:pic>
      <p:pic>
        <p:nvPicPr>
          <p:cNvPr id="15" name="Picture 14">
            <a:extLst>
              <a:ext uri="{FF2B5EF4-FFF2-40B4-BE49-F238E27FC236}">
                <a16:creationId xmlns:a16="http://schemas.microsoft.com/office/drawing/2014/main" id="{B150D8B8-8530-43AA-B0FF-1560838CA6C8}"/>
              </a:ext>
            </a:extLst>
          </p:cNvPr>
          <p:cNvPicPr>
            <a:picLocks noChangeAspect="1"/>
          </p:cNvPicPr>
          <p:nvPr/>
        </p:nvPicPr>
        <p:blipFill>
          <a:blip r:embed="rId7"/>
          <a:stretch>
            <a:fillRect/>
          </a:stretch>
        </p:blipFill>
        <p:spPr>
          <a:xfrm>
            <a:off x="8133686" y="3398011"/>
            <a:ext cx="3572701" cy="2365722"/>
          </a:xfrm>
          <a:prstGeom prst="rect">
            <a:avLst/>
          </a:prstGeom>
        </p:spPr>
      </p:pic>
      <p:pic>
        <p:nvPicPr>
          <p:cNvPr id="17" name="Picture 16">
            <a:extLst>
              <a:ext uri="{FF2B5EF4-FFF2-40B4-BE49-F238E27FC236}">
                <a16:creationId xmlns:a16="http://schemas.microsoft.com/office/drawing/2014/main" id="{6DBB24EC-9831-4610-8D24-721D993A799E}"/>
              </a:ext>
            </a:extLst>
          </p:cNvPr>
          <p:cNvPicPr>
            <a:picLocks noChangeAspect="1"/>
          </p:cNvPicPr>
          <p:nvPr/>
        </p:nvPicPr>
        <p:blipFill>
          <a:blip r:embed="rId8"/>
          <a:stretch>
            <a:fillRect/>
          </a:stretch>
        </p:blipFill>
        <p:spPr>
          <a:xfrm>
            <a:off x="7842638" y="6176408"/>
            <a:ext cx="4154798" cy="556532"/>
          </a:xfrm>
          <a:prstGeom prst="rect">
            <a:avLst/>
          </a:prstGeom>
        </p:spPr>
      </p:pic>
    </p:spTree>
    <p:extLst>
      <p:ext uri="{BB962C8B-B14F-4D97-AF65-F5344CB8AC3E}">
        <p14:creationId xmlns:p14="http://schemas.microsoft.com/office/powerpoint/2010/main" val="3296263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B99C63-CA33-4AD8-8F9E-222429702619}"/>
              </a:ext>
            </a:extLst>
          </p:cNvPr>
          <p:cNvSpPr>
            <a:spLocks noGrp="1"/>
          </p:cNvSpPr>
          <p:nvPr>
            <p:ph type="body" idx="1"/>
          </p:nvPr>
        </p:nvSpPr>
        <p:spPr>
          <a:xfrm>
            <a:off x="695950" y="181136"/>
            <a:ext cx="5157787" cy="823912"/>
          </a:xfrm>
        </p:spPr>
        <p:txBody>
          <a:bodyPr/>
          <a:lstStyle/>
          <a:p>
            <a:r>
              <a:rPr lang="en-IN" dirty="0">
                <a:solidFill>
                  <a:srgbClr val="C00000"/>
                </a:solidFill>
              </a:rPr>
              <a:t>Derived Policy</a:t>
            </a:r>
          </a:p>
        </p:txBody>
      </p:sp>
      <p:sp>
        <p:nvSpPr>
          <p:cNvPr id="4" name="Text Placeholder 3">
            <a:extLst>
              <a:ext uri="{FF2B5EF4-FFF2-40B4-BE49-F238E27FC236}">
                <a16:creationId xmlns:a16="http://schemas.microsoft.com/office/drawing/2014/main" id="{DEBB85DF-49F6-480E-9EDE-31FF959CE0B2}"/>
              </a:ext>
            </a:extLst>
          </p:cNvPr>
          <p:cNvSpPr>
            <a:spLocks noGrp="1"/>
          </p:cNvSpPr>
          <p:nvPr>
            <p:ph type="body" idx="2"/>
          </p:nvPr>
        </p:nvSpPr>
        <p:spPr>
          <a:xfrm>
            <a:off x="839788" y="1005049"/>
            <a:ext cx="5157787" cy="5184614"/>
          </a:xfrm>
        </p:spPr>
        <p:txBody>
          <a:bodyPr/>
          <a:lstStyle/>
          <a:p>
            <a:pPr algn="l"/>
            <a:endParaRPr lang="en-US" sz="1800" b="0" i="0" u="none" strike="noStrike" baseline="0" dirty="0">
              <a:latin typeface="CMR9"/>
            </a:endParaRPr>
          </a:p>
          <a:p>
            <a:r>
              <a:rPr lang="en-US" sz="1800" dirty="0">
                <a:solidFill>
                  <a:srgbClr val="FF0000"/>
                </a:solidFill>
                <a:latin typeface="CMR9"/>
              </a:rPr>
              <a:t>O</a:t>
            </a:r>
            <a:r>
              <a:rPr lang="en-US" sz="1800" b="0" i="0" u="none" strike="noStrike" baseline="0" dirty="0">
                <a:solidFill>
                  <a:srgbClr val="FF0000"/>
                </a:solidFill>
                <a:latin typeface="CMR9"/>
              </a:rPr>
              <a:t>ur derived policy (denoted as RLB) adjusts its bidding function according to current </a:t>
            </a:r>
            <a:r>
              <a:rPr lang="en-US" sz="1800" b="0" i="0" u="none" strike="noStrike" baseline="0" dirty="0">
                <a:solidFill>
                  <a:srgbClr val="FF0000"/>
                </a:solidFill>
                <a:latin typeface="CMMI9"/>
              </a:rPr>
              <a:t>t </a:t>
            </a:r>
            <a:r>
              <a:rPr lang="en-US" sz="1800" b="0" i="0" u="none" strike="noStrike" baseline="0" dirty="0">
                <a:solidFill>
                  <a:srgbClr val="FF0000"/>
                </a:solidFill>
                <a:latin typeface="CMR9"/>
              </a:rPr>
              <a:t>and </a:t>
            </a:r>
            <a:r>
              <a:rPr lang="en-US" sz="1800" b="0" i="0" u="none" strike="noStrike" baseline="0" dirty="0">
                <a:solidFill>
                  <a:srgbClr val="FF0000"/>
                </a:solidFill>
                <a:latin typeface="CMMI9"/>
              </a:rPr>
              <a:t>b</a:t>
            </a:r>
            <a:r>
              <a:rPr lang="en-US" sz="1800" b="0" i="0" u="none" strike="noStrike" baseline="0" dirty="0">
                <a:solidFill>
                  <a:srgbClr val="FF0000"/>
                </a:solidFill>
                <a:latin typeface="CMR9"/>
              </a:rPr>
              <a:t>.</a:t>
            </a:r>
          </a:p>
          <a:p>
            <a:pPr algn="l"/>
            <a:r>
              <a:rPr lang="en-US" sz="1800" b="0" i="0" u="none" strike="noStrike" baseline="0" dirty="0">
                <a:latin typeface="CMR9"/>
              </a:rPr>
              <a:t>RLB also introduces a linear form bidding function when </a:t>
            </a:r>
            <a:r>
              <a:rPr lang="en-US" sz="1800" b="0" i="0" u="none" strike="noStrike" baseline="0" dirty="0">
                <a:latin typeface="CMMI9"/>
              </a:rPr>
              <a:t>b </a:t>
            </a:r>
            <a:r>
              <a:rPr lang="en-US" sz="1800" b="0" i="0" u="none" strike="noStrike" baseline="0" dirty="0">
                <a:latin typeface="CMR9"/>
              </a:rPr>
              <a:t>is large, but decreases the slope </a:t>
            </a:r>
            <a:r>
              <a:rPr lang="en-US" sz="1800" b="0" i="0" u="none" strike="noStrike" baseline="0" dirty="0" err="1">
                <a:latin typeface="CMR9"/>
              </a:rPr>
              <a:t>w.r.t.</a:t>
            </a:r>
            <a:r>
              <a:rPr lang="en-US" sz="1800" b="0" i="0" u="none" strike="noStrike" baseline="0" dirty="0">
                <a:latin typeface="CMR9"/>
              </a:rPr>
              <a:t> decreasing </a:t>
            </a:r>
            <a:r>
              <a:rPr lang="en-US" sz="1800" b="0" i="0" u="none" strike="noStrike" baseline="0" dirty="0">
                <a:latin typeface="CMMI9"/>
              </a:rPr>
              <a:t>b </a:t>
            </a:r>
            <a:r>
              <a:rPr lang="en-US" sz="1800" b="0" i="0" u="none" strike="noStrike" baseline="0" dirty="0">
                <a:latin typeface="CMR9"/>
              </a:rPr>
              <a:t>and increasing </a:t>
            </a:r>
            <a:r>
              <a:rPr lang="en-US" sz="1800" b="0" i="0" u="none" strike="noStrike" baseline="0" dirty="0">
                <a:latin typeface="CMMI9"/>
              </a:rPr>
              <a:t>t</a:t>
            </a:r>
            <a:r>
              <a:rPr lang="en-US" sz="1800" b="0" i="0" u="none" strike="noStrike" baseline="0" dirty="0">
                <a:latin typeface="CMR9"/>
              </a:rPr>
              <a:t>. When </a:t>
            </a:r>
            <a:r>
              <a:rPr lang="en-US" sz="1800" b="0" i="0" u="none" strike="noStrike" baseline="0" dirty="0">
                <a:latin typeface="CMMI9"/>
              </a:rPr>
              <a:t>b </a:t>
            </a:r>
            <a:r>
              <a:rPr lang="en-US" sz="1800" b="0" i="0" u="none" strike="noStrike" baseline="0" dirty="0">
                <a:latin typeface="CMR9"/>
              </a:rPr>
              <a:t>is small (such as </a:t>
            </a:r>
            <a:r>
              <a:rPr lang="en-US" sz="1800" b="0" i="0" u="none" strike="noStrike" baseline="0" dirty="0">
                <a:latin typeface="CMMI9"/>
              </a:rPr>
              <a:t>b &lt; </a:t>
            </a:r>
            <a:r>
              <a:rPr lang="en-US" sz="1800" b="0" i="0" u="none" strike="noStrike" baseline="0" dirty="0">
                <a:latin typeface="CMR9"/>
              </a:rPr>
              <a:t>300), RLB introduces a non-linear concave form bidding function.</a:t>
            </a:r>
            <a:endParaRPr lang="en-IN" dirty="0"/>
          </a:p>
        </p:txBody>
      </p:sp>
      <p:sp>
        <p:nvSpPr>
          <p:cNvPr id="5" name="Text Placeholder 4">
            <a:extLst>
              <a:ext uri="{FF2B5EF4-FFF2-40B4-BE49-F238E27FC236}">
                <a16:creationId xmlns:a16="http://schemas.microsoft.com/office/drawing/2014/main" id="{1726CF5A-0F18-429E-9FC0-A7B364DF9BA4}"/>
              </a:ext>
            </a:extLst>
          </p:cNvPr>
          <p:cNvSpPr>
            <a:spLocks noGrp="1"/>
          </p:cNvSpPr>
          <p:nvPr>
            <p:ph type="body" idx="3"/>
          </p:nvPr>
        </p:nvSpPr>
        <p:spPr>
          <a:xfrm>
            <a:off x="6172200" y="156789"/>
            <a:ext cx="5183188" cy="823912"/>
          </a:xfrm>
        </p:spPr>
        <p:txBody>
          <a:bodyPr>
            <a:normAutofit/>
          </a:bodyPr>
          <a:lstStyle/>
          <a:p>
            <a:r>
              <a:rPr lang="en-US" i="0" u="none" strike="noStrike" baseline="0" dirty="0">
                <a:solidFill>
                  <a:srgbClr val="C00000"/>
                </a:solidFill>
                <a:latin typeface="Calibri" panose="020F0502020204030204" pitchFamily="34" charset="0"/>
                <a:cs typeface="Calibri" panose="020F0502020204030204" pitchFamily="34" charset="0"/>
              </a:rPr>
              <a:t>Approximation of V (</a:t>
            </a:r>
            <a:r>
              <a:rPr lang="en-US" i="0" u="none" strike="noStrike" baseline="0" dirty="0" err="1">
                <a:solidFill>
                  <a:srgbClr val="C00000"/>
                </a:solidFill>
                <a:latin typeface="Calibri" panose="020F0502020204030204" pitchFamily="34" charset="0"/>
                <a:cs typeface="Calibri" panose="020F0502020204030204" pitchFamily="34" charset="0"/>
              </a:rPr>
              <a:t>t,b</a:t>
            </a:r>
            <a:r>
              <a:rPr lang="en-US" i="0" u="none" strike="noStrike" baseline="0" dirty="0">
                <a:solidFill>
                  <a:srgbClr val="C00000"/>
                </a:solidFill>
                <a:latin typeface="Calibri" panose="020F0502020204030204" pitchFamily="34" charset="0"/>
                <a:cs typeface="Calibri" panose="020F0502020204030204" pitchFamily="34" charset="0"/>
              </a:rPr>
              <a:t>)</a:t>
            </a:r>
            <a:endParaRPr lang="en-IN" dirty="0">
              <a:solidFill>
                <a:srgbClr val="C00000"/>
              </a:solidFill>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E283A40E-9771-4CC5-88AD-6C2E4D70EEA6}"/>
              </a:ext>
            </a:extLst>
          </p:cNvPr>
          <p:cNvPicPr>
            <a:picLocks noChangeAspect="1"/>
          </p:cNvPicPr>
          <p:nvPr/>
        </p:nvPicPr>
        <p:blipFill>
          <a:blip r:embed="rId2"/>
          <a:stretch>
            <a:fillRect/>
          </a:stretch>
        </p:blipFill>
        <p:spPr>
          <a:xfrm>
            <a:off x="6323530" y="1182915"/>
            <a:ext cx="4736689" cy="2414441"/>
          </a:xfrm>
          <a:prstGeom prst="rect">
            <a:avLst/>
          </a:prstGeom>
        </p:spPr>
      </p:pic>
    </p:spTree>
    <p:extLst>
      <p:ext uri="{BB962C8B-B14F-4D97-AF65-F5344CB8AC3E}">
        <p14:creationId xmlns:p14="http://schemas.microsoft.com/office/powerpoint/2010/main" val="1234595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2B132-591D-41DB-845A-9F8117F9FA35}"/>
              </a:ext>
            </a:extLst>
          </p:cNvPr>
          <p:cNvSpPr>
            <a:spLocks noGrp="1"/>
          </p:cNvSpPr>
          <p:nvPr>
            <p:ph type="title"/>
          </p:nvPr>
        </p:nvSpPr>
        <p:spPr/>
        <p:txBody>
          <a:bodyPr/>
          <a:lstStyle/>
          <a:p>
            <a:r>
              <a:rPr lang="en-IN" b="1" dirty="0">
                <a:solidFill>
                  <a:srgbClr val="C00000"/>
                </a:solidFill>
              </a:rPr>
              <a:t>Algorithm 1: Reinforcement Learning to Bid</a:t>
            </a:r>
          </a:p>
        </p:txBody>
      </p:sp>
      <p:pic>
        <p:nvPicPr>
          <p:cNvPr id="5" name="Picture 4">
            <a:extLst>
              <a:ext uri="{FF2B5EF4-FFF2-40B4-BE49-F238E27FC236}">
                <a16:creationId xmlns:a16="http://schemas.microsoft.com/office/drawing/2014/main" id="{14DEB1D3-7609-483A-84A1-31D9634C3364}"/>
              </a:ext>
            </a:extLst>
          </p:cNvPr>
          <p:cNvPicPr>
            <a:picLocks noChangeAspect="1"/>
          </p:cNvPicPr>
          <p:nvPr/>
        </p:nvPicPr>
        <p:blipFill>
          <a:blip r:embed="rId2"/>
          <a:stretch>
            <a:fillRect/>
          </a:stretch>
        </p:blipFill>
        <p:spPr>
          <a:xfrm>
            <a:off x="838200" y="1335640"/>
            <a:ext cx="5850276" cy="5157235"/>
          </a:xfrm>
          <a:prstGeom prst="rect">
            <a:avLst/>
          </a:prstGeom>
        </p:spPr>
      </p:pic>
    </p:spTree>
    <p:extLst>
      <p:ext uri="{BB962C8B-B14F-4D97-AF65-F5344CB8AC3E}">
        <p14:creationId xmlns:p14="http://schemas.microsoft.com/office/powerpoint/2010/main" val="756424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86A98-8A0E-4212-8979-46653B9BE366}"/>
              </a:ext>
            </a:extLst>
          </p:cNvPr>
          <p:cNvSpPr>
            <a:spLocks noGrp="1"/>
          </p:cNvSpPr>
          <p:nvPr>
            <p:ph type="title"/>
          </p:nvPr>
        </p:nvSpPr>
        <p:spPr/>
        <p:txBody>
          <a:bodyPr/>
          <a:lstStyle/>
          <a:p>
            <a:r>
              <a:rPr lang="en-IN" b="1" dirty="0">
                <a:solidFill>
                  <a:srgbClr val="C00000"/>
                </a:solidFill>
              </a:rPr>
              <a:t>Experimental Setup:</a:t>
            </a:r>
          </a:p>
        </p:txBody>
      </p:sp>
      <p:sp>
        <p:nvSpPr>
          <p:cNvPr id="3" name="Text Placeholder 2">
            <a:extLst>
              <a:ext uri="{FF2B5EF4-FFF2-40B4-BE49-F238E27FC236}">
                <a16:creationId xmlns:a16="http://schemas.microsoft.com/office/drawing/2014/main" id="{5A2F109A-009A-4B1A-980C-F4E9AEDBB0B9}"/>
              </a:ext>
            </a:extLst>
          </p:cNvPr>
          <p:cNvSpPr>
            <a:spLocks noGrp="1"/>
          </p:cNvSpPr>
          <p:nvPr>
            <p:ph type="body" idx="1"/>
          </p:nvPr>
        </p:nvSpPr>
        <p:spPr/>
        <p:txBody>
          <a:bodyPr/>
          <a:lstStyle/>
          <a:p>
            <a:pPr marL="114300" indent="0">
              <a:buNone/>
            </a:pPr>
            <a:r>
              <a:rPr lang="en-IN" sz="4400" b="1" dirty="0">
                <a:solidFill>
                  <a:srgbClr val="C00000"/>
                </a:solidFill>
              </a:rPr>
              <a:t>1. Dataset:</a:t>
            </a:r>
          </a:p>
          <a:p>
            <a:pPr algn="l"/>
            <a:r>
              <a:rPr lang="en-US" sz="1800" b="0" i="0" u="none" strike="noStrike" baseline="0" dirty="0" err="1">
                <a:solidFill>
                  <a:srgbClr val="C00000"/>
                </a:solidFill>
                <a:latin typeface="CMBX9"/>
              </a:rPr>
              <a:t>iPinYou</a:t>
            </a:r>
            <a:r>
              <a:rPr lang="en-US" sz="1800" b="0" i="0" u="none" strike="noStrike" baseline="0" dirty="0">
                <a:latin typeface="CMBX9"/>
              </a:rPr>
              <a:t> </a:t>
            </a:r>
            <a:r>
              <a:rPr lang="en-US" sz="1800" b="0" i="0" u="none" strike="noStrike" baseline="0" dirty="0">
                <a:latin typeface="CMR9"/>
              </a:rPr>
              <a:t>is one of the mainstream RTB ad companies in China. The whole dataset comprises 19.5M impressions, 14.79K clicks and 16.0K CNY(</a:t>
            </a:r>
            <a:r>
              <a:rPr lang="en-US" sz="1200" b="1" i="0" dirty="0">
                <a:solidFill>
                  <a:srgbClr val="202124"/>
                </a:solidFill>
                <a:effectLst/>
                <a:latin typeface="arial" panose="020B0604020202020204" pitchFamily="34" charset="0"/>
              </a:rPr>
              <a:t>Chinese yuan renminbi</a:t>
            </a:r>
            <a:r>
              <a:rPr lang="en-US" sz="1200" b="0" i="0" dirty="0">
                <a:solidFill>
                  <a:srgbClr val="202124"/>
                </a:solidFill>
                <a:effectLst/>
                <a:latin typeface="arial" panose="020B0604020202020204" pitchFamily="34" charset="0"/>
              </a:rPr>
              <a:t> (CNY) refers to the currency used in the People's Republic of China.) </a:t>
            </a:r>
            <a:r>
              <a:rPr lang="en-US" sz="1800" b="0" i="0" u="none" strike="noStrike" baseline="0" dirty="0">
                <a:latin typeface="CMR9"/>
              </a:rPr>
              <a:t>expense on 9 different campaigns over 10 days in 2013. </a:t>
            </a:r>
          </a:p>
          <a:p>
            <a:pPr marL="114300" indent="0" algn="l">
              <a:buNone/>
            </a:pPr>
            <a:endParaRPr lang="en-US" sz="1800" dirty="0">
              <a:solidFill>
                <a:srgbClr val="C00000"/>
              </a:solidFill>
              <a:latin typeface="CMR9"/>
            </a:endParaRPr>
          </a:p>
          <a:p>
            <a:pPr marL="114300" indent="0" algn="l">
              <a:buNone/>
            </a:pPr>
            <a:endParaRPr lang="en-IN" sz="1800" dirty="0">
              <a:solidFill>
                <a:srgbClr val="C00000"/>
              </a:solidFill>
            </a:endParaRPr>
          </a:p>
        </p:txBody>
      </p:sp>
    </p:spTree>
    <p:extLst>
      <p:ext uri="{BB962C8B-B14F-4D97-AF65-F5344CB8AC3E}">
        <p14:creationId xmlns:p14="http://schemas.microsoft.com/office/powerpoint/2010/main" val="1987588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18C94-2F06-4112-A9A8-D76BF0BB08F4}"/>
              </a:ext>
            </a:extLst>
          </p:cNvPr>
          <p:cNvSpPr>
            <a:spLocks noGrp="1"/>
          </p:cNvSpPr>
          <p:nvPr>
            <p:ph type="title"/>
          </p:nvPr>
        </p:nvSpPr>
        <p:spPr/>
        <p:txBody>
          <a:bodyPr/>
          <a:lstStyle/>
          <a:p>
            <a:r>
              <a:rPr lang="en-IN" b="1" dirty="0">
                <a:solidFill>
                  <a:srgbClr val="C00000"/>
                </a:solidFill>
              </a:rPr>
              <a:t>2. Evaluation Methods</a:t>
            </a:r>
          </a:p>
        </p:txBody>
      </p:sp>
      <p:sp>
        <p:nvSpPr>
          <p:cNvPr id="3" name="Text Placeholder 2">
            <a:extLst>
              <a:ext uri="{FF2B5EF4-FFF2-40B4-BE49-F238E27FC236}">
                <a16:creationId xmlns:a16="http://schemas.microsoft.com/office/drawing/2014/main" id="{C584C960-7932-4A0A-9DA5-1BD97EAC1FA3}"/>
              </a:ext>
            </a:extLst>
          </p:cNvPr>
          <p:cNvSpPr>
            <a:spLocks noGrp="1"/>
          </p:cNvSpPr>
          <p:nvPr>
            <p:ph type="body" idx="1"/>
          </p:nvPr>
        </p:nvSpPr>
        <p:spPr>
          <a:xfrm>
            <a:off x="838200" y="1253330"/>
            <a:ext cx="10515600" cy="5604669"/>
          </a:xfrm>
        </p:spPr>
        <p:txBody>
          <a:bodyPr>
            <a:normAutofit/>
          </a:bodyPr>
          <a:lstStyle/>
          <a:p>
            <a:pPr marL="114300" indent="0" algn="l">
              <a:buNone/>
            </a:pPr>
            <a:r>
              <a:rPr lang="en-US" sz="1800" b="0" i="0" u="none" strike="noStrike" baseline="0" dirty="0">
                <a:latin typeface="CMR9"/>
              </a:rPr>
              <a:t>The evaluation is from the perspective of an advertiser’s campaign with a predefined budget and lifetime (episode </a:t>
            </a:r>
            <a:r>
              <a:rPr lang="en-IN" sz="1800" b="0" i="0" u="none" strike="noStrike" baseline="0" dirty="0">
                <a:latin typeface="CMR9"/>
              </a:rPr>
              <a:t>length).</a:t>
            </a:r>
          </a:p>
          <a:p>
            <a:r>
              <a:rPr lang="en-IN" sz="1800" b="0" i="0" u="none" strike="noStrike" baseline="0" dirty="0">
                <a:solidFill>
                  <a:srgbClr val="C00000"/>
                </a:solidFill>
                <a:latin typeface="CMBX9"/>
              </a:rPr>
              <a:t>Evaluation metrics:</a:t>
            </a:r>
          </a:p>
          <a:p>
            <a:pPr marL="114300" indent="0" algn="l">
              <a:buNone/>
            </a:pPr>
            <a:r>
              <a:rPr lang="en-US" sz="1800" b="0" i="0" u="none" strike="noStrike" baseline="0" dirty="0">
                <a:latin typeface="CMR9"/>
              </a:rPr>
              <a:t>The main goal of the bidding agent is </a:t>
            </a:r>
            <a:r>
              <a:rPr lang="en-US" sz="1800" b="0" i="0" u="none" strike="noStrike" baseline="0" dirty="0">
                <a:solidFill>
                  <a:srgbClr val="FF0000"/>
                </a:solidFill>
                <a:latin typeface="CMR9"/>
              </a:rPr>
              <a:t>to </a:t>
            </a:r>
            <a:r>
              <a:rPr lang="en-US" sz="1800" b="0" i="0" u="none" strike="noStrike" baseline="0" dirty="0" err="1">
                <a:solidFill>
                  <a:srgbClr val="FF0000"/>
                </a:solidFill>
                <a:latin typeface="CMR9"/>
              </a:rPr>
              <a:t>optimise</a:t>
            </a:r>
            <a:r>
              <a:rPr lang="en-US" sz="1800" b="0" i="0" u="none" strike="noStrike" baseline="0" dirty="0">
                <a:solidFill>
                  <a:srgbClr val="FF0000"/>
                </a:solidFill>
                <a:latin typeface="CMR9"/>
              </a:rPr>
              <a:t> the campaign's KPI (e.g., clicks, conversions, revenue, etc.) </a:t>
            </a:r>
            <a:r>
              <a:rPr lang="en-US" sz="1800" b="0" i="0" u="none" strike="noStrike" baseline="0" dirty="0">
                <a:latin typeface="CMR9"/>
              </a:rPr>
              <a:t>given the campaign budget. In our work, we consider the number of </a:t>
            </a:r>
            <a:r>
              <a:rPr lang="en-US" sz="1800" b="0" i="0" u="none" strike="noStrike" baseline="0" dirty="0">
                <a:solidFill>
                  <a:srgbClr val="FF0000"/>
                </a:solidFill>
                <a:latin typeface="CMR9"/>
              </a:rPr>
              <a:t>acquired clicks as the KPI</a:t>
            </a:r>
            <a:r>
              <a:rPr lang="en-US" sz="1800" b="0" i="0" u="none" strike="noStrike" baseline="0" dirty="0">
                <a:latin typeface="CMR9"/>
              </a:rPr>
              <a:t>, which is set as the primary evaluation measure in our experiments. We also analyze other statistics such as </a:t>
            </a:r>
            <a:r>
              <a:rPr lang="en-US" sz="1800" b="0" i="0" u="none" strike="noStrike" baseline="0" dirty="0">
                <a:solidFill>
                  <a:srgbClr val="FF0000"/>
                </a:solidFill>
                <a:latin typeface="CMR9"/>
              </a:rPr>
              <a:t>win rate, cost per milli impressions (CPM) and effective cost per click (</a:t>
            </a:r>
            <a:r>
              <a:rPr lang="en-US" sz="1800" b="0" i="0" u="none" strike="noStrike" baseline="0" dirty="0" err="1">
                <a:solidFill>
                  <a:srgbClr val="FF0000"/>
                </a:solidFill>
                <a:latin typeface="CMR9"/>
              </a:rPr>
              <a:t>eCPC</a:t>
            </a:r>
            <a:r>
              <a:rPr lang="en-US" sz="1800" b="0" i="0" u="none" strike="noStrike" baseline="0" dirty="0">
                <a:solidFill>
                  <a:srgbClr val="FF0000"/>
                </a:solidFill>
                <a:latin typeface="CMR9"/>
              </a:rPr>
              <a:t>)</a:t>
            </a:r>
            <a:r>
              <a:rPr lang="en-US" sz="1800" b="0" i="0" u="none" strike="noStrike" baseline="0" dirty="0">
                <a:latin typeface="CMR9"/>
              </a:rPr>
              <a:t>.</a:t>
            </a:r>
            <a:endParaRPr lang="en-IN" sz="1800" dirty="0">
              <a:latin typeface="CMBX9"/>
            </a:endParaRPr>
          </a:p>
          <a:p>
            <a:pPr marL="114300" indent="0">
              <a:buNone/>
            </a:pPr>
            <a:endParaRPr lang="en-IN" sz="1800" dirty="0">
              <a:latin typeface="CMBX9"/>
            </a:endParaRPr>
          </a:p>
          <a:p>
            <a:r>
              <a:rPr lang="en-IN" sz="1800" b="0" i="0" u="none" strike="noStrike" baseline="0" dirty="0">
                <a:solidFill>
                  <a:srgbClr val="C00000"/>
                </a:solidFill>
                <a:latin typeface="CMBX9"/>
              </a:rPr>
              <a:t>Evaluation flow:</a:t>
            </a:r>
            <a:endParaRPr lang="en-IN" sz="1800" dirty="0">
              <a:solidFill>
                <a:srgbClr val="C00000"/>
              </a:solidFill>
              <a:latin typeface="CMR9"/>
            </a:endParaRPr>
          </a:p>
          <a:p>
            <a:pPr marL="114300" indent="0" algn="l">
              <a:buNone/>
            </a:pPr>
            <a:r>
              <a:rPr lang="en-IN" sz="1800" b="0" i="0" u="none" strike="noStrike" baseline="0" dirty="0">
                <a:latin typeface="CMR9"/>
              </a:rPr>
              <a:t>We divide the </a:t>
            </a:r>
            <a:r>
              <a:rPr lang="en-US" sz="1800" b="0" i="0" u="none" strike="noStrike" baseline="0" dirty="0">
                <a:latin typeface="CMR9"/>
              </a:rPr>
              <a:t>test data into episodes, each of which contains </a:t>
            </a:r>
            <a:r>
              <a:rPr lang="en-US" sz="1800" b="0" i="0" u="none" strike="noStrike" baseline="0" dirty="0">
                <a:latin typeface="CMMI9"/>
              </a:rPr>
              <a:t>T </a:t>
            </a:r>
            <a:r>
              <a:rPr lang="en-US" sz="1800" b="0" i="0" u="none" strike="noStrike" baseline="0" dirty="0">
                <a:latin typeface="CMR9"/>
              </a:rPr>
              <a:t>records and is allocated with a budget </a:t>
            </a:r>
            <a:r>
              <a:rPr lang="en-US" sz="1800" b="0" i="0" u="none" strike="noStrike" baseline="0" dirty="0">
                <a:latin typeface="CMMI9"/>
              </a:rPr>
              <a:t>B</a:t>
            </a:r>
            <a:r>
              <a:rPr lang="en-US" sz="1800" b="0" i="0" u="none" strike="noStrike" baseline="0" dirty="0">
                <a:latin typeface="CMR9"/>
              </a:rPr>
              <a:t>. Given the CTR estimator and the bid landscape forecasting, the bidding strategy </a:t>
            </a:r>
            <a:r>
              <a:rPr lang="en-US" sz="1800" b="0" i="0" u="none" strike="noStrike" baseline="0" dirty="0">
                <a:solidFill>
                  <a:srgbClr val="FF0000"/>
                </a:solidFill>
                <a:latin typeface="CMR9"/>
              </a:rPr>
              <a:t>goes through the test data episode by episode</a:t>
            </a:r>
            <a:r>
              <a:rPr lang="en-US" sz="1800" b="0" i="0" u="none" strike="noStrike" baseline="0" dirty="0">
                <a:latin typeface="CMR9"/>
              </a:rPr>
              <a:t>. Specially, the bidding strategy generates a price for each bid request (the bid price cannot exceed current budget). If the bid price is higher than or equal to the market price of the bid request, the advertiser wins the auction and then receives the market price as cost and the user click as reward and then updates the remaining auction number and budget.</a:t>
            </a:r>
            <a:endParaRPr lang="en-IN" sz="1800" dirty="0">
              <a:latin typeface="CMR9"/>
            </a:endParaRPr>
          </a:p>
          <a:p>
            <a:endParaRPr lang="en-IN" sz="1800" dirty="0">
              <a:latin typeface="CMR9"/>
            </a:endParaRPr>
          </a:p>
          <a:p>
            <a:endParaRPr lang="en-IN" sz="1800" dirty="0">
              <a:latin typeface="CMR9"/>
            </a:endParaRPr>
          </a:p>
          <a:p>
            <a:endParaRPr lang="en-IN" sz="1800" dirty="0">
              <a:latin typeface="CMR9"/>
            </a:endParaRPr>
          </a:p>
          <a:p>
            <a:endParaRPr lang="en-IN" dirty="0"/>
          </a:p>
        </p:txBody>
      </p:sp>
    </p:spTree>
    <p:extLst>
      <p:ext uri="{BB962C8B-B14F-4D97-AF65-F5344CB8AC3E}">
        <p14:creationId xmlns:p14="http://schemas.microsoft.com/office/powerpoint/2010/main" val="1341423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59BAD1-90D2-4DAF-A9AB-189BEE54D2C3}"/>
              </a:ext>
            </a:extLst>
          </p:cNvPr>
          <p:cNvSpPr>
            <a:spLocks noGrp="1"/>
          </p:cNvSpPr>
          <p:nvPr>
            <p:ph type="body" idx="1"/>
          </p:nvPr>
        </p:nvSpPr>
        <p:spPr>
          <a:xfrm>
            <a:off x="838200" y="349320"/>
            <a:ext cx="10504470" cy="6339155"/>
          </a:xfrm>
        </p:spPr>
        <p:txBody>
          <a:bodyPr/>
          <a:lstStyle/>
          <a:p>
            <a:r>
              <a:rPr lang="en-IN" sz="1800" b="0" i="0" u="none" strike="noStrike" baseline="0" dirty="0">
                <a:solidFill>
                  <a:srgbClr val="C00000"/>
                </a:solidFill>
                <a:latin typeface="CMBX9"/>
              </a:rPr>
              <a:t>Budget constraints:</a:t>
            </a:r>
          </a:p>
          <a:p>
            <a:pPr marL="114300" indent="0" algn="l">
              <a:buNone/>
            </a:pPr>
            <a:r>
              <a:rPr lang="en-US" sz="1800" dirty="0">
                <a:latin typeface="CMR9"/>
              </a:rPr>
              <a:t>B</a:t>
            </a:r>
            <a:r>
              <a:rPr lang="en-US" sz="1800" b="0" i="0" u="none" strike="noStrike" baseline="0" dirty="0">
                <a:latin typeface="CMR9"/>
              </a:rPr>
              <a:t>udget constraints should </a:t>
            </a:r>
            <a:r>
              <a:rPr lang="en-US" sz="1800" b="0" i="0" u="none" strike="noStrike" baseline="0" dirty="0">
                <a:solidFill>
                  <a:srgbClr val="FF0000"/>
                </a:solidFill>
                <a:latin typeface="CMR9"/>
              </a:rPr>
              <a:t>not be higher than the historic total cost of the test data</a:t>
            </a:r>
            <a:r>
              <a:rPr lang="en-US" sz="1800" b="0" i="0" u="none" strike="noStrike" baseline="0" dirty="0">
                <a:latin typeface="CMR9"/>
              </a:rPr>
              <a:t>. We determine the budget </a:t>
            </a:r>
            <a:r>
              <a:rPr lang="en-US" sz="1800" b="0" i="0" u="none" strike="noStrike" baseline="0" dirty="0">
                <a:latin typeface="CMMI9"/>
              </a:rPr>
              <a:t>B </a:t>
            </a:r>
            <a:r>
              <a:rPr lang="en-US" sz="1800" b="0" i="0" u="none" strike="noStrike" baseline="0" dirty="0">
                <a:latin typeface="CMR9"/>
              </a:rPr>
              <a:t>in this way: </a:t>
            </a:r>
            <a:r>
              <a:rPr lang="en-US" sz="1800" b="0" i="0" u="none" strike="noStrike" baseline="0" dirty="0">
                <a:latin typeface="CMMI9"/>
              </a:rPr>
              <a:t>B </a:t>
            </a:r>
            <a:r>
              <a:rPr lang="en-US" sz="1800" b="0" i="0" u="none" strike="noStrike" baseline="0" dirty="0">
                <a:latin typeface="CMR9"/>
              </a:rPr>
              <a:t>= </a:t>
            </a:r>
            <a:r>
              <a:rPr lang="en-US" sz="1800" b="0" i="0" u="none" strike="noStrike" baseline="0" dirty="0" err="1">
                <a:latin typeface="CMR9"/>
              </a:rPr>
              <a:t>CPM</a:t>
            </a:r>
            <a:r>
              <a:rPr lang="en-US" sz="1800" b="0" i="0" u="none" strike="noStrike" baseline="-25000" dirty="0" err="1">
                <a:latin typeface="CMR9"/>
              </a:rPr>
              <a:t>train</a:t>
            </a:r>
            <a:r>
              <a:rPr lang="en-US" sz="1800" b="0" i="0" u="none" strike="noStrike" baseline="0" dirty="0">
                <a:latin typeface="CMR9"/>
              </a:rPr>
              <a:t> x 10</a:t>
            </a:r>
            <a:r>
              <a:rPr lang="en-US" sz="1800" b="0" i="0" u="none" strike="noStrike" baseline="30000" dirty="0">
                <a:latin typeface="CMR9"/>
              </a:rPr>
              <a:t>-</a:t>
            </a:r>
            <a:r>
              <a:rPr lang="en-US" sz="1800" b="0" i="0" u="none" strike="noStrike" baseline="30000" dirty="0">
                <a:latin typeface="CMR6"/>
              </a:rPr>
              <a:t>3</a:t>
            </a:r>
            <a:r>
              <a:rPr lang="en-US" sz="1800" b="0" i="0" u="none" strike="noStrike" baseline="0" dirty="0">
                <a:latin typeface="CMSY9"/>
              </a:rPr>
              <a:t> x </a:t>
            </a:r>
            <a:r>
              <a:rPr lang="en-US" sz="1800" b="0" i="0" u="none" strike="noStrike" baseline="0" dirty="0">
                <a:latin typeface="CMMI9"/>
              </a:rPr>
              <a:t>T x</a:t>
            </a:r>
            <a:r>
              <a:rPr lang="en-US" sz="1800" b="0" i="0" u="none" strike="noStrike" baseline="0" dirty="0">
                <a:latin typeface="CMSY9"/>
              </a:rPr>
              <a:t> </a:t>
            </a:r>
            <a:r>
              <a:rPr lang="en-US" sz="1800" b="0" i="0" u="none" strike="noStrike" baseline="0" dirty="0">
                <a:latin typeface="CMMI9"/>
              </a:rPr>
              <a:t>c</a:t>
            </a:r>
            <a:r>
              <a:rPr lang="en-US" sz="1800" b="0" i="0" u="none" strike="noStrike" baseline="-25000" dirty="0">
                <a:latin typeface="CMR6"/>
              </a:rPr>
              <a:t>0</a:t>
            </a:r>
            <a:r>
              <a:rPr lang="en-US" sz="1800" b="0" i="0" u="none" strike="noStrike" baseline="0" dirty="0">
                <a:latin typeface="CMR9"/>
              </a:rPr>
              <a:t>, </a:t>
            </a:r>
            <a:r>
              <a:rPr lang="en-US" sz="1800" b="0" i="0" u="none" strike="noStrike" baseline="0" dirty="0">
                <a:solidFill>
                  <a:srgbClr val="FF0000"/>
                </a:solidFill>
                <a:latin typeface="CMR9"/>
              </a:rPr>
              <a:t>where </a:t>
            </a:r>
            <a:r>
              <a:rPr lang="en-US" sz="1800" b="0" i="0" u="none" strike="noStrike" baseline="0" dirty="0" err="1">
                <a:solidFill>
                  <a:srgbClr val="FF0000"/>
                </a:solidFill>
                <a:latin typeface="CMR9"/>
              </a:rPr>
              <a:t>CPM</a:t>
            </a:r>
            <a:r>
              <a:rPr lang="en-US" sz="1800" b="0" i="0" u="none" strike="noStrike" baseline="-25000" dirty="0" err="1">
                <a:solidFill>
                  <a:srgbClr val="FF0000"/>
                </a:solidFill>
                <a:latin typeface="CMR6"/>
              </a:rPr>
              <a:t>train</a:t>
            </a:r>
            <a:r>
              <a:rPr lang="en-US" sz="1800" b="0" i="0" u="none" strike="noStrike" baseline="0" dirty="0">
                <a:solidFill>
                  <a:srgbClr val="FF0000"/>
                </a:solidFill>
                <a:latin typeface="CMR6"/>
              </a:rPr>
              <a:t> </a:t>
            </a:r>
            <a:r>
              <a:rPr lang="en-US" sz="1800" b="0" i="0" u="none" strike="noStrike" baseline="0" dirty="0">
                <a:solidFill>
                  <a:srgbClr val="FF0000"/>
                </a:solidFill>
                <a:latin typeface="CMR9"/>
              </a:rPr>
              <a:t>is the cost per milli impressions in the training data</a:t>
            </a:r>
            <a:r>
              <a:rPr lang="en-US" sz="1800" b="0" i="0" u="none" strike="noStrike" baseline="0" dirty="0">
                <a:latin typeface="CMR9"/>
              </a:rPr>
              <a:t> and </a:t>
            </a:r>
            <a:r>
              <a:rPr lang="en-US" sz="1800" b="0" i="0" u="none" strike="noStrike" baseline="0" dirty="0">
                <a:solidFill>
                  <a:srgbClr val="FF0000"/>
                </a:solidFill>
                <a:latin typeface="CMMI9"/>
              </a:rPr>
              <a:t>c</a:t>
            </a:r>
            <a:r>
              <a:rPr lang="en-US" sz="1800" b="0" i="0" u="none" strike="noStrike" baseline="-25000" dirty="0">
                <a:solidFill>
                  <a:srgbClr val="FF0000"/>
                </a:solidFill>
                <a:latin typeface="CMR6"/>
              </a:rPr>
              <a:t>0 </a:t>
            </a:r>
            <a:r>
              <a:rPr lang="en-US" sz="1800" b="0" i="0" u="none" strike="noStrike" baseline="0" dirty="0">
                <a:solidFill>
                  <a:srgbClr val="FF0000"/>
                </a:solidFill>
                <a:latin typeface="CMR9"/>
              </a:rPr>
              <a:t>acts as the budget constraints </a:t>
            </a:r>
            <a:r>
              <a:rPr lang="en-IN" sz="1800" b="0" i="0" u="none" strike="noStrike" baseline="0" dirty="0">
                <a:solidFill>
                  <a:srgbClr val="FF0000"/>
                </a:solidFill>
                <a:latin typeface="CMR9"/>
              </a:rPr>
              <a:t>parameter</a:t>
            </a:r>
            <a:r>
              <a:rPr lang="en-IN" sz="1800" b="0" i="0" u="none" strike="noStrike" baseline="0" dirty="0">
                <a:latin typeface="CMR9"/>
              </a:rPr>
              <a:t>.  We run the </a:t>
            </a:r>
            <a:r>
              <a:rPr lang="en-US" sz="1800" b="0" i="0" u="none" strike="noStrike" baseline="0" dirty="0">
                <a:latin typeface="CMR9"/>
              </a:rPr>
              <a:t>evaluation with </a:t>
            </a:r>
            <a:r>
              <a:rPr lang="en-US" sz="1800" b="0" i="0" u="none" strike="noStrike" baseline="0" dirty="0">
                <a:latin typeface="CMMI9"/>
              </a:rPr>
              <a:t>c</a:t>
            </a:r>
            <a:r>
              <a:rPr lang="en-US" sz="1800" b="0" i="0" u="none" strike="noStrike" baseline="-25000" dirty="0">
                <a:latin typeface="CMR6"/>
              </a:rPr>
              <a:t>0</a:t>
            </a:r>
            <a:r>
              <a:rPr lang="en-US" sz="1800" b="0" i="0" u="none" strike="noStrike" baseline="0" dirty="0">
                <a:latin typeface="CMR6"/>
              </a:rPr>
              <a:t> </a:t>
            </a:r>
            <a:r>
              <a:rPr lang="en-US" sz="1800" b="0" i="0" u="none" strike="noStrike" baseline="0" dirty="0">
                <a:latin typeface="CMR9"/>
              </a:rPr>
              <a:t>= 1</a:t>
            </a:r>
            <a:r>
              <a:rPr lang="en-US" sz="1800" dirty="0">
                <a:latin typeface="CMMI9"/>
              </a:rPr>
              <a:t>/</a:t>
            </a:r>
            <a:r>
              <a:rPr lang="en-US" sz="1800" b="0" i="0" u="none" strike="noStrike" baseline="0" dirty="0">
                <a:latin typeface="CMR9"/>
              </a:rPr>
              <a:t>32</a:t>
            </a:r>
            <a:r>
              <a:rPr lang="en-US" sz="1800" b="0" i="0" u="none" strike="noStrike" baseline="0" dirty="0">
                <a:latin typeface="CMMI9"/>
              </a:rPr>
              <a:t>; </a:t>
            </a:r>
            <a:r>
              <a:rPr lang="en-US" sz="1800" b="0" i="0" u="none" strike="noStrike" baseline="0" dirty="0">
                <a:latin typeface="CMR9"/>
              </a:rPr>
              <a:t>1</a:t>
            </a:r>
            <a:r>
              <a:rPr lang="en-US" sz="1800" dirty="0">
                <a:latin typeface="CMMI9"/>
              </a:rPr>
              <a:t>/</a:t>
            </a:r>
            <a:r>
              <a:rPr lang="en-US" sz="1800" b="0" i="0" u="none" strike="noStrike" baseline="0" dirty="0">
                <a:latin typeface="CMR9"/>
              </a:rPr>
              <a:t>16</a:t>
            </a:r>
            <a:r>
              <a:rPr lang="en-US" sz="1800" b="0" i="0" u="none" strike="noStrike" baseline="0" dirty="0">
                <a:latin typeface="CMMI9"/>
              </a:rPr>
              <a:t>; </a:t>
            </a:r>
            <a:r>
              <a:rPr lang="en-US" sz="1800" b="0" i="0" u="none" strike="noStrike" baseline="0" dirty="0">
                <a:latin typeface="CMR9"/>
              </a:rPr>
              <a:t>1</a:t>
            </a:r>
            <a:r>
              <a:rPr lang="en-US" sz="1800" dirty="0">
                <a:latin typeface="CMMI9"/>
              </a:rPr>
              <a:t>/</a:t>
            </a:r>
            <a:r>
              <a:rPr lang="en-US" sz="1800" b="0" i="0" u="none" strike="noStrike" baseline="0" dirty="0">
                <a:latin typeface="CMR9"/>
              </a:rPr>
              <a:t>8</a:t>
            </a:r>
            <a:r>
              <a:rPr lang="en-US" sz="1800" b="0" i="0" u="none" strike="noStrike" baseline="0" dirty="0">
                <a:latin typeface="CMMI9"/>
              </a:rPr>
              <a:t>; </a:t>
            </a:r>
            <a:r>
              <a:rPr lang="en-US" sz="1800" b="0" i="0" u="none" strike="noStrike" baseline="0" dirty="0">
                <a:latin typeface="CMR9"/>
              </a:rPr>
              <a:t>1</a:t>
            </a:r>
            <a:r>
              <a:rPr lang="en-US" sz="1800" dirty="0">
                <a:latin typeface="CMMI9"/>
              </a:rPr>
              <a:t>/</a:t>
            </a:r>
            <a:r>
              <a:rPr lang="en-US" sz="1800" b="0" i="0" u="none" strike="noStrike" baseline="0" dirty="0">
                <a:latin typeface="CMR9"/>
              </a:rPr>
              <a:t>4</a:t>
            </a:r>
            <a:r>
              <a:rPr lang="en-US" sz="1800" b="0" i="0" u="none" strike="noStrike" baseline="0" dirty="0">
                <a:latin typeface="CMMI9"/>
              </a:rPr>
              <a:t>; </a:t>
            </a:r>
            <a:r>
              <a:rPr lang="en-US" sz="1800" b="0" i="0" u="none" strike="noStrike" baseline="0" dirty="0">
                <a:latin typeface="CMR9"/>
              </a:rPr>
              <a:t>1</a:t>
            </a:r>
            <a:r>
              <a:rPr lang="en-US" sz="1800" dirty="0">
                <a:latin typeface="CMMI9"/>
              </a:rPr>
              <a:t>/</a:t>
            </a:r>
            <a:r>
              <a:rPr lang="en-US" sz="1800" b="0" i="0" u="none" strike="noStrike" baseline="0" dirty="0">
                <a:latin typeface="CMR9"/>
              </a:rPr>
              <a:t>2.</a:t>
            </a:r>
            <a:endParaRPr lang="en-IN" sz="1800" b="0" i="0" u="none" strike="noStrike" baseline="0" dirty="0">
              <a:latin typeface="CMBX9"/>
            </a:endParaRPr>
          </a:p>
          <a:p>
            <a:pPr marL="114300" indent="0" algn="l">
              <a:buNone/>
            </a:pPr>
            <a:endParaRPr lang="en-IN" sz="1800" dirty="0">
              <a:latin typeface="CMBX9"/>
            </a:endParaRPr>
          </a:p>
          <a:p>
            <a:r>
              <a:rPr lang="en-IN" sz="1800" b="0" i="0" u="none" strike="noStrike" baseline="0" dirty="0">
                <a:solidFill>
                  <a:srgbClr val="C00000"/>
                </a:solidFill>
                <a:latin typeface="CMBX9"/>
              </a:rPr>
              <a:t>Episode length:</a:t>
            </a:r>
          </a:p>
          <a:p>
            <a:pPr marL="114300" indent="0" algn="l">
              <a:buNone/>
            </a:pPr>
            <a:r>
              <a:rPr lang="en-US" sz="1800" b="0" i="0" u="none" strike="noStrike" baseline="0" dirty="0">
                <a:solidFill>
                  <a:srgbClr val="000000"/>
                </a:solidFill>
                <a:latin typeface="CMR9"/>
              </a:rPr>
              <a:t>The episode auction number </a:t>
            </a:r>
            <a:r>
              <a:rPr lang="en-US" sz="1800" b="0" i="0" u="none" strike="noStrike" baseline="0" dirty="0">
                <a:solidFill>
                  <a:srgbClr val="000000"/>
                </a:solidFill>
                <a:latin typeface="CMMI9"/>
              </a:rPr>
              <a:t>T </a:t>
            </a:r>
            <a:r>
              <a:rPr lang="en-US" sz="1800" b="0" i="0" u="none" strike="noStrike" baseline="0" dirty="0">
                <a:solidFill>
                  <a:srgbClr val="000000"/>
                </a:solidFill>
                <a:latin typeface="CMR9"/>
              </a:rPr>
              <a:t>influences</a:t>
            </a:r>
            <a:r>
              <a:rPr lang="en-US" sz="1800" dirty="0">
                <a:solidFill>
                  <a:srgbClr val="000000"/>
                </a:solidFill>
                <a:latin typeface="CMR9"/>
              </a:rPr>
              <a:t> </a:t>
            </a:r>
            <a:r>
              <a:rPr lang="en-US" sz="1800" b="0" i="0" u="none" strike="noStrike" baseline="0" dirty="0">
                <a:solidFill>
                  <a:srgbClr val="000000"/>
                </a:solidFill>
                <a:latin typeface="CMR9"/>
              </a:rPr>
              <a:t>the complexity of our algorithms. When </a:t>
            </a:r>
            <a:r>
              <a:rPr lang="en-US" sz="1800" b="0" i="0" u="none" strike="noStrike" baseline="0" dirty="0">
                <a:solidFill>
                  <a:srgbClr val="000000"/>
                </a:solidFill>
                <a:latin typeface="CMMI9"/>
              </a:rPr>
              <a:t>T </a:t>
            </a:r>
            <a:r>
              <a:rPr lang="en-US" sz="1800" b="0" i="0" u="none" strike="noStrike" baseline="0" dirty="0">
                <a:solidFill>
                  <a:srgbClr val="000000"/>
                </a:solidFill>
                <a:latin typeface="CMR9"/>
              </a:rPr>
              <a:t>is high, the original </a:t>
            </a:r>
            <a:r>
              <a:rPr lang="en-US" sz="1800" b="0" i="0" u="none" strike="noStrike" baseline="0" dirty="0">
                <a:solidFill>
                  <a:srgbClr val="C00000"/>
                </a:solidFill>
                <a:latin typeface="CMR9"/>
              </a:rPr>
              <a:t>Algorithm </a:t>
            </a:r>
            <a:r>
              <a:rPr lang="en-US" sz="1800" b="0" i="0" u="none" strike="noStrike" baseline="0" dirty="0">
                <a:solidFill>
                  <a:srgbClr val="FF0000"/>
                </a:solidFill>
                <a:latin typeface="CMR9"/>
              </a:rPr>
              <a:t>1 </a:t>
            </a:r>
            <a:r>
              <a:rPr lang="en-US" sz="1800" b="0" i="0" u="none" strike="noStrike" baseline="0" dirty="0">
                <a:solidFill>
                  <a:srgbClr val="000000"/>
                </a:solidFill>
                <a:latin typeface="CMR9"/>
              </a:rPr>
              <a:t>is not capable of working with limited re</a:t>
            </a:r>
            <a:r>
              <a:rPr lang="en-IN" sz="1800" b="0" i="0" u="none" strike="noStrike" baseline="0" dirty="0">
                <a:solidFill>
                  <a:srgbClr val="000000"/>
                </a:solidFill>
                <a:latin typeface="CMR9"/>
              </a:rPr>
              <a:t>sources. </a:t>
            </a:r>
            <a:r>
              <a:rPr lang="en-IN" sz="1800" dirty="0">
                <a:solidFill>
                  <a:srgbClr val="000000"/>
                </a:solidFill>
                <a:latin typeface="CMR9"/>
              </a:rPr>
              <a:t>F</a:t>
            </a:r>
            <a:r>
              <a:rPr lang="en-IN" sz="1800" b="0" i="0" u="none" strike="noStrike" baseline="0" dirty="0">
                <a:latin typeface="CMR9"/>
              </a:rPr>
              <a:t>or the small-scale </a:t>
            </a:r>
            <a:r>
              <a:rPr lang="en-US" sz="1800" b="0" i="0" u="none" strike="noStrike" baseline="0" dirty="0">
                <a:latin typeface="CMR9"/>
              </a:rPr>
              <a:t>evaluation, </a:t>
            </a:r>
            <a:r>
              <a:rPr lang="en-US" sz="1800" b="0" i="0" u="none" strike="noStrike" baseline="0" dirty="0">
                <a:solidFill>
                  <a:srgbClr val="FF0000"/>
                </a:solidFill>
                <a:latin typeface="CMR9"/>
              </a:rPr>
              <a:t>we set the episode length as 1,000.</a:t>
            </a:r>
            <a:r>
              <a:rPr lang="en-US" sz="1800" b="0" i="0" u="none" strike="noStrike" baseline="0" dirty="0">
                <a:latin typeface="CMR9"/>
              </a:rPr>
              <a:t> In addition, we run a set of evaluations with </a:t>
            </a:r>
            <a:r>
              <a:rPr lang="en-US" sz="1800" b="0" i="0" u="none" strike="noStrike" baseline="0" dirty="0">
                <a:latin typeface="CMMI9"/>
              </a:rPr>
              <a:t>c</a:t>
            </a:r>
            <a:r>
              <a:rPr lang="en-US" sz="1800" b="0" i="0" u="none" strike="noStrike" baseline="0" dirty="0">
                <a:latin typeface="CMR6"/>
              </a:rPr>
              <a:t>0 </a:t>
            </a:r>
            <a:r>
              <a:rPr lang="en-US" sz="1800" b="0" i="0" u="none" strike="noStrike" baseline="0" dirty="0">
                <a:latin typeface="CMR9"/>
              </a:rPr>
              <a:t>= 0</a:t>
            </a:r>
            <a:r>
              <a:rPr lang="en-US" sz="1800" dirty="0">
                <a:latin typeface="CMMI9"/>
              </a:rPr>
              <a:t>.</a:t>
            </a:r>
            <a:r>
              <a:rPr lang="en-US" sz="1800" b="0" i="0" u="none" strike="noStrike" baseline="0" dirty="0">
                <a:latin typeface="CMR9"/>
              </a:rPr>
              <a:t>2 and the episode length </a:t>
            </a:r>
            <a:r>
              <a:rPr lang="en-US" sz="1800" b="0" i="0" u="none" strike="noStrike" baseline="0" dirty="0">
                <a:latin typeface="CMMI9"/>
              </a:rPr>
              <a:t>T </a:t>
            </a:r>
            <a:r>
              <a:rPr lang="en-US" sz="1800" b="0" i="0" u="none" strike="noStrike" baseline="0" dirty="0">
                <a:latin typeface="CMR9"/>
              </a:rPr>
              <a:t>= 200</a:t>
            </a:r>
            <a:r>
              <a:rPr lang="en-US" sz="1800" b="0" i="0" u="none" strike="noStrike" baseline="0" dirty="0">
                <a:latin typeface="CMMI9"/>
              </a:rPr>
              <a:t>; </a:t>
            </a:r>
            <a:r>
              <a:rPr lang="en-US" sz="1800" b="0" i="0" u="none" strike="noStrike" baseline="0" dirty="0">
                <a:latin typeface="CMR9"/>
              </a:rPr>
              <a:t>400</a:t>
            </a:r>
            <a:r>
              <a:rPr lang="en-US" sz="1800" b="0" i="0" u="none" strike="noStrike" baseline="0" dirty="0">
                <a:latin typeface="CMMI9"/>
              </a:rPr>
              <a:t>; </a:t>
            </a:r>
            <a:r>
              <a:rPr lang="en-US" sz="1800" b="0" i="0" u="none" strike="noStrike" baseline="0" dirty="0">
                <a:latin typeface="CMR9"/>
              </a:rPr>
              <a:t>600</a:t>
            </a:r>
            <a:r>
              <a:rPr lang="en-US" sz="1800" b="0" i="0" u="none" strike="noStrike" baseline="0" dirty="0">
                <a:latin typeface="CMMI9"/>
              </a:rPr>
              <a:t>; </a:t>
            </a:r>
            <a:r>
              <a:rPr lang="en-US" sz="1800" b="0" i="0" u="none" strike="noStrike" baseline="0" dirty="0">
                <a:latin typeface="CMR9"/>
              </a:rPr>
              <a:t>800</a:t>
            </a:r>
            <a:r>
              <a:rPr lang="en-US" sz="1800" b="0" i="0" u="none" strike="noStrike" baseline="0" dirty="0">
                <a:latin typeface="CMMI9"/>
              </a:rPr>
              <a:t>; </a:t>
            </a:r>
            <a:r>
              <a:rPr lang="en-US" sz="1800" b="0" i="0" u="none" strike="noStrike" baseline="0" dirty="0">
                <a:latin typeface="CMR9"/>
              </a:rPr>
              <a:t>1000 to give a more </a:t>
            </a:r>
            <a:r>
              <a:rPr lang="en-US" sz="1800" b="0" i="0" u="none" strike="noStrike" baseline="0" dirty="0" err="1">
                <a:latin typeface="CMR9"/>
              </a:rPr>
              <a:t>compre</a:t>
            </a:r>
            <a:r>
              <a:rPr lang="en-IN" sz="1800" b="0" i="0" u="none" strike="noStrike" baseline="0" dirty="0" err="1">
                <a:latin typeface="CMR9"/>
              </a:rPr>
              <a:t>hensive</a:t>
            </a:r>
            <a:r>
              <a:rPr lang="en-IN" sz="1800" b="0" i="0" u="none" strike="noStrike" baseline="0" dirty="0">
                <a:latin typeface="CMR9"/>
              </a:rPr>
              <a:t> performance analysis.</a:t>
            </a:r>
            <a:endParaRPr lang="en-IN" sz="1800" b="0" i="0" u="none" strike="noStrike" baseline="0" dirty="0">
              <a:solidFill>
                <a:srgbClr val="C00000"/>
              </a:solidFill>
              <a:latin typeface="CMBX9"/>
            </a:endParaRPr>
          </a:p>
          <a:p>
            <a:pPr marL="114300" indent="0">
              <a:buNone/>
            </a:pPr>
            <a:endParaRPr lang="en-IN" sz="1800" dirty="0">
              <a:solidFill>
                <a:srgbClr val="C00000"/>
              </a:solidFill>
              <a:latin typeface="CMBX9"/>
            </a:endParaRPr>
          </a:p>
          <a:p>
            <a:pPr marL="114300" indent="0">
              <a:buNone/>
            </a:pPr>
            <a:endParaRPr lang="en-IN" sz="1800" dirty="0">
              <a:solidFill>
                <a:srgbClr val="C00000"/>
              </a:solidFill>
              <a:latin typeface="CMBX9"/>
            </a:endParaRPr>
          </a:p>
        </p:txBody>
      </p:sp>
    </p:spTree>
    <p:extLst>
      <p:ext uri="{BB962C8B-B14F-4D97-AF65-F5344CB8AC3E}">
        <p14:creationId xmlns:p14="http://schemas.microsoft.com/office/powerpoint/2010/main" val="2609943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AA556-5D53-4336-9CAF-E2142B400E2A}"/>
              </a:ext>
            </a:extLst>
          </p:cNvPr>
          <p:cNvSpPr>
            <a:spLocks noGrp="1"/>
          </p:cNvSpPr>
          <p:nvPr>
            <p:ph type="title"/>
          </p:nvPr>
        </p:nvSpPr>
        <p:spPr/>
        <p:txBody>
          <a:bodyPr/>
          <a:lstStyle/>
          <a:p>
            <a:r>
              <a:rPr lang="en-IN" b="1" dirty="0">
                <a:solidFill>
                  <a:srgbClr val="C00000"/>
                </a:solidFill>
              </a:rPr>
              <a:t>3. Compared Methods</a:t>
            </a:r>
          </a:p>
        </p:txBody>
      </p:sp>
      <p:sp>
        <p:nvSpPr>
          <p:cNvPr id="3" name="Text Placeholder 2">
            <a:extLst>
              <a:ext uri="{FF2B5EF4-FFF2-40B4-BE49-F238E27FC236}">
                <a16:creationId xmlns:a16="http://schemas.microsoft.com/office/drawing/2014/main" id="{671C067B-1577-49D2-BD04-41CCE0DE2977}"/>
              </a:ext>
            </a:extLst>
          </p:cNvPr>
          <p:cNvSpPr>
            <a:spLocks noGrp="1"/>
          </p:cNvSpPr>
          <p:nvPr>
            <p:ph type="body" idx="1"/>
          </p:nvPr>
        </p:nvSpPr>
        <p:spPr>
          <a:xfrm>
            <a:off x="735460" y="1332465"/>
            <a:ext cx="5500954" cy="5160410"/>
          </a:xfrm>
        </p:spPr>
        <p:txBody>
          <a:bodyPr>
            <a:normAutofit fontScale="92500" lnSpcReduction="10000"/>
          </a:bodyPr>
          <a:lstStyle/>
          <a:p>
            <a:pPr marL="114300" indent="0" algn="l">
              <a:buNone/>
            </a:pPr>
            <a:r>
              <a:rPr lang="en-US" sz="1800" b="0" i="0" u="none" strike="noStrike" baseline="0" dirty="0">
                <a:latin typeface="CMR9"/>
              </a:rPr>
              <a:t>The following bidding policies are compared with the same CTR estimation component which is a logistic regression model and the same bid landscape forecasting component which is a non-parametric method.</a:t>
            </a:r>
          </a:p>
          <a:p>
            <a:pPr marL="114300" indent="0" algn="l">
              <a:buNone/>
            </a:pPr>
            <a:r>
              <a:rPr lang="en-US" sz="1800" dirty="0">
                <a:solidFill>
                  <a:srgbClr val="C00000"/>
                </a:solidFill>
                <a:latin typeface="CMR9"/>
              </a:rPr>
              <a:t>SS-MDP:</a:t>
            </a:r>
          </a:p>
          <a:p>
            <a:pPr algn="l"/>
            <a:r>
              <a:rPr lang="en-US" sz="1800" dirty="0">
                <a:latin typeface="CMR9"/>
              </a:rPr>
              <a:t>It </a:t>
            </a:r>
            <a:r>
              <a:rPr lang="en-US" sz="1800" b="0" i="0" u="none" strike="noStrike" baseline="0" dirty="0">
                <a:latin typeface="CMR9"/>
              </a:rPr>
              <a:t>considers the bid landscape but ignores the feature vector of bid request when giving </a:t>
            </a:r>
            <a:r>
              <a:rPr lang="en-IN" sz="1800" b="0" i="0" u="none" strike="noStrike" baseline="0" dirty="0">
                <a:latin typeface="CMR9"/>
              </a:rPr>
              <a:t>the bid price.</a:t>
            </a:r>
          </a:p>
          <a:p>
            <a:pPr marL="114300" indent="0" algn="l">
              <a:buNone/>
            </a:pPr>
            <a:r>
              <a:rPr lang="en-IN" sz="1800" dirty="0">
                <a:solidFill>
                  <a:srgbClr val="C00000"/>
                </a:solidFill>
                <a:latin typeface="CMR9"/>
              </a:rPr>
              <a:t>MCPC:</a:t>
            </a:r>
          </a:p>
          <a:p>
            <a:pPr algn="l"/>
            <a:r>
              <a:rPr lang="en-US" sz="1800" b="0" i="0" u="none" strike="noStrike" baseline="0" dirty="0">
                <a:latin typeface="CMR9"/>
              </a:rPr>
              <a:t>gives its bidding strategy as </a:t>
            </a:r>
            <a:r>
              <a:rPr lang="en-US" sz="1800" b="0" i="0" u="none" strike="noStrike" baseline="0" dirty="0">
                <a:latin typeface="CMMI9"/>
              </a:rPr>
              <a:t>a </a:t>
            </a:r>
            <a:r>
              <a:rPr lang="en-US" sz="1800" b="0" i="0" u="none" strike="noStrike" baseline="0" dirty="0" err="1">
                <a:latin typeface="CMCSC10"/>
              </a:rPr>
              <a:t>Mcpc</a:t>
            </a:r>
            <a:r>
              <a:rPr lang="en-US" sz="1800" b="0" i="0" u="none" strike="noStrike" baseline="0" dirty="0">
                <a:latin typeface="CMR9"/>
              </a:rPr>
              <a:t>(</a:t>
            </a:r>
            <a:r>
              <a:rPr lang="en-US" sz="1800" b="0" i="0" u="none" strike="noStrike" baseline="0" dirty="0">
                <a:latin typeface="CMMI9"/>
              </a:rPr>
              <a:t>t; b; </a:t>
            </a:r>
            <a:r>
              <a:rPr lang="en-US" sz="1800" b="0" i="0" u="none" strike="noStrike" baseline="0" dirty="0">
                <a:latin typeface="CMMIB9"/>
              </a:rPr>
              <a:t>x</a:t>
            </a:r>
            <a:r>
              <a:rPr lang="en-US" sz="1800" b="0" i="0" u="none" strike="noStrike" baseline="0" dirty="0">
                <a:latin typeface="CMR9"/>
              </a:rPr>
              <a:t>) = CPC </a:t>
            </a:r>
            <a:r>
              <a:rPr lang="en-US" sz="1800" b="0" i="0" u="none" strike="noStrike" baseline="0" dirty="0">
                <a:latin typeface="CMSY9"/>
              </a:rPr>
              <a:t> </a:t>
            </a:r>
            <a:r>
              <a:rPr lang="en-US" sz="1800" b="0" i="0" u="none" strike="noStrike" baseline="0" dirty="0">
                <a:latin typeface="CMR9"/>
              </a:rPr>
              <a:t>(</a:t>
            </a:r>
            <a:r>
              <a:rPr lang="en-US" sz="1800" b="0" i="0" u="none" strike="noStrike" baseline="0" dirty="0">
                <a:latin typeface="CMMIB9"/>
              </a:rPr>
              <a:t>x</a:t>
            </a:r>
            <a:r>
              <a:rPr lang="en-US" sz="1800" b="0" i="0" u="none" strike="noStrike" baseline="0" dirty="0">
                <a:latin typeface="CMR9"/>
              </a:rPr>
              <a:t>), which matches some advertisers' requirement of maximum CPC (cost per click).</a:t>
            </a:r>
          </a:p>
          <a:p>
            <a:pPr marL="114300" indent="0" algn="l">
              <a:buNone/>
            </a:pPr>
            <a:r>
              <a:rPr lang="en-US" sz="1800" dirty="0">
                <a:solidFill>
                  <a:srgbClr val="C00000"/>
                </a:solidFill>
                <a:latin typeface="CMR9"/>
              </a:rPr>
              <a:t>Lin:</a:t>
            </a:r>
          </a:p>
          <a:p>
            <a:pPr algn="l"/>
            <a:r>
              <a:rPr lang="en-US" sz="1800" b="0" i="0" u="none" strike="noStrike" baseline="0" dirty="0">
                <a:latin typeface="CMR9"/>
              </a:rPr>
              <a:t>is a linear bidding strategy </a:t>
            </a:r>
            <a:r>
              <a:rPr lang="en-US" sz="1800" b="0" i="0" u="none" strike="noStrike" baseline="0" dirty="0" err="1">
                <a:latin typeface="CMR9"/>
              </a:rPr>
              <a:t>w.r.t.</a:t>
            </a:r>
            <a:r>
              <a:rPr lang="en-US" sz="1800" b="0" i="0" u="none" strike="noStrike" baseline="0" dirty="0">
                <a:latin typeface="CMR9"/>
              </a:rPr>
              <a:t> the </a:t>
            </a:r>
            <a:r>
              <a:rPr lang="en-US" sz="1800" b="0" i="0" u="none" strike="noStrike" baseline="0" dirty="0" err="1">
                <a:latin typeface="CMR9"/>
              </a:rPr>
              <a:t>pCTR</a:t>
            </a:r>
            <a:r>
              <a:rPr lang="en-US" sz="1800" b="0" i="0" u="none" strike="noStrike" baseline="0" dirty="0">
                <a:latin typeface="CMR9"/>
              </a:rPr>
              <a:t>: </a:t>
            </a:r>
            <a:r>
              <a:rPr lang="en-US" sz="1800" b="0" i="0" u="none" strike="noStrike" baseline="0" dirty="0" err="1">
                <a:latin typeface="CMMI9"/>
              </a:rPr>
              <a:t>a</a:t>
            </a:r>
            <a:r>
              <a:rPr lang="en-US" sz="1800" b="0" i="0" u="none" strike="noStrike" baseline="-25000" dirty="0" err="1">
                <a:latin typeface="CMCSC10"/>
              </a:rPr>
              <a:t>Lin</a:t>
            </a:r>
            <a:r>
              <a:rPr lang="en-US" sz="1800" b="0" i="0" u="none" strike="noStrike" baseline="0" dirty="0">
                <a:latin typeface="CMR9"/>
              </a:rPr>
              <a:t>(</a:t>
            </a:r>
            <a:r>
              <a:rPr lang="en-US" sz="1800" b="0" i="0" u="none" strike="noStrike" baseline="0" dirty="0">
                <a:latin typeface="CMMI9"/>
              </a:rPr>
              <a:t>t; b; </a:t>
            </a:r>
            <a:r>
              <a:rPr lang="en-US" sz="1800" b="0" i="0" u="none" strike="noStrike" baseline="0" dirty="0">
                <a:latin typeface="CMMIB9"/>
              </a:rPr>
              <a:t>x</a:t>
            </a:r>
            <a:r>
              <a:rPr lang="en-US" sz="1800" b="0" i="0" u="none" strike="noStrike" baseline="0" dirty="0">
                <a:latin typeface="CMR9"/>
              </a:rPr>
              <a:t>)</a:t>
            </a:r>
            <a:r>
              <a:rPr lang="en-IN" sz="1800" b="0" i="0" u="none" strike="noStrike" baseline="0" dirty="0">
                <a:latin typeface="CMR9"/>
              </a:rPr>
              <a:t>= </a:t>
            </a:r>
            <a:r>
              <a:rPr lang="en-IN" sz="1800" b="0" i="0" u="none" strike="noStrike" baseline="0" dirty="0">
                <a:latin typeface="CMMI9"/>
              </a:rPr>
              <a:t>b</a:t>
            </a:r>
            <a:r>
              <a:rPr lang="en-IN" sz="1800" b="0" i="0" u="none" strike="noStrike" baseline="-25000" dirty="0">
                <a:latin typeface="CMR6"/>
              </a:rPr>
              <a:t>0</a:t>
            </a:r>
            <a:r>
              <a:rPr lang="en-IN" sz="1800" b="0" i="0" u="none" strike="noStrike" baseline="0" dirty="0">
                <a:latin typeface="CMR6"/>
              </a:rPr>
              <a:t>(theta </a:t>
            </a:r>
            <a:r>
              <a:rPr lang="en-IN" sz="1800" b="0" i="0" u="none" strike="noStrike" baseline="0" dirty="0">
                <a:latin typeface="CMMIB6"/>
              </a:rPr>
              <a:t>x</a:t>
            </a:r>
            <a:r>
              <a:rPr lang="en-IN" sz="1800" b="0" i="0" u="none" strike="noStrike" baseline="0" dirty="0">
                <a:latin typeface="CMR6"/>
              </a:rPr>
              <a:t>)/(theta </a:t>
            </a:r>
            <a:r>
              <a:rPr lang="en-IN" sz="1800" b="0" i="0" u="none" strike="noStrike" baseline="0" dirty="0" err="1">
                <a:latin typeface="CMR6"/>
              </a:rPr>
              <a:t>avg</a:t>
            </a:r>
            <a:r>
              <a:rPr lang="en-IN" sz="1800" b="0" i="0" u="none" strike="noStrike" baseline="0" dirty="0">
                <a:latin typeface="CMR6"/>
              </a:rPr>
              <a:t>)</a:t>
            </a:r>
            <a:r>
              <a:rPr lang="en-US" sz="1800" b="0" i="0" u="none" strike="noStrike" baseline="0" dirty="0">
                <a:latin typeface="CMR9"/>
              </a:rPr>
              <a:t>, where </a:t>
            </a:r>
            <a:r>
              <a:rPr lang="en-US" sz="1800" b="0" i="0" u="none" strike="noStrike" baseline="0" dirty="0">
                <a:latin typeface="CMMI9"/>
              </a:rPr>
              <a:t>b</a:t>
            </a:r>
            <a:r>
              <a:rPr lang="en-US" sz="1800" b="0" i="0" u="none" strike="noStrike" baseline="-25000" dirty="0">
                <a:latin typeface="CMR6"/>
              </a:rPr>
              <a:t>0</a:t>
            </a:r>
            <a:r>
              <a:rPr lang="en-US" sz="1800" b="0" i="0" u="none" strike="noStrike" baseline="0" dirty="0">
                <a:latin typeface="CMR6"/>
              </a:rPr>
              <a:t> </a:t>
            </a:r>
            <a:r>
              <a:rPr lang="en-US" sz="1800" b="0" i="0" u="none" strike="noStrike" baseline="0" dirty="0">
                <a:latin typeface="CMR9"/>
              </a:rPr>
              <a:t>is the basic bid price and is tuned </a:t>
            </a:r>
            <a:r>
              <a:rPr lang="en-IN" sz="1800" b="0" i="0" u="none" strike="noStrike" baseline="0" dirty="0">
                <a:latin typeface="CMR9"/>
              </a:rPr>
              <a:t>using the training data.</a:t>
            </a:r>
          </a:p>
          <a:p>
            <a:pPr marL="114300" indent="0" algn="l">
              <a:buNone/>
            </a:pPr>
            <a:r>
              <a:rPr lang="en-IN" sz="1800" dirty="0">
                <a:solidFill>
                  <a:srgbClr val="C00000"/>
                </a:solidFill>
              </a:rPr>
              <a:t>RLB:</a:t>
            </a:r>
          </a:p>
          <a:p>
            <a:r>
              <a:rPr lang="en-US" sz="1800" b="0" i="0" u="none" strike="noStrike" baseline="0" dirty="0">
                <a:latin typeface="CMR9"/>
              </a:rPr>
              <a:t>is our proposed model for the small-scale problem</a:t>
            </a:r>
          </a:p>
          <a:p>
            <a:pPr marL="114300" indent="0">
              <a:buNone/>
            </a:pPr>
            <a:endParaRPr lang="en-IN" sz="1800" dirty="0">
              <a:solidFill>
                <a:schemeClr val="tx1"/>
              </a:solidFill>
            </a:endParaRPr>
          </a:p>
        </p:txBody>
      </p:sp>
      <p:pic>
        <p:nvPicPr>
          <p:cNvPr id="5" name="Picture 4">
            <a:extLst>
              <a:ext uri="{FF2B5EF4-FFF2-40B4-BE49-F238E27FC236}">
                <a16:creationId xmlns:a16="http://schemas.microsoft.com/office/drawing/2014/main" id="{35B7B091-06D4-4711-811A-A88EB45424DF}"/>
              </a:ext>
            </a:extLst>
          </p:cNvPr>
          <p:cNvPicPr>
            <a:picLocks noChangeAspect="1"/>
          </p:cNvPicPr>
          <p:nvPr/>
        </p:nvPicPr>
        <p:blipFill>
          <a:blip r:embed="rId2"/>
          <a:stretch>
            <a:fillRect/>
          </a:stretch>
        </p:blipFill>
        <p:spPr>
          <a:xfrm>
            <a:off x="6536934" y="1137256"/>
            <a:ext cx="5500954" cy="5160410"/>
          </a:xfrm>
          <a:prstGeom prst="rect">
            <a:avLst/>
          </a:prstGeom>
        </p:spPr>
      </p:pic>
    </p:spTree>
    <p:extLst>
      <p:ext uri="{BB962C8B-B14F-4D97-AF65-F5344CB8AC3E}">
        <p14:creationId xmlns:p14="http://schemas.microsoft.com/office/powerpoint/2010/main" val="2947755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CFB57-6472-4D7E-9829-2CC4B9EEE393}"/>
              </a:ext>
            </a:extLst>
          </p:cNvPr>
          <p:cNvSpPr>
            <a:spLocks noGrp="1"/>
          </p:cNvSpPr>
          <p:nvPr>
            <p:ph type="title"/>
          </p:nvPr>
        </p:nvSpPr>
        <p:spPr/>
        <p:txBody>
          <a:bodyPr/>
          <a:lstStyle/>
          <a:p>
            <a:r>
              <a:rPr lang="en-IN" b="1" dirty="0">
                <a:solidFill>
                  <a:srgbClr val="C00000"/>
                </a:solidFill>
              </a:rPr>
              <a:t>Experimental Results:</a:t>
            </a:r>
            <a:br>
              <a:rPr lang="en-IN" b="1" dirty="0">
                <a:solidFill>
                  <a:srgbClr val="C00000"/>
                </a:solidFill>
              </a:rPr>
            </a:br>
            <a:r>
              <a:rPr lang="en-IN" b="1" dirty="0">
                <a:solidFill>
                  <a:srgbClr val="C00000"/>
                </a:solidFill>
              </a:rPr>
              <a:t>Small-Scale Evaluation</a:t>
            </a:r>
          </a:p>
        </p:txBody>
      </p:sp>
      <p:pic>
        <p:nvPicPr>
          <p:cNvPr id="5" name="Picture 4">
            <a:extLst>
              <a:ext uri="{FF2B5EF4-FFF2-40B4-BE49-F238E27FC236}">
                <a16:creationId xmlns:a16="http://schemas.microsoft.com/office/drawing/2014/main" id="{F3DDB375-3F1D-4BDD-B7C0-F0E20CF97563}"/>
              </a:ext>
            </a:extLst>
          </p:cNvPr>
          <p:cNvPicPr>
            <a:picLocks noChangeAspect="1"/>
          </p:cNvPicPr>
          <p:nvPr/>
        </p:nvPicPr>
        <p:blipFill>
          <a:blip r:embed="rId2"/>
          <a:stretch>
            <a:fillRect/>
          </a:stretch>
        </p:blipFill>
        <p:spPr>
          <a:xfrm>
            <a:off x="1691810" y="1549065"/>
            <a:ext cx="9182394" cy="5165096"/>
          </a:xfrm>
          <a:prstGeom prst="rect">
            <a:avLst/>
          </a:prstGeom>
        </p:spPr>
      </p:pic>
      <p:sp>
        <p:nvSpPr>
          <p:cNvPr id="16" name="Rectangle 15">
            <a:extLst>
              <a:ext uri="{FF2B5EF4-FFF2-40B4-BE49-F238E27FC236}">
                <a16:creationId xmlns:a16="http://schemas.microsoft.com/office/drawing/2014/main" id="{9531A7F5-F237-40C8-ABFD-E2C893AA3EC0}"/>
              </a:ext>
            </a:extLst>
          </p:cNvPr>
          <p:cNvSpPr/>
          <p:nvPr/>
        </p:nvSpPr>
        <p:spPr>
          <a:xfrm flipH="1">
            <a:off x="9712338" y="4652820"/>
            <a:ext cx="2803328" cy="923330"/>
          </a:xfrm>
          <a:prstGeom prst="rect">
            <a:avLst/>
          </a:prstGeom>
          <a:noFill/>
        </p:spPr>
        <p:txBody>
          <a:bodyPr wrap="squar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Output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7" name="Rectangle 16">
            <a:extLst>
              <a:ext uri="{FF2B5EF4-FFF2-40B4-BE49-F238E27FC236}">
                <a16:creationId xmlns:a16="http://schemas.microsoft.com/office/drawing/2014/main" id="{EA1FC120-F5B1-492A-B33E-2EB8E4FA150A}"/>
              </a:ext>
            </a:extLst>
          </p:cNvPr>
          <p:cNvSpPr/>
          <p:nvPr/>
        </p:nvSpPr>
        <p:spPr>
          <a:xfrm>
            <a:off x="-615677" y="2898494"/>
            <a:ext cx="3761364" cy="1754326"/>
          </a:xfrm>
          <a:prstGeom prst="rect">
            <a:avLst/>
          </a:prstGeom>
          <a:noFill/>
        </p:spPr>
        <p:txBody>
          <a:bodyPr wrap="squar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Source Code</a:t>
            </a:r>
          </a:p>
        </p:txBody>
      </p:sp>
    </p:spTree>
    <p:extLst>
      <p:ext uri="{BB962C8B-B14F-4D97-AF65-F5344CB8AC3E}">
        <p14:creationId xmlns:p14="http://schemas.microsoft.com/office/powerpoint/2010/main" val="3740883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03C57-F189-40A6-9A81-251DA3235AE7}"/>
              </a:ext>
            </a:extLst>
          </p:cNvPr>
          <p:cNvSpPr>
            <a:spLocks noGrp="1"/>
          </p:cNvSpPr>
          <p:nvPr>
            <p:ph type="title"/>
          </p:nvPr>
        </p:nvSpPr>
        <p:spPr/>
        <p:txBody>
          <a:bodyPr/>
          <a:lstStyle/>
          <a:p>
            <a:r>
              <a:rPr lang="en-IN" b="1" dirty="0">
                <a:solidFill>
                  <a:srgbClr val="C00000"/>
                </a:solidFill>
              </a:rPr>
              <a:t>Experimental Results (contd..)</a:t>
            </a:r>
          </a:p>
        </p:txBody>
      </p:sp>
      <p:pic>
        <p:nvPicPr>
          <p:cNvPr id="12" name="Picture 11">
            <a:extLst>
              <a:ext uri="{FF2B5EF4-FFF2-40B4-BE49-F238E27FC236}">
                <a16:creationId xmlns:a16="http://schemas.microsoft.com/office/drawing/2014/main" id="{C4FE984C-360D-47F8-A92F-81C70D457796}"/>
              </a:ext>
            </a:extLst>
          </p:cNvPr>
          <p:cNvPicPr>
            <a:picLocks noChangeAspect="1"/>
          </p:cNvPicPr>
          <p:nvPr/>
        </p:nvPicPr>
        <p:blipFill>
          <a:blip r:embed="rId2"/>
          <a:stretch>
            <a:fillRect/>
          </a:stretch>
        </p:blipFill>
        <p:spPr>
          <a:xfrm>
            <a:off x="655907" y="1887647"/>
            <a:ext cx="5440093" cy="3839679"/>
          </a:xfrm>
          <a:prstGeom prst="rect">
            <a:avLst/>
          </a:prstGeom>
        </p:spPr>
      </p:pic>
      <p:pic>
        <p:nvPicPr>
          <p:cNvPr id="16" name="Picture 15">
            <a:extLst>
              <a:ext uri="{FF2B5EF4-FFF2-40B4-BE49-F238E27FC236}">
                <a16:creationId xmlns:a16="http://schemas.microsoft.com/office/drawing/2014/main" id="{EB46A492-22E9-4F71-963C-BCAF92A8C55E}"/>
              </a:ext>
            </a:extLst>
          </p:cNvPr>
          <p:cNvPicPr>
            <a:picLocks noChangeAspect="1"/>
          </p:cNvPicPr>
          <p:nvPr/>
        </p:nvPicPr>
        <p:blipFill>
          <a:blip r:embed="rId3"/>
          <a:stretch>
            <a:fillRect/>
          </a:stretch>
        </p:blipFill>
        <p:spPr>
          <a:xfrm>
            <a:off x="7141706" y="1415036"/>
            <a:ext cx="4394387" cy="2684354"/>
          </a:xfrm>
          <a:prstGeom prst="rect">
            <a:avLst/>
          </a:prstGeom>
        </p:spPr>
      </p:pic>
      <p:pic>
        <p:nvPicPr>
          <p:cNvPr id="18" name="Picture 17">
            <a:extLst>
              <a:ext uri="{FF2B5EF4-FFF2-40B4-BE49-F238E27FC236}">
                <a16:creationId xmlns:a16="http://schemas.microsoft.com/office/drawing/2014/main" id="{B5CE6D3C-3999-4F6F-A730-97EB7AE92DBF}"/>
              </a:ext>
            </a:extLst>
          </p:cNvPr>
          <p:cNvPicPr>
            <a:picLocks noChangeAspect="1"/>
          </p:cNvPicPr>
          <p:nvPr/>
        </p:nvPicPr>
        <p:blipFill>
          <a:blip r:embed="rId4"/>
          <a:stretch>
            <a:fillRect/>
          </a:stretch>
        </p:blipFill>
        <p:spPr>
          <a:xfrm>
            <a:off x="7141705" y="4438436"/>
            <a:ext cx="4394387" cy="2209567"/>
          </a:xfrm>
          <a:prstGeom prst="rect">
            <a:avLst/>
          </a:prstGeom>
        </p:spPr>
      </p:pic>
    </p:spTree>
    <p:extLst>
      <p:ext uri="{BB962C8B-B14F-4D97-AF65-F5344CB8AC3E}">
        <p14:creationId xmlns:p14="http://schemas.microsoft.com/office/powerpoint/2010/main" val="789194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Calibri"/>
              <a:buNone/>
            </a:pPr>
            <a:r>
              <a:rPr lang="en-IN" b="1" dirty="0">
                <a:solidFill>
                  <a:srgbClr val="C00000"/>
                </a:solidFill>
              </a:rPr>
              <a:t>Introduction:</a:t>
            </a:r>
            <a:br>
              <a:rPr lang="en-IN" b="1" dirty="0">
                <a:solidFill>
                  <a:srgbClr val="C00000"/>
                </a:solidFill>
              </a:rPr>
            </a:br>
            <a:r>
              <a:rPr lang="en-IN" b="1" dirty="0">
                <a:solidFill>
                  <a:srgbClr val="C00000"/>
                </a:solidFill>
              </a:rPr>
              <a:t>How is an ad served in Real Time Bidding?</a:t>
            </a:r>
            <a:endParaRPr b="1" dirty="0">
              <a:solidFill>
                <a:srgbClr val="C00000"/>
              </a:solidFill>
            </a:endParaRPr>
          </a:p>
        </p:txBody>
      </p:sp>
      <p:sp>
        <p:nvSpPr>
          <p:cNvPr id="91" name="Google Shape;9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p>
        </p:txBody>
      </p:sp>
      <p:pic>
        <p:nvPicPr>
          <p:cNvPr id="3" name="Picture 2">
            <a:extLst>
              <a:ext uri="{FF2B5EF4-FFF2-40B4-BE49-F238E27FC236}">
                <a16:creationId xmlns:a16="http://schemas.microsoft.com/office/drawing/2014/main" id="{845375A8-374D-47BC-AFC3-540E6BDA61A8}"/>
              </a:ext>
            </a:extLst>
          </p:cNvPr>
          <p:cNvPicPr>
            <a:picLocks noChangeAspect="1"/>
          </p:cNvPicPr>
          <p:nvPr/>
        </p:nvPicPr>
        <p:blipFill>
          <a:blip r:embed="rId3"/>
          <a:stretch>
            <a:fillRect/>
          </a:stretch>
        </p:blipFill>
        <p:spPr>
          <a:xfrm>
            <a:off x="838200" y="1602769"/>
            <a:ext cx="10515599" cy="511296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1CF24-4441-4574-9FA0-EC449C90665C}"/>
              </a:ext>
            </a:extLst>
          </p:cNvPr>
          <p:cNvSpPr>
            <a:spLocks noGrp="1"/>
          </p:cNvSpPr>
          <p:nvPr>
            <p:ph type="title"/>
          </p:nvPr>
        </p:nvSpPr>
        <p:spPr/>
        <p:txBody>
          <a:bodyPr/>
          <a:lstStyle/>
          <a:p>
            <a:r>
              <a:rPr lang="en-IN" b="1" dirty="0">
                <a:solidFill>
                  <a:srgbClr val="C00000"/>
                </a:solidFill>
              </a:rPr>
              <a:t>Code</a:t>
            </a:r>
            <a:r>
              <a:rPr lang="en-IN" dirty="0"/>
              <a:t> </a:t>
            </a:r>
          </a:p>
        </p:txBody>
      </p:sp>
      <p:sp>
        <p:nvSpPr>
          <p:cNvPr id="3" name="Text Placeholder 2">
            <a:extLst>
              <a:ext uri="{FF2B5EF4-FFF2-40B4-BE49-F238E27FC236}">
                <a16:creationId xmlns:a16="http://schemas.microsoft.com/office/drawing/2014/main" id="{0DFB1200-EEC4-4EB7-A7B5-EE7953BD339F}"/>
              </a:ext>
            </a:extLst>
          </p:cNvPr>
          <p:cNvSpPr>
            <a:spLocks noGrp="1"/>
          </p:cNvSpPr>
          <p:nvPr>
            <p:ph type="body" idx="1"/>
          </p:nvPr>
        </p:nvSpPr>
        <p:spPr/>
        <p:txBody>
          <a:bodyPr/>
          <a:lstStyle/>
          <a:p>
            <a:r>
              <a:rPr lang="en-IN" dirty="0" err="1"/>
              <a:t>Github</a:t>
            </a:r>
            <a:r>
              <a:rPr lang="en-IN" dirty="0"/>
              <a:t> link for the code and output results:  </a:t>
            </a:r>
            <a:r>
              <a:rPr lang="en-IN" dirty="0">
                <a:hlinkClick r:id="rId2"/>
              </a:rPr>
              <a:t>https://github.com/iiShreya/Real-Time-Bidding-Using-RL</a:t>
            </a:r>
            <a:endParaRPr lang="en-IN" dirty="0"/>
          </a:p>
          <a:p>
            <a:endParaRPr lang="en-IN" dirty="0"/>
          </a:p>
          <a:p>
            <a:endParaRPr lang="en-IN" dirty="0"/>
          </a:p>
          <a:p>
            <a:pPr marL="114300" indent="0">
              <a:buNone/>
            </a:pPr>
            <a:endParaRPr lang="en-IN" dirty="0"/>
          </a:p>
        </p:txBody>
      </p:sp>
    </p:spTree>
    <p:extLst>
      <p:ext uri="{BB962C8B-B14F-4D97-AF65-F5344CB8AC3E}">
        <p14:creationId xmlns:p14="http://schemas.microsoft.com/office/powerpoint/2010/main" val="3002961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4BC2-857F-45F1-8C05-196759BAAB92}"/>
              </a:ext>
            </a:extLst>
          </p:cNvPr>
          <p:cNvSpPr>
            <a:spLocks noGrp="1"/>
          </p:cNvSpPr>
          <p:nvPr>
            <p:ph type="title"/>
          </p:nvPr>
        </p:nvSpPr>
        <p:spPr>
          <a:xfrm>
            <a:off x="838200" y="221287"/>
            <a:ext cx="10515600" cy="1325563"/>
          </a:xfrm>
        </p:spPr>
        <p:txBody>
          <a:bodyPr>
            <a:normAutofit fontScale="90000"/>
          </a:bodyPr>
          <a:lstStyle/>
          <a:p>
            <a:r>
              <a:rPr lang="en-IN" b="1" dirty="0">
                <a:solidFill>
                  <a:srgbClr val="C00000"/>
                </a:solidFill>
              </a:rPr>
              <a:t>Results</a:t>
            </a:r>
            <a:r>
              <a:rPr lang="en-IN" b="1" dirty="0"/>
              <a:t> </a:t>
            </a:r>
            <a:r>
              <a:rPr lang="en-IN" b="1" dirty="0">
                <a:solidFill>
                  <a:srgbClr val="C00000"/>
                </a:solidFill>
              </a:rPr>
              <a:t>:</a:t>
            </a:r>
            <a:br>
              <a:rPr lang="en-IN" b="1" dirty="0"/>
            </a:br>
            <a:r>
              <a:rPr lang="en-IN" sz="3600" b="1" dirty="0">
                <a:solidFill>
                  <a:srgbClr val="C00000"/>
                </a:solidFill>
              </a:rPr>
              <a:t>output of the small-scale evaluation on </a:t>
            </a:r>
            <a:r>
              <a:rPr lang="en-IN" sz="3600" b="1" dirty="0" err="1">
                <a:solidFill>
                  <a:srgbClr val="C00000"/>
                </a:solidFill>
              </a:rPr>
              <a:t>ipinyou</a:t>
            </a:r>
            <a:r>
              <a:rPr lang="en-IN" sz="3600" b="1" dirty="0">
                <a:solidFill>
                  <a:srgbClr val="C00000"/>
                </a:solidFill>
              </a:rPr>
              <a:t> dataset</a:t>
            </a:r>
            <a:br>
              <a:rPr lang="en-IN" sz="3600" b="1" dirty="0">
                <a:solidFill>
                  <a:srgbClr val="C00000"/>
                </a:solidFill>
              </a:rPr>
            </a:br>
            <a:r>
              <a:rPr lang="en-IN" sz="1800" b="1" dirty="0">
                <a:solidFill>
                  <a:srgbClr val="FF0000"/>
                </a:solidFill>
              </a:rPr>
              <a:t>T</a:t>
            </a:r>
            <a:r>
              <a:rPr lang="en-US" sz="1800" b="0" i="0" dirty="0" err="1">
                <a:solidFill>
                  <a:srgbClr val="FF0000"/>
                </a:solidFill>
                <a:effectLst/>
                <a:latin typeface="-apple-system"/>
              </a:rPr>
              <a:t>hese</a:t>
            </a:r>
            <a:r>
              <a:rPr lang="en-US" sz="1800" b="0" i="0" dirty="0">
                <a:solidFill>
                  <a:srgbClr val="FF0000"/>
                </a:solidFill>
                <a:effectLst/>
                <a:latin typeface="-apple-system"/>
              </a:rPr>
              <a:t> results are produced from a subset (the first 3,50,000 lines of each campaign in </a:t>
            </a:r>
            <a:r>
              <a:rPr lang="en-US" sz="1800" b="0" i="0" dirty="0" err="1">
                <a:solidFill>
                  <a:srgbClr val="FF0000"/>
                </a:solidFill>
                <a:effectLst/>
                <a:latin typeface="-apple-system"/>
              </a:rPr>
              <a:t>iPinYou</a:t>
            </a:r>
            <a:r>
              <a:rPr lang="en-US" sz="1800" b="0" i="0" dirty="0">
                <a:solidFill>
                  <a:srgbClr val="FF0000"/>
                </a:solidFill>
                <a:effectLst/>
                <a:latin typeface="-apple-system"/>
              </a:rPr>
              <a:t>) under T = 1000 and c0 = 1/32</a:t>
            </a:r>
            <a:endParaRPr lang="en-IN" sz="1800" b="1" dirty="0">
              <a:solidFill>
                <a:srgbClr val="FF0000"/>
              </a:solidFill>
            </a:endParaRPr>
          </a:p>
        </p:txBody>
      </p:sp>
      <p:pic>
        <p:nvPicPr>
          <p:cNvPr id="5" name="Picture 4">
            <a:extLst>
              <a:ext uri="{FF2B5EF4-FFF2-40B4-BE49-F238E27FC236}">
                <a16:creationId xmlns:a16="http://schemas.microsoft.com/office/drawing/2014/main" id="{0D00BDAE-0188-4D94-9FFE-B92EE864D00E}"/>
              </a:ext>
            </a:extLst>
          </p:cNvPr>
          <p:cNvPicPr>
            <a:picLocks noChangeAspect="1"/>
          </p:cNvPicPr>
          <p:nvPr/>
        </p:nvPicPr>
        <p:blipFill>
          <a:blip r:embed="rId2"/>
          <a:stretch>
            <a:fillRect/>
          </a:stretch>
        </p:blipFill>
        <p:spPr>
          <a:xfrm>
            <a:off x="940941" y="1458930"/>
            <a:ext cx="10412859" cy="5251291"/>
          </a:xfrm>
          <a:prstGeom prst="rect">
            <a:avLst/>
          </a:prstGeom>
        </p:spPr>
      </p:pic>
    </p:spTree>
    <p:extLst>
      <p:ext uri="{BB962C8B-B14F-4D97-AF65-F5344CB8AC3E}">
        <p14:creationId xmlns:p14="http://schemas.microsoft.com/office/powerpoint/2010/main" val="562917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C905-E7A1-4E30-9BFB-904D508DEBF7}"/>
              </a:ext>
            </a:extLst>
          </p:cNvPr>
          <p:cNvSpPr>
            <a:spLocks noGrp="1"/>
          </p:cNvSpPr>
          <p:nvPr>
            <p:ph type="title"/>
          </p:nvPr>
        </p:nvSpPr>
        <p:spPr/>
        <p:txBody>
          <a:bodyPr/>
          <a:lstStyle/>
          <a:p>
            <a:r>
              <a:rPr lang="en-IN" b="1" dirty="0">
                <a:solidFill>
                  <a:srgbClr val="C00000"/>
                </a:solidFill>
              </a:rPr>
              <a:t>Conclusion</a:t>
            </a:r>
          </a:p>
        </p:txBody>
      </p:sp>
      <p:sp>
        <p:nvSpPr>
          <p:cNvPr id="3" name="Text Placeholder 2">
            <a:extLst>
              <a:ext uri="{FF2B5EF4-FFF2-40B4-BE49-F238E27FC236}">
                <a16:creationId xmlns:a16="http://schemas.microsoft.com/office/drawing/2014/main" id="{E3E70C1B-9782-49DB-9C16-AE776728F431}"/>
              </a:ext>
            </a:extLst>
          </p:cNvPr>
          <p:cNvSpPr>
            <a:spLocks noGrp="1"/>
          </p:cNvSpPr>
          <p:nvPr>
            <p:ph type="body" idx="1"/>
          </p:nvPr>
        </p:nvSpPr>
        <p:spPr/>
        <p:txBody>
          <a:bodyPr/>
          <a:lstStyle/>
          <a:p>
            <a:r>
              <a:rPr lang="en-IN" sz="1800" dirty="0">
                <a:latin typeface="CMR9"/>
              </a:rPr>
              <a:t>P</a:t>
            </a:r>
            <a:r>
              <a:rPr lang="en-IN" sz="1800" b="0" i="0" u="none" strike="noStrike" baseline="0" dirty="0">
                <a:latin typeface="CMR9"/>
              </a:rPr>
              <a:t>roposal of  a </a:t>
            </a:r>
            <a:r>
              <a:rPr lang="en-IN" sz="1800" b="0" i="0" u="none" strike="noStrike" baseline="0" dirty="0">
                <a:solidFill>
                  <a:srgbClr val="FF0000"/>
                </a:solidFill>
                <a:latin typeface="CMR9"/>
              </a:rPr>
              <a:t>model-based</a:t>
            </a:r>
            <a:r>
              <a:rPr lang="en-IN" sz="1800" b="0" i="0" u="none" strike="noStrike" baseline="0" dirty="0">
                <a:latin typeface="CMR9"/>
              </a:rPr>
              <a:t> reinforcement </a:t>
            </a:r>
            <a:r>
              <a:rPr lang="en-US" sz="1800" b="0" i="0" u="none" strike="noStrike" baseline="0" dirty="0">
                <a:latin typeface="CMR9"/>
              </a:rPr>
              <a:t>learning model (RLB) for learning the bidding strategy in </a:t>
            </a:r>
            <a:r>
              <a:rPr lang="en-IN" sz="1800" b="0" i="0" u="none" strike="noStrike" baseline="0" dirty="0">
                <a:latin typeface="CMR9"/>
              </a:rPr>
              <a:t>RTB display advertising.</a:t>
            </a:r>
          </a:p>
          <a:p>
            <a:pPr algn="l"/>
            <a:r>
              <a:rPr lang="en-US" sz="1800" b="0" i="0" u="none" strike="noStrike" baseline="0" dirty="0">
                <a:latin typeface="CMR9"/>
              </a:rPr>
              <a:t>The bidding strategy is naturally defined as the policy of making a bidding action given the state of the campaign's parameters and the input bid request information. With an MDP formulation, the state transition and reward function are captured via modeling the auction competition and user click, respectively. The optimal bidding policy is then derived using dynamic programming.</a:t>
            </a:r>
          </a:p>
          <a:p>
            <a:pPr algn="l"/>
            <a:r>
              <a:rPr lang="en-US" sz="1800" b="0" i="0" u="none" strike="noStrike" baseline="0" dirty="0">
                <a:latin typeface="CMR9"/>
              </a:rPr>
              <a:t>Experimental results on a real-world dataset demonstrated the superiority of our RLB solutions over several strong baselines and state-of-the-art methods, as well as their high efficiency to handle</a:t>
            </a:r>
            <a:r>
              <a:rPr lang="en-IN" sz="1800" b="0" i="0" u="none" strike="noStrike" baseline="0" dirty="0">
                <a:latin typeface="CMR9"/>
              </a:rPr>
              <a:t> data.</a:t>
            </a:r>
            <a:endParaRPr lang="en-IN" dirty="0"/>
          </a:p>
        </p:txBody>
      </p:sp>
    </p:spTree>
    <p:extLst>
      <p:ext uri="{BB962C8B-B14F-4D97-AF65-F5344CB8AC3E}">
        <p14:creationId xmlns:p14="http://schemas.microsoft.com/office/powerpoint/2010/main" val="1658334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Calibri"/>
              <a:buNone/>
            </a:pPr>
            <a:r>
              <a:rPr lang="en-IN" b="1">
                <a:solidFill>
                  <a:srgbClr val="C00000"/>
                </a:solidFill>
              </a:rPr>
              <a:t>Future Work</a:t>
            </a:r>
            <a:endParaRPr b="1">
              <a:solidFill>
                <a:srgbClr val="C00000"/>
              </a:solidFill>
            </a:endParaRPr>
          </a:p>
        </p:txBody>
      </p:sp>
      <p:sp>
        <p:nvSpPr>
          <p:cNvPr id="109" name="Google Shape;10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algn="l"/>
            <a:r>
              <a:rPr lang="en-US" sz="1800" dirty="0">
                <a:latin typeface="CMR9"/>
              </a:rPr>
              <a:t>There will </a:t>
            </a:r>
            <a:r>
              <a:rPr lang="en-US" sz="1800" dirty="0">
                <a:solidFill>
                  <a:schemeClr val="tx1"/>
                </a:solidFill>
                <a:latin typeface="CMR9"/>
              </a:rPr>
              <a:t>be</a:t>
            </a:r>
            <a:r>
              <a:rPr lang="en-US" sz="1800" b="0" i="0" u="none" strike="noStrike" baseline="0" dirty="0">
                <a:solidFill>
                  <a:srgbClr val="FF0000"/>
                </a:solidFill>
                <a:latin typeface="CMR9"/>
              </a:rPr>
              <a:t> investigation of model-free approaches such as Q-learning and policy gradient methods </a:t>
            </a:r>
            <a:r>
              <a:rPr lang="en-US" sz="1800" b="0" i="0" u="none" strike="noStrike" baseline="0" dirty="0">
                <a:latin typeface="CMR9"/>
              </a:rPr>
              <a:t>to unify utility estimation, bid landscape forecasting and bid optimization into a single optimization framework and to handle the highly dynamic environment. </a:t>
            </a:r>
          </a:p>
          <a:p>
            <a:pPr algn="l"/>
            <a:r>
              <a:rPr lang="en-US" sz="1800" b="0" i="0" u="none" strike="noStrike" baseline="0" dirty="0">
                <a:latin typeface="CMR9"/>
              </a:rPr>
              <a:t>Also, since RLB naturally tackles the problem of budget over- or under-spending across the campaign lifetime, there will be comparison of </a:t>
            </a:r>
            <a:r>
              <a:rPr lang="en-US" sz="1800" dirty="0">
                <a:latin typeface="CMR9"/>
              </a:rPr>
              <a:t>the discussed </a:t>
            </a:r>
            <a:r>
              <a:rPr lang="en-US" sz="1800" b="0" i="0" u="none" strike="noStrike" baseline="0" dirty="0">
                <a:latin typeface="CMR9"/>
              </a:rPr>
              <a:t>RLB solutions with the explicit budget pacing techniques</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Calibri"/>
              <a:buNone/>
            </a:pPr>
            <a:r>
              <a:rPr lang="en-IN" b="1" dirty="0">
                <a:solidFill>
                  <a:srgbClr val="C00000"/>
                </a:solidFill>
              </a:rPr>
              <a:t>References</a:t>
            </a:r>
            <a:endParaRPr b="1" dirty="0">
              <a:solidFill>
                <a:srgbClr val="C00000"/>
              </a:solidFill>
            </a:endParaRPr>
          </a:p>
        </p:txBody>
      </p:sp>
      <p:sp>
        <p:nvSpPr>
          <p:cNvPr id="115" name="Google Shape;115;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algn="l"/>
            <a:r>
              <a:rPr lang="en-US" sz="2400" b="1" i="0" u="none" strike="noStrike" baseline="0" dirty="0">
                <a:solidFill>
                  <a:srgbClr val="C00000"/>
                </a:solidFill>
                <a:latin typeface="NimbusSanL-Bold"/>
              </a:rPr>
              <a:t>Research Paper : </a:t>
            </a:r>
            <a:r>
              <a:rPr lang="en-US" sz="2400" b="1" i="0" u="none" strike="noStrike" baseline="0" dirty="0">
                <a:latin typeface="NimbusSanL-Bold"/>
              </a:rPr>
              <a:t>Real-Time Bidding by Reinforcement Learning </a:t>
            </a:r>
            <a:r>
              <a:rPr lang="en-IN" sz="2400" b="1" i="0" u="none" strike="noStrike" baseline="0" dirty="0">
                <a:latin typeface="NimbusSanL-Bold"/>
              </a:rPr>
              <a:t>in Display Advertising </a:t>
            </a:r>
          </a:p>
          <a:p>
            <a:pPr marL="114300" indent="0" algn="l">
              <a:buNone/>
            </a:pPr>
            <a:r>
              <a:rPr lang="en-IN" sz="2400" i="0" u="none" strike="noStrike" baseline="0" dirty="0">
                <a:latin typeface="NimbusSanL-Bold"/>
              </a:rPr>
              <a:t>by</a:t>
            </a:r>
            <a:r>
              <a:rPr lang="en-IN" sz="2400" b="1" i="0" u="none" strike="noStrike" baseline="0" dirty="0">
                <a:latin typeface="NimbusSanL-Bold"/>
              </a:rPr>
              <a:t> </a:t>
            </a:r>
            <a:r>
              <a:rPr lang="en-IN" sz="2400" b="0" i="0" u="none" strike="noStrike" baseline="0" dirty="0">
                <a:latin typeface="NimbusSanL-Regu"/>
              </a:rPr>
              <a:t>Han Cai, Kan Ren, </a:t>
            </a:r>
            <a:r>
              <a:rPr lang="en-IN" sz="2400" b="0" i="0" u="none" strike="noStrike" baseline="0" dirty="0" err="1">
                <a:latin typeface="NimbusSanL-Regu"/>
              </a:rPr>
              <a:t>Weinan</a:t>
            </a:r>
            <a:r>
              <a:rPr lang="en-IN" sz="2400" b="0" i="0" u="none" strike="noStrike" baseline="0" dirty="0">
                <a:latin typeface="NimbusSanL-Regu"/>
              </a:rPr>
              <a:t> Zhang,</a:t>
            </a:r>
            <a:r>
              <a:rPr lang="en-IN" sz="2400" dirty="0">
                <a:latin typeface="CMSY6"/>
              </a:rPr>
              <a:t> </a:t>
            </a:r>
            <a:r>
              <a:rPr lang="en-IN" sz="2400" b="0" i="0" u="none" strike="noStrike" baseline="0" dirty="0" err="1">
                <a:latin typeface="NimbusSanL-Regu"/>
              </a:rPr>
              <a:t>Kleanthis</a:t>
            </a:r>
            <a:r>
              <a:rPr lang="en-IN" sz="2400" b="0" i="0" u="none" strike="noStrike" baseline="0" dirty="0">
                <a:latin typeface="NimbusSanL-Regu"/>
              </a:rPr>
              <a:t> </a:t>
            </a:r>
            <a:r>
              <a:rPr lang="en-IN" sz="2400" b="0" i="0" u="none" strike="noStrike" baseline="0" dirty="0" err="1">
                <a:latin typeface="NimbusSanL-Regu"/>
              </a:rPr>
              <a:t>Malialis</a:t>
            </a:r>
            <a:r>
              <a:rPr lang="en-IN" sz="2400" b="0" i="0" u="none" strike="noStrike" baseline="0" dirty="0">
                <a:latin typeface="NimbusSanL-Regu"/>
              </a:rPr>
              <a:t>, Jun Wang, Yong Yu, </a:t>
            </a:r>
            <a:r>
              <a:rPr lang="en-IN" sz="2400" b="0" i="0" u="none" strike="noStrike" baseline="0" dirty="0" err="1">
                <a:latin typeface="NimbusSanL-Regu"/>
              </a:rPr>
              <a:t>Defeng</a:t>
            </a:r>
            <a:r>
              <a:rPr lang="en-IN" sz="2400" b="0" i="0" u="none" strike="noStrike" baseline="0" dirty="0">
                <a:latin typeface="NimbusSanL-Regu"/>
              </a:rPr>
              <a:t> Guo</a:t>
            </a:r>
          </a:p>
          <a:p>
            <a:pPr marL="114300" indent="0" algn="l">
              <a:buNone/>
            </a:pPr>
            <a:endParaRPr lang="en-IN" sz="2400" dirty="0">
              <a:latin typeface="NimbusSanL-Regu"/>
            </a:endParaRPr>
          </a:p>
          <a:p>
            <a:pPr marL="114300" indent="0">
              <a:buNone/>
            </a:pPr>
            <a:endParaRPr lang="en-IN" sz="2400" b="1" i="0" u="none" strike="noStrike" baseline="0" dirty="0">
              <a:latin typeface="NimbusSanL-Bold"/>
            </a:endParaRPr>
          </a:p>
          <a:p>
            <a:pPr marL="114300" indent="0" algn="l">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69E7-BDA6-4A7C-9B11-9AA72C719800}"/>
              </a:ext>
            </a:extLst>
          </p:cNvPr>
          <p:cNvSpPr>
            <a:spLocks noGrp="1"/>
          </p:cNvSpPr>
          <p:nvPr>
            <p:ph type="title"/>
          </p:nvPr>
        </p:nvSpPr>
        <p:spPr>
          <a:xfrm>
            <a:off x="838200" y="2766218"/>
            <a:ext cx="10515600" cy="1325563"/>
          </a:xfrm>
        </p:spPr>
        <p:txBody>
          <a:bodyPr/>
          <a:lstStyle/>
          <a:p>
            <a:pPr algn="ctr"/>
            <a:r>
              <a:rPr lang="en-IN" b="1" dirty="0">
                <a:solidFill>
                  <a:srgbClr val="C00000"/>
                </a:solidFill>
              </a:rPr>
              <a:t>THANK YOU</a:t>
            </a:r>
          </a:p>
        </p:txBody>
      </p:sp>
    </p:spTree>
    <p:extLst>
      <p:ext uri="{BB962C8B-B14F-4D97-AF65-F5344CB8AC3E}">
        <p14:creationId xmlns:p14="http://schemas.microsoft.com/office/powerpoint/2010/main" val="1897792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03239-7DF4-4E9E-9418-1BF290FE6E59}"/>
              </a:ext>
            </a:extLst>
          </p:cNvPr>
          <p:cNvSpPr>
            <a:spLocks noGrp="1"/>
          </p:cNvSpPr>
          <p:nvPr>
            <p:ph type="title"/>
          </p:nvPr>
        </p:nvSpPr>
        <p:spPr/>
        <p:txBody>
          <a:bodyPr/>
          <a:lstStyle/>
          <a:p>
            <a:r>
              <a:rPr lang="en-US" b="1" dirty="0">
                <a:solidFill>
                  <a:srgbClr val="C00000"/>
                </a:solidFill>
              </a:rPr>
              <a:t>Steps in RTB</a:t>
            </a:r>
            <a:endParaRPr lang="en-IN" b="1" dirty="0">
              <a:solidFill>
                <a:srgbClr val="C00000"/>
              </a:solidFill>
            </a:endParaRPr>
          </a:p>
        </p:txBody>
      </p:sp>
      <p:sp>
        <p:nvSpPr>
          <p:cNvPr id="3" name="Text Placeholder 2">
            <a:extLst>
              <a:ext uri="{FF2B5EF4-FFF2-40B4-BE49-F238E27FC236}">
                <a16:creationId xmlns:a16="http://schemas.microsoft.com/office/drawing/2014/main" id="{1BC5B36C-A1E4-4BCC-B7E6-2D5FFB99970E}"/>
              </a:ext>
            </a:extLst>
          </p:cNvPr>
          <p:cNvSpPr>
            <a:spLocks noGrp="1"/>
          </p:cNvSpPr>
          <p:nvPr>
            <p:ph type="body" idx="1"/>
          </p:nvPr>
        </p:nvSpPr>
        <p:spPr/>
        <p:txBody>
          <a:bodyPr>
            <a:normAutofit fontScale="92500" lnSpcReduction="10000"/>
          </a:bodyPr>
          <a:lstStyle/>
          <a:p>
            <a:pPr marL="628650" indent="-514350">
              <a:buFont typeface="+mj-lt"/>
              <a:buAutoNum type="arabicPeriod"/>
            </a:pPr>
            <a:r>
              <a:rPr lang="en-US" sz="1600" dirty="0"/>
              <a:t>When you visit a publisher’s web page, the publisher is the website owner. Publishers generate content such as news, music. This content draws an audience. The publisher sells ad space to advertisers who want to reach that audience. Upon visiting the publisher’s web page, the browser opens a connection to the publisher’s server. </a:t>
            </a:r>
          </a:p>
          <a:p>
            <a:pPr marL="628650" indent="-514350">
              <a:buFont typeface="+mj-lt"/>
              <a:buAutoNum type="arabicPeriod"/>
            </a:pPr>
            <a:r>
              <a:rPr lang="en-US" sz="1600" dirty="0"/>
              <a:t>The publisher’s server then assembles content for the page after returning the requested content in the form of HTML. The browser begins to interpret and render it. At least one line of that HTML code represents an opportunity to display an ad. Within that line of code, there’s a URL that tells the browser where to go to retrieve ad content. </a:t>
            </a:r>
          </a:p>
          <a:p>
            <a:pPr marL="628650" indent="-514350">
              <a:buFont typeface="+mj-lt"/>
              <a:buAutoNum type="arabicPeriod"/>
            </a:pPr>
            <a:r>
              <a:rPr lang="en-US" sz="1600" dirty="0"/>
              <a:t>The publisher has an ad server that uses built in logic to choose what happens next by asking important questions like, “ Is there anything I know about the consumer viewing my content that will help me decide which advertisers should get this opportunity if the ad space isn’t reserved for any specific advertiser?” The publisher ad server may decide to put this opportunity in the open ad market where they might get a better deal. </a:t>
            </a:r>
          </a:p>
          <a:p>
            <a:pPr marL="628650" indent="-514350">
              <a:buFont typeface="+mj-lt"/>
              <a:buAutoNum type="arabicPeriod"/>
            </a:pPr>
            <a:r>
              <a:rPr lang="en-US" sz="1600" dirty="0"/>
              <a:t>To put the opportunity in the open market, the publisher ad server connects to an SSP(Supply Side Platform). A platform that the publisher uses to monetize its programmatic ad inventory. The SSP applies additional logic asking, “Have I seen this consumer before?”</a:t>
            </a:r>
          </a:p>
          <a:p>
            <a:pPr marL="628650" indent="-514350">
              <a:buFont typeface="+mj-lt"/>
              <a:buAutoNum type="arabicPeriod"/>
            </a:pPr>
            <a:r>
              <a:rPr lang="en-US" sz="1600" dirty="0"/>
              <a:t>Using that acquired knowledge, it sends the ad request to an Ad Exchange.</a:t>
            </a:r>
          </a:p>
          <a:p>
            <a:pPr marL="628650" indent="-514350">
              <a:buFont typeface="+mj-lt"/>
              <a:buAutoNum type="arabicPeriod"/>
            </a:pPr>
            <a:r>
              <a:rPr lang="en-US" sz="1600" dirty="0"/>
              <a:t>Meanwhile, the Ad Exchange has been busy connecting to and communicating with potential buying systems. These systems include DSPs(Demand Side Platform) and networks. In the next step, the exchange says to all of its partners, “If you want a chance to show an ad to a person meeting a specific criteria, tell me how much you are willing to pay and do it in less than 10 milliseconds.“ Exchange buyers respond in that time and the exchange selects a winning bid. </a:t>
            </a:r>
            <a:endParaRPr lang="en-IN" sz="1600" dirty="0"/>
          </a:p>
        </p:txBody>
      </p:sp>
    </p:spTree>
    <p:extLst>
      <p:ext uri="{BB962C8B-B14F-4D97-AF65-F5344CB8AC3E}">
        <p14:creationId xmlns:p14="http://schemas.microsoft.com/office/powerpoint/2010/main" val="3568491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6CE2-BF99-44A5-994D-2FFD16E426FB}"/>
              </a:ext>
            </a:extLst>
          </p:cNvPr>
          <p:cNvSpPr>
            <a:spLocks noGrp="1"/>
          </p:cNvSpPr>
          <p:nvPr>
            <p:ph type="title"/>
          </p:nvPr>
        </p:nvSpPr>
        <p:spPr/>
        <p:txBody>
          <a:bodyPr/>
          <a:lstStyle/>
          <a:p>
            <a:r>
              <a:rPr lang="en-US" b="1" dirty="0">
                <a:solidFill>
                  <a:srgbClr val="C00000"/>
                </a:solidFill>
              </a:rPr>
              <a:t>Steps in RTB(</a:t>
            </a:r>
            <a:r>
              <a:rPr lang="en-US" b="1" dirty="0" err="1">
                <a:solidFill>
                  <a:srgbClr val="C00000"/>
                </a:solidFill>
              </a:rPr>
              <a:t>contd</a:t>
            </a:r>
            <a:r>
              <a:rPr lang="en-US" b="1" dirty="0">
                <a:solidFill>
                  <a:srgbClr val="C00000"/>
                </a:solidFill>
              </a:rPr>
              <a:t>…)</a:t>
            </a:r>
            <a:endParaRPr lang="en-IN" b="1" dirty="0">
              <a:solidFill>
                <a:srgbClr val="C00000"/>
              </a:solidFill>
            </a:endParaRPr>
          </a:p>
        </p:txBody>
      </p:sp>
      <p:sp>
        <p:nvSpPr>
          <p:cNvPr id="3" name="Text Placeholder 2">
            <a:extLst>
              <a:ext uri="{FF2B5EF4-FFF2-40B4-BE49-F238E27FC236}">
                <a16:creationId xmlns:a16="http://schemas.microsoft.com/office/drawing/2014/main" id="{FBC19056-5931-43AD-BE9A-DC4C15ED132D}"/>
              </a:ext>
            </a:extLst>
          </p:cNvPr>
          <p:cNvSpPr>
            <a:spLocks noGrp="1"/>
          </p:cNvSpPr>
          <p:nvPr>
            <p:ph type="body" idx="1"/>
          </p:nvPr>
        </p:nvSpPr>
        <p:spPr/>
        <p:txBody>
          <a:bodyPr>
            <a:normAutofit/>
          </a:bodyPr>
          <a:lstStyle/>
          <a:p>
            <a:pPr>
              <a:buAutoNum type="arabicPeriod" startAt="7"/>
            </a:pPr>
            <a:r>
              <a:rPr lang="en-US" sz="1600" dirty="0"/>
              <a:t>The winning DSP passes instructions to the exchange for retrieving the ad creative.</a:t>
            </a:r>
          </a:p>
          <a:p>
            <a:pPr>
              <a:buAutoNum type="arabicPeriod" startAt="7"/>
            </a:pPr>
            <a:r>
              <a:rPr lang="en-US" sz="1600" dirty="0"/>
              <a:t>The exchange passes those instructions to the SSP.</a:t>
            </a:r>
          </a:p>
          <a:p>
            <a:pPr>
              <a:buAutoNum type="arabicPeriod" startAt="7"/>
            </a:pPr>
            <a:r>
              <a:rPr lang="en-US" sz="1600" dirty="0"/>
              <a:t>The SSP sends the request to the publisher ad server.</a:t>
            </a:r>
          </a:p>
          <a:p>
            <a:pPr>
              <a:buAutoNum type="arabicPeriod" startAt="7"/>
            </a:pPr>
            <a:r>
              <a:rPr lang="en-US" sz="1600" dirty="0"/>
              <a:t>Finally the publisher ad server responds to the still open HTTP connection telling the browser to go to the agency ad server for the ad.</a:t>
            </a:r>
          </a:p>
          <a:p>
            <a:pPr>
              <a:buAutoNum type="arabicPeriod" startAt="7"/>
            </a:pPr>
            <a:r>
              <a:rPr lang="en-US" sz="1600" dirty="0"/>
              <a:t>The agency ad server tracks ad performance for advertisers and upon receiving ad request and upon receiving ad request originating from the DSP with the winning bid, the agency ad server records the request as an impression. </a:t>
            </a:r>
            <a:r>
              <a:rPr lang="en-US" sz="1600" dirty="0">
                <a:solidFill>
                  <a:srgbClr val="C00000"/>
                </a:solidFill>
              </a:rPr>
              <a:t>Impression=1</a:t>
            </a:r>
          </a:p>
          <a:p>
            <a:pPr>
              <a:buAutoNum type="arabicPeriod" startAt="7"/>
            </a:pPr>
            <a:r>
              <a:rPr lang="en-US" sz="1600" dirty="0">
                <a:solidFill>
                  <a:schemeClr val="tx1"/>
                </a:solidFill>
              </a:rPr>
              <a:t>Now the web browser can finally render the ad within the web page content resulting in the delivery of an ad most appropriately matched to you.</a:t>
            </a:r>
          </a:p>
          <a:p>
            <a:pPr>
              <a:buAutoNum type="arabicPeriod" startAt="7"/>
            </a:pPr>
            <a:endParaRPr lang="en-US" sz="1600" dirty="0"/>
          </a:p>
          <a:p>
            <a:pPr marL="114300" indent="0">
              <a:buNone/>
            </a:pPr>
            <a:r>
              <a:rPr lang="en-US" sz="1600" dirty="0"/>
              <a:t> </a:t>
            </a:r>
          </a:p>
          <a:p>
            <a:pPr>
              <a:buAutoNum type="arabicPeriod" startAt="7"/>
            </a:pPr>
            <a:endParaRPr lang="en-IN" sz="1600" dirty="0"/>
          </a:p>
        </p:txBody>
      </p:sp>
    </p:spTree>
    <p:extLst>
      <p:ext uri="{BB962C8B-B14F-4D97-AF65-F5344CB8AC3E}">
        <p14:creationId xmlns:p14="http://schemas.microsoft.com/office/powerpoint/2010/main" val="704560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Calibri"/>
              <a:buNone/>
            </a:pPr>
            <a:r>
              <a:rPr lang="en-IN" b="1" dirty="0">
                <a:solidFill>
                  <a:srgbClr val="C00000"/>
                </a:solidFill>
              </a:rPr>
              <a:t>Survey</a:t>
            </a:r>
            <a:endParaRPr b="1" dirty="0">
              <a:solidFill>
                <a:srgbClr val="C00000"/>
              </a:solidFill>
            </a:endParaRPr>
          </a:p>
        </p:txBody>
      </p:sp>
      <p:sp>
        <p:nvSpPr>
          <p:cNvPr id="97" name="Google Shape;9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2800"/>
              <a:buChar char="•"/>
            </a:pPr>
            <a:r>
              <a:rPr lang="en-IN" sz="2400" dirty="0"/>
              <a:t>The paper </a:t>
            </a:r>
            <a:r>
              <a:rPr lang="en-IN" sz="2400" dirty="0">
                <a:solidFill>
                  <a:srgbClr val="C00000"/>
                </a:solidFill>
              </a:rPr>
              <a:t>‘Real-Time Bidding in Reinforcement Learning in Display Advertising’ </a:t>
            </a:r>
            <a:r>
              <a:rPr lang="en-IN" sz="2400" dirty="0"/>
              <a:t>was written and implemented by the following Organizations and Universities:</a:t>
            </a:r>
          </a:p>
          <a:p>
            <a:pPr marL="514350" lvl="0" indent="-514350" algn="l" rtl="0">
              <a:lnSpc>
                <a:spcPct val="90000"/>
              </a:lnSpc>
              <a:spcBef>
                <a:spcPts val="1000"/>
              </a:spcBef>
              <a:spcAft>
                <a:spcPts val="0"/>
              </a:spcAft>
              <a:buClr>
                <a:schemeClr val="dk1"/>
              </a:buClr>
              <a:buSzPts val="2800"/>
              <a:buAutoNum type="arabicPeriod"/>
            </a:pPr>
            <a:r>
              <a:rPr lang="en-IN" sz="2400" dirty="0"/>
              <a:t>Alibaba Group, Beijing, China</a:t>
            </a:r>
          </a:p>
          <a:p>
            <a:pPr marL="514350" lvl="0" indent="-514350" algn="l" rtl="0">
              <a:lnSpc>
                <a:spcPct val="90000"/>
              </a:lnSpc>
              <a:spcBef>
                <a:spcPts val="1000"/>
              </a:spcBef>
              <a:spcAft>
                <a:spcPts val="0"/>
              </a:spcAft>
              <a:buClr>
                <a:schemeClr val="dk1"/>
              </a:buClr>
              <a:buSzPts val="2800"/>
              <a:buAutoNum type="arabicPeriod"/>
            </a:pPr>
            <a:r>
              <a:rPr lang="en-IN" sz="2400" dirty="0"/>
              <a:t>University College London, London, United Kingdom</a:t>
            </a:r>
          </a:p>
          <a:p>
            <a:pPr marL="514350" lvl="0" indent="-514350" algn="l" rtl="0">
              <a:lnSpc>
                <a:spcPct val="90000"/>
              </a:lnSpc>
              <a:spcBef>
                <a:spcPts val="1000"/>
              </a:spcBef>
              <a:spcAft>
                <a:spcPts val="0"/>
              </a:spcAft>
              <a:buClr>
                <a:schemeClr val="dk1"/>
              </a:buClr>
              <a:buSzPts val="2800"/>
              <a:buAutoNum type="arabicPeriod"/>
            </a:pPr>
            <a:r>
              <a:rPr lang="en-US" sz="2400" b="0" dirty="0">
                <a:solidFill>
                  <a:schemeClr val="tx1"/>
                </a:solidFill>
                <a:effectLst/>
                <a:latin typeface="Calibri" panose="020F0502020204030204" pitchFamily="34" charset="0"/>
                <a:cs typeface="Calibri" panose="020F0502020204030204" pitchFamily="34" charset="0"/>
              </a:rPr>
              <a:t>Shanghai Jiao Tong University, Shanghai, China</a:t>
            </a:r>
            <a:endParaRPr sz="2400" dirty="0">
              <a:solidFill>
                <a:schemeClr val="tx1"/>
              </a:solidFill>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E1987-A83B-4962-B5E1-605322366B6C}"/>
              </a:ext>
            </a:extLst>
          </p:cNvPr>
          <p:cNvSpPr>
            <a:spLocks noGrp="1"/>
          </p:cNvSpPr>
          <p:nvPr>
            <p:ph type="title"/>
          </p:nvPr>
        </p:nvSpPr>
        <p:spPr/>
        <p:txBody>
          <a:bodyPr/>
          <a:lstStyle/>
          <a:p>
            <a:r>
              <a:rPr lang="en-IN" b="1" dirty="0">
                <a:solidFill>
                  <a:srgbClr val="C00000"/>
                </a:solidFill>
              </a:rPr>
              <a:t>Problem and Formulation</a:t>
            </a:r>
          </a:p>
        </p:txBody>
      </p:sp>
      <p:sp>
        <p:nvSpPr>
          <p:cNvPr id="3" name="Text Placeholder 2">
            <a:extLst>
              <a:ext uri="{FF2B5EF4-FFF2-40B4-BE49-F238E27FC236}">
                <a16:creationId xmlns:a16="http://schemas.microsoft.com/office/drawing/2014/main" id="{362B3AEC-8C42-49F3-977E-B4C18B083BCF}"/>
              </a:ext>
            </a:extLst>
          </p:cNvPr>
          <p:cNvSpPr>
            <a:spLocks noGrp="1"/>
          </p:cNvSpPr>
          <p:nvPr>
            <p:ph type="body" idx="1"/>
          </p:nvPr>
        </p:nvSpPr>
        <p:spPr/>
        <p:txBody>
          <a:bodyPr/>
          <a:lstStyle/>
          <a:p>
            <a:pPr algn="l"/>
            <a:r>
              <a:rPr lang="en-US" sz="1800" b="0" i="0" u="none" strike="noStrike" baseline="0" dirty="0">
                <a:latin typeface="CMR9"/>
              </a:rPr>
              <a:t>In a RTB ad auction, each bidding agent acts on behalf of its advertiser and generates bids to achieve the campaign’s </a:t>
            </a:r>
            <a:r>
              <a:rPr lang="en-IN" sz="1800" b="0" i="0" u="none" strike="noStrike" baseline="0" dirty="0">
                <a:latin typeface="CMR9"/>
              </a:rPr>
              <a:t>specific target.</a:t>
            </a:r>
          </a:p>
          <a:p>
            <a:pPr algn="l"/>
            <a:r>
              <a:rPr lang="en-IN" sz="1800" b="0" i="0" u="none" strike="noStrike" baseline="0" dirty="0">
                <a:latin typeface="CMR9"/>
              </a:rPr>
              <a:t>T</a:t>
            </a:r>
            <a:r>
              <a:rPr lang="en-US" sz="1800" b="0" i="0" u="none" strike="noStrike" baseline="0" dirty="0">
                <a:latin typeface="CMR9"/>
              </a:rPr>
              <a:t>he optimization target is to maximize the user responses on the displayed ads if the bid leads to auction winning. We consider clicks as our targeted user response objective, while other KPIs=Key Performance Indicator can be adopted similarly.</a:t>
            </a:r>
            <a:endParaRPr lang="en-IN" dirty="0"/>
          </a:p>
        </p:txBody>
      </p:sp>
    </p:spTree>
    <p:extLst>
      <p:ext uri="{BB962C8B-B14F-4D97-AF65-F5344CB8AC3E}">
        <p14:creationId xmlns:p14="http://schemas.microsoft.com/office/powerpoint/2010/main" val="2728280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467D-A7BC-45F9-981D-4B070FB4C72A}"/>
              </a:ext>
            </a:extLst>
          </p:cNvPr>
          <p:cNvSpPr>
            <a:spLocks noGrp="1"/>
          </p:cNvSpPr>
          <p:nvPr>
            <p:ph type="title"/>
          </p:nvPr>
        </p:nvSpPr>
        <p:spPr/>
        <p:txBody>
          <a:bodyPr/>
          <a:lstStyle/>
          <a:p>
            <a:r>
              <a:rPr lang="en-IN" b="1" dirty="0">
                <a:solidFill>
                  <a:srgbClr val="C00000"/>
                </a:solidFill>
              </a:rPr>
              <a:t>Diagram of Reinforcement Learning to Bid</a:t>
            </a:r>
          </a:p>
        </p:txBody>
      </p:sp>
      <p:pic>
        <p:nvPicPr>
          <p:cNvPr id="5" name="Picture 4">
            <a:extLst>
              <a:ext uri="{FF2B5EF4-FFF2-40B4-BE49-F238E27FC236}">
                <a16:creationId xmlns:a16="http://schemas.microsoft.com/office/drawing/2014/main" id="{5D9FC5C8-88F7-4F96-918A-0551F7B6CC9D}"/>
              </a:ext>
            </a:extLst>
          </p:cNvPr>
          <p:cNvPicPr>
            <a:picLocks noChangeAspect="1"/>
          </p:cNvPicPr>
          <p:nvPr/>
        </p:nvPicPr>
        <p:blipFill>
          <a:blip r:embed="rId2"/>
          <a:stretch>
            <a:fillRect/>
          </a:stretch>
        </p:blipFill>
        <p:spPr>
          <a:xfrm>
            <a:off x="1830646" y="2210579"/>
            <a:ext cx="8530708" cy="3211562"/>
          </a:xfrm>
          <a:prstGeom prst="rect">
            <a:avLst/>
          </a:prstGeom>
        </p:spPr>
      </p:pic>
    </p:spTree>
    <p:extLst>
      <p:ext uri="{BB962C8B-B14F-4D97-AF65-F5344CB8AC3E}">
        <p14:creationId xmlns:p14="http://schemas.microsoft.com/office/powerpoint/2010/main" val="3082828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9DEF-295F-4835-BC40-ADA5539F30FC}"/>
              </a:ext>
            </a:extLst>
          </p:cNvPr>
          <p:cNvSpPr>
            <a:spLocks noGrp="1"/>
          </p:cNvSpPr>
          <p:nvPr>
            <p:ph type="title"/>
          </p:nvPr>
        </p:nvSpPr>
        <p:spPr/>
        <p:txBody>
          <a:bodyPr/>
          <a:lstStyle/>
          <a:p>
            <a:r>
              <a:rPr lang="en-US" b="1" dirty="0">
                <a:solidFill>
                  <a:srgbClr val="C00000"/>
                </a:solidFill>
              </a:rPr>
              <a:t>Problem Definition</a:t>
            </a:r>
            <a:endParaRPr lang="en-IN" b="1" dirty="0">
              <a:solidFill>
                <a:srgbClr val="C00000"/>
              </a:solidFill>
            </a:endParaRPr>
          </a:p>
        </p:txBody>
      </p:sp>
      <p:sp>
        <p:nvSpPr>
          <p:cNvPr id="3" name="Text Placeholder 2">
            <a:extLst>
              <a:ext uri="{FF2B5EF4-FFF2-40B4-BE49-F238E27FC236}">
                <a16:creationId xmlns:a16="http://schemas.microsoft.com/office/drawing/2014/main" id="{2C1D2F8F-E1D3-46F3-8116-58528C374FF6}"/>
              </a:ext>
            </a:extLst>
          </p:cNvPr>
          <p:cNvSpPr>
            <a:spLocks noGrp="1"/>
          </p:cNvSpPr>
          <p:nvPr>
            <p:ph type="body" idx="1"/>
          </p:nvPr>
        </p:nvSpPr>
        <p:spPr/>
        <p:txBody>
          <a:bodyPr>
            <a:normAutofit/>
          </a:bodyPr>
          <a:lstStyle/>
          <a:p>
            <a:pPr algn="l"/>
            <a:r>
              <a:rPr lang="en-US" sz="1800" b="0" i="0" u="none" strike="noStrike" baseline="0" dirty="0">
                <a:solidFill>
                  <a:srgbClr val="000000"/>
                </a:solidFill>
                <a:latin typeface="CMR9"/>
              </a:rPr>
              <a:t>Consider bidding in display advertising as an </a:t>
            </a:r>
            <a:r>
              <a:rPr lang="en-US" sz="1800" b="0" i="0" u="none" strike="noStrike" baseline="0" dirty="0">
                <a:solidFill>
                  <a:srgbClr val="FF0000"/>
                </a:solidFill>
                <a:latin typeface="CMR9"/>
              </a:rPr>
              <a:t>episodic process where each episode comprises </a:t>
            </a:r>
            <a:r>
              <a:rPr lang="en-US" sz="1800" b="0" i="0" u="none" strike="noStrike" baseline="0" dirty="0">
                <a:solidFill>
                  <a:srgbClr val="FF0000"/>
                </a:solidFill>
                <a:latin typeface="CMMI9"/>
              </a:rPr>
              <a:t>T </a:t>
            </a:r>
            <a:r>
              <a:rPr lang="en-US" sz="1800" b="0" i="0" u="none" strike="noStrike" baseline="0" dirty="0">
                <a:solidFill>
                  <a:srgbClr val="FF0000"/>
                </a:solidFill>
                <a:latin typeface="CMR9"/>
              </a:rPr>
              <a:t>auctions </a:t>
            </a:r>
            <a:r>
              <a:rPr lang="en-US" sz="1800" b="0" i="0" u="none" strike="noStrike" baseline="0" dirty="0">
                <a:solidFill>
                  <a:srgbClr val="000000"/>
                </a:solidFill>
                <a:latin typeface="CMR9"/>
              </a:rPr>
              <a:t>which are sequentially sent to the bidding agent.</a:t>
            </a:r>
          </a:p>
          <a:p>
            <a:pPr algn="l"/>
            <a:endParaRPr lang="en-US" sz="1800" b="0" i="0" u="none" strike="noStrike" baseline="0" dirty="0">
              <a:solidFill>
                <a:srgbClr val="000000"/>
              </a:solidFill>
              <a:latin typeface="CMR9"/>
            </a:endParaRPr>
          </a:p>
          <a:p>
            <a:pPr algn="l"/>
            <a:r>
              <a:rPr lang="en-US" sz="1800" dirty="0">
                <a:latin typeface="CMR9"/>
              </a:rPr>
              <a:t>A</a:t>
            </a:r>
            <a:r>
              <a:rPr lang="en-US" sz="1800" b="0" i="0" u="none" strike="noStrike" baseline="0" dirty="0">
                <a:latin typeface="CMR9"/>
              </a:rPr>
              <a:t> high dimensional feature vector </a:t>
            </a:r>
            <a:r>
              <a:rPr lang="en-US" sz="1800" b="0" i="0" u="none" strike="noStrike" baseline="0" dirty="0">
                <a:latin typeface="CMMIB9"/>
              </a:rPr>
              <a:t>x</a:t>
            </a:r>
            <a:r>
              <a:rPr lang="en-US" sz="1800" b="0" i="0" u="none" strike="noStrike" baseline="0" dirty="0">
                <a:latin typeface="CMR9"/>
              </a:rPr>
              <a:t>, which is indexed via one-hot binary encoding. Each entry of </a:t>
            </a:r>
            <a:r>
              <a:rPr lang="en-US" sz="1800" b="0" i="0" u="none" strike="noStrike" baseline="0" dirty="0">
                <a:latin typeface="CMMIB9"/>
              </a:rPr>
              <a:t>x </a:t>
            </a:r>
            <a:r>
              <a:rPr lang="en-US" sz="1800" b="0" i="0" u="none" strike="noStrike" baseline="0" dirty="0">
                <a:latin typeface="CMR9"/>
              </a:rPr>
              <a:t>corresponds to a category in a field</a:t>
            </a:r>
            <a:r>
              <a:rPr lang="en-US" sz="1800" dirty="0">
                <a:latin typeface="CMR9"/>
              </a:rPr>
              <a:t>. The feature </a:t>
            </a:r>
            <a:r>
              <a:rPr lang="en-US" sz="1800" dirty="0">
                <a:solidFill>
                  <a:srgbClr val="FF0000"/>
                </a:solidFill>
                <a:latin typeface="CMR9"/>
              </a:rPr>
              <a:t>vector x is basically a bid request. </a:t>
            </a:r>
          </a:p>
          <a:p>
            <a:pPr marL="114300" indent="0">
              <a:buNone/>
            </a:pPr>
            <a:endParaRPr lang="en-IN" dirty="0"/>
          </a:p>
          <a:p>
            <a:pPr algn="l"/>
            <a:r>
              <a:rPr lang="en-US" sz="1800" dirty="0">
                <a:solidFill>
                  <a:srgbClr val="FF0000"/>
                </a:solidFill>
                <a:latin typeface="CMR9"/>
              </a:rPr>
              <a:t>T</a:t>
            </a:r>
            <a:r>
              <a:rPr lang="en-US" sz="1800" b="0" i="0" u="none" strike="noStrike" baseline="0" dirty="0">
                <a:solidFill>
                  <a:srgbClr val="FF0000"/>
                </a:solidFill>
                <a:latin typeface="CMR9"/>
              </a:rPr>
              <a:t>he agent is initialized with a budget </a:t>
            </a:r>
            <a:r>
              <a:rPr lang="en-US" sz="1800" b="0" i="0" u="none" strike="noStrike" baseline="0" dirty="0">
                <a:solidFill>
                  <a:srgbClr val="FF0000"/>
                </a:solidFill>
                <a:latin typeface="CMMI9"/>
              </a:rPr>
              <a:t>B</a:t>
            </a:r>
            <a:r>
              <a:rPr lang="en-US" sz="1800" b="0" i="0" u="none" strike="noStrike" baseline="0" dirty="0">
                <a:solidFill>
                  <a:srgbClr val="FF0000"/>
                </a:solidFill>
                <a:latin typeface="CMR9"/>
              </a:rPr>
              <a:t>, and the advertising target is set to acquire as many clicks as possible during the following </a:t>
            </a:r>
            <a:r>
              <a:rPr lang="en-US" sz="1800" b="0" i="0" u="none" strike="noStrike" baseline="0" dirty="0">
                <a:solidFill>
                  <a:srgbClr val="FF0000"/>
                </a:solidFill>
                <a:latin typeface="CMMI9"/>
              </a:rPr>
              <a:t>T </a:t>
            </a:r>
            <a:r>
              <a:rPr lang="en-US" sz="1800" b="0" i="0" u="none" strike="noStrike" baseline="0" dirty="0">
                <a:solidFill>
                  <a:srgbClr val="FF0000"/>
                </a:solidFill>
                <a:latin typeface="CMR9"/>
              </a:rPr>
              <a:t>auctions.</a:t>
            </a:r>
          </a:p>
          <a:p>
            <a:pPr algn="l"/>
            <a:endParaRPr lang="en-US" sz="1800" b="0" i="0" u="none" strike="noStrike" baseline="0" dirty="0">
              <a:solidFill>
                <a:srgbClr val="FF0000"/>
              </a:solidFill>
              <a:latin typeface="CMR9"/>
            </a:endParaRPr>
          </a:p>
          <a:p>
            <a:pPr algn="l"/>
            <a:r>
              <a:rPr lang="en-IN" sz="1800" b="0" i="0" u="none" strike="noStrike" baseline="0" dirty="0">
                <a:latin typeface="CMR9"/>
              </a:rPr>
              <a:t>Three main pieces </a:t>
            </a:r>
            <a:r>
              <a:rPr lang="en-US" sz="1800" b="0" i="0" u="none" strike="noStrike" baseline="0" dirty="0">
                <a:latin typeface="CMR9"/>
              </a:rPr>
              <a:t>of information are considered by the agent (</a:t>
            </a:r>
            <a:r>
              <a:rPr lang="en-US" sz="1800" b="0" i="0" u="none" strike="noStrike" baseline="0" dirty="0" err="1">
                <a:latin typeface="CMR9"/>
              </a:rPr>
              <a:t>i</a:t>
            </a:r>
            <a:r>
              <a:rPr lang="en-US" sz="1800" b="0" i="0" u="none" strike="noStrike" baseline="0" dirty="0">
                <a:latin typeface="CMR9"/>
              </a:rPr>
              <a:t>) the remaining auction number (ii) the unspent budget (iii) the feature vector </a:t>
            </a:r>
            <a:r>
              <a:rPr lang="en-US" sz="1800" b="0" i="0" u="none" strike="noStrike" baseline="0" dirty="0">
                <a:latin typeface="CMMIB9"/>
              </a:rPr>
              <a:t>x</a:t>
            </a:r>
            <a:r>
              <a:rPr lang="en-US" sz="1800" b="0" i="0" u="none" strike="noStrike" baseline="0" dirty="0">
                <a:latin typeface="CMR9"/>
              </a:rPr>
              <a:t>. During the episode, each auction will be sent to the agent sequentially and for each of them the agent needs to decide the bid price according to the current information </a:t>
            </a:r>
            <a:r>
              <a:rPr lang="en-US" sz="1800" b="0" i="0" u="none" strike="noStrike" baseline="0" dirty="0">
                <a:latin typeface="CMMI9"/>
              </a:rPr>
              <a:t>t</a:t>
            </a:r>
            <a:r>
              <a:rPr lang="en-US" sz="1800" b="0" i="0" u="none" strike="noStrike" baseline="0" dirty="0">
                <a:latin typeface="CMR9"/>
              </a:rPr>
              <a:t>, </a:t>
            </a:r>
            <a:r>
              <a:rPr lang="en-US" sz="1800" b="0" i="0" u="none" strike="noStrike" baseline="0" dirty="0">
                <a:latin typeface="CMMI9"/>
              </a:rPr>
              <a:t>b </a:t>
            </a:r>
            <a:r>
              <a:rPr lang="en-US" sz="1800" b="0" i="0" u="none" strike="noStrike" baseline="0" dirty="0">
                <a:latin typeface="CMR9"/>
              </a:rPr>
              <a:t>and </a:t>
            </a:r>
            <a:r>
              <a:rPr lang="en-US" sz="1800" b="0" i="0" u="none" strike="noStrike" baseline="0" dirty="0">
                <a:latin typeface="CMMIB9"/>
              </a:rPr>
              <a:t>x</a:t>
            </a:r>
            <a:r>
              <a:rPr lang="en-US" sz="1800" b="0" i="0" u="none" strike="noStrike" baseline="0" dirty="0">
                <a:latin typeface="CMR9"/>
              </a:rPr>
              <a:t>.</a:t>
            </a:r>
            <a:endParaRPr lang="en-IN" dirty="0"/>
          </a:p>
        </p:txBody>
      </p:sp>
    </p:spTree>
    <p:extLst>
      <p:ext uri="{BB962C8B-B14F-4D97-AF65-F5344CB8AC3E}">
        <p14:creationId xmlns:p14="http://schemas.microsoft.com/office/powerpoint/2010/main" val="2128729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796B2-E3B7-48C9-9D1E-1FB90241272E}"/>
              </a:ext>
            </a:extLst>
          </p:cNvPr>
          <p:cNvSpPr>
            <a:spLocks noGrp="1"/>
          </p:cNvSpPr>
          <p:nvPr>
            <p:ph type="title"/>
          </p:nvPr>
        </p:nvSpPr>
        <p:spPr/>
        <p:txBody>
          <a:bodyPr/>
          <a:lstStyle/>
          <a:p>
            <a:r>
              <a:rPr lang="en-IN" b="1" dirty="0">
                <a:solidFill>
                  <a:srgbClr val="C00000"/>
                </a:solidFill>
              </a:rPr>
              <a:t>Problem Definition (contd..)</a:t>
            </a:r>
          </a:p>
        </p:txBody>
      </p:sp>
      <p:sp>
        <p:nvSpPr>
          <p:cNvPr id="3" name="Text Placeholder 2">
            <a:extLst>
              <a:ext uri="{FF2B5EF4-FFF2-40B4-BE49-F238E27FC236}">
                <a16:creationId xmlns:a16="http://schemas.microsoft.com/office/drawing/2014/main" id="{489BE63A-06AB-4BD5-A8F6-5DAC7F208EF6}"/>
              </a:ext>
            </a:extLst>
          </p:cNvPr>
          <p:cNvSpPr>
            <a:spLocks noGrp="1"/>
          </p:cNvSpPr>
          <p:nvPr>
            <p:ph type="body" idx="1"/>
          </p:nvPr>
        </p:nvSpPr>
        <p:spPr/>
        <p:txBody>
          <a:bodyPr>
            <a:normAutofit/>
          </a:bodyPr>
          <a:lstStyle/>
          <a:p>
            <a:pPr algn="l"/>
            <a:r>
              <a:rPr lang="en-US" sz="1800" b="0" i="0" u="none" strike="noStrike" baseline="0" dirty="0">
                <a:latin typeface="CMR9"/>
              </a:rPr>
              <a:t>The agent maintains the </a:t>
            </a:r>
            <a:r>
              <a:rPr lang="en-US" sz="1800" b="0" i="0" u="none" strike="noStrike" baseline="0" dirty="0">
                <a:solidFill>
                  <a:srgbClr val="FF0000"/>
                </a:solidFill>
                <a:latin typeface="CMR9"/>
              </a:rPr>
              <a:t>remaining number of auctions </a:t>
            </a:r>
            <a:r>
              <a:rPr lang="en-US" sz="1800" b="0" i="0" u="none" strike="noStrike" baseline="0" dirty="0">
                <a:solidFill>
                  <a:srgbClr val="FF0000"/>
                </a:solidFill>
                <a:latin typeface="CMMI9"/>
              </a:rPr>
              <a:t>t </a:t>
            </a:r>
            <a:r>
              <a:rPr lang="en-US" sz="1800" b="0" i="0" u="none" strike="noStrike" baseline="0" dirty="0">
                <a:solidFill>
                  <a:srgbClr val="FF0000"/>
                </a:solidFill>
                <a:latin typeface="CMR9"/>
              </a:rPr>
              <a:t>and the remaining budget </a:t>
            </a:r>
            <a:r>
              <a:rPr lang="en-US" sz="1800" b="0" i="0" u="none" strike="noStrike" baseline="0" dirty="0">
                <a:solidFill>
                  <a:srgbClr val="FF0000"/>
                </a:solidFill>
                <a:latin typeface="CMMI9"/>
              </a:rPr>
              <a:t>b</a:t>
            </a:r>
            <a:r>
              <a:rPr lang="en-US" sz="1800" b="0" i="0" u="none" strike="noStrike" baseline="0" dirty="0">
                <a:latin typeface="CMR9"/>
              </a:rPr>
              <a:t>. </a:t>
            </a:r>
          </a:p>
          <a:p>
            <a:pPr algn="l"/>
            <a:r>
              <a:rPr lang="en-US" sz="1800" b="0" i="0" u="none" strike="noStrike" baseline="0" dirty="0">
                <a:latin typeface="CMR9"/>
              </a:rPr>
              <a:t>At each timestep, </a:t>
            </a:r>
            <a:r>
              <a:rPr lang="en-US" sz="1800" b="0" i="0" u="none" strike="noStrike" baseline="0" dirty="0">
                <a:solidFill>
                  <a:srgbClr val="FF0000"/>
                </a:solidFill>
                <a:latin typeface="CMR9"/>
              </a:rPr>
              <a:t>the agent receives an auction </a:t>
            </a:r>
            <a:r>
              <a:rPr lang="en-US" sz="1800" b="0" i="0" u="none" strike="noStrike" baseline="0" dirty="0">
                <a:solidFill>
                  <a:srgbClr val="FF0000"/>
                </a:solidFill>
                <a:latin typeface="CMMIB9"/>
              </a:rPr>
              <a:t>x </a:t>
            </a:r>
            <a:r>
              <a:rPr lang="en-IN" sz="1200" b="1" i="0" dirty="0">
                <a:solidFill>
                  <a:srgbClr val="202124"/>
                </a:solidFill>
                <a:effectLst/>
                <a:latin typeface="arial" panose="020B0604020202020204" pitchFamily="34" charset="0"/>
              </a:rPr>
              <a:t>∈</a:t>
            </a:r>
            <a:r>
              <a:rPr lang="en-US" sz="1800" b="0" i="0" u="none" strike="noStrike" baseline="0" dirty="0">
                <a:latin typeface="CMSY9"/>
              </a:rPr>
              <a:t> </a:t>
            </a:r>
            <a:r>
              <a:rPr lang="en-US" sz="1800" b="0" i="0" u="none" strike="noStrike" baseline="0" dirty="0">
                <a:latin typeface="CMMIB9"/>
              </a:rPr>
              <a:t>X </a:t>
            </a:r>
            <a:r>
              <a:rPr lang="en-US" sz="1800" b="0" i="0" u="none" strike="noStrike" baseline="0" dirty="0">
                <a:latin typeface="CMR9"/>
              </a:rPr>
              <a:t>(the feature vector space), </a:t>
            </a:r>
            <a:r>
              <a:rPr lang="en-US" sz="1800" b="0" i="0" u="none" strike="noStrike" baseline="0" dirty="0">
                <a:solidFill>
                  <a:srgbClr val="FF0000"/>
                </a:solidFill>
                <a:latin typeface="CMR9"/>
              </a:rPr>
              <a:t>and determines its bid price </a:t>
            </a:r>
            <a:r>
              <a:rPr lang="en-US" sz="1800" b="0" i="0" u="none" strike="noStrike" baseline="0" dirty="0">
                <a:solidFill>
                  <a:srgbClr val="FF0000"/>
                </a:solidFill>
                <a:latin typeface="CMMI9"/>
              </a:rPr>
              <a:t>a</a:t>
            </a:r>
            <a:r>
              <a:rPr lang="en-US" sz="1800" b="0" i="0" u="none" strike="noStrike" baseline="0" dirty="0">
                <a:latin typeface="CMR9"/>
              </a:rPr>
              <a:t>. We denote the </a:t>
            </a:r>
            <a:r>
              <a:rPr lang="en-US" sz="1800" b="0" i="0" u="none" strike="noStrike" baseline="0" dirty="0">
                <a:solidFill>
                  <a:srgbClr val="FF0000"/>
                </a:solidFill>
                <a:latin typeface="CMR9"/>
              </a:rPr>
              <a:t>market price </a:t>
            </a:r>
            <a:r>
              <a:rPr lang="en-US" sz="1800" b="0" i="0" u="none" strike="noStrike" baseline="0" dirty="0" err="1">
                <a:solidFill>
                  <a:srgbClr val="FF0000"/>
                </a:solidFill>
                <a:latin typeface="CMR9"/>
              </a:rPr>
              <a:t>p.d.f.</a:t>
            </a:r>
            <a:r>
              <a:rPr lang="en-US" sz="1800" dirty="0">
                <a:solidFill>
                  <a:srgbClr val="FF0000"/>
                </a:solidFill>
                <a:latin typeface="CMR9"/>
              </a:rPr>
              <a:t> </a:t>
            </a:r>
            <a:r>
              <a:rPr lang="en-US" sz="1800" b="0" i="0" u="none" strike="noStrike" baseline="0" dirty="0">
                <a:solidFill>
                  <a:srgbClr val="FF0000"/>
                </a:solidFill>
                <a:latin typeface="CMR9"/>
              </a:rPr>
              <a:t>given </a:t>
            </a:r>
            <a:r>
              <a:rPr lang="en-US" sz="1800" b="0" i="0" u="none" strike="noStrike" baseline="0" dirty="0">
                <a:solidFill>
                  <a:srgbClr val="FF0000"/>
                </a:solidFill>
                <a:latin typeface="CMMIB9"/>
              </a:rPr>
              <a:t>x </a:t>
            </a:r>
            <a:r>
              <a:rPr lang="en-US" sz="1800" b="0" i="0" u="none" strike="noStrike" baseline="0" dirty="0">
                <a:solidFill>
                  <a:srgbClr val="FF0000"/>
                </a:solidFill>
                <a:latin typeface="CMR9"/>
              </a:rPr>
              <a:t>as </a:t>
            </a:r>
            <a:r>
              <a:rPr lang="en-US" sz="1800" b="0" i="0" u="none" strike="noStrike" baseline="0" dirty="0">
                <a:solidFill>
                  <a:srgbClr val="FF0000"/>
                </a:solidFill>
                <a:latin typeface="CMMI9"/>
              </a:rPr>
              <a:t>m</a:t>
            </a:r>
            <a:r>
              <a:rPr lang="en-US" sz="1800" b="0" i="0" u="none" strike="noStrike" baseline="0" dirty="0">
                <a:solidFill>
                  <a:srgbClr val="FF0000"/>
                </a:solidFill>
                <a:latin typeface="CMR9"/>
              </a:rPr>
              <a:t>(</a:t>
            </a:r>
            <a:r>
              <a:rPr lang="el-GR" sz="1200" b="0" i="0" dirty="0">
                <a:solidFill>
                  <a:srgbClr val="FF0000"/>
                </a:solidFill>
                <a:effectLst/>
                <a:latin typeface="arial" panose="020B0604020202020204" pitchFamily="34" charset="0"/>
              </a:rPr>
              <a:t>δ</a:t>
            </a:r>
            <a:r>
              <a:rPr lang="en-US" sz="1800" dirty="0">
                <a:solidFill>
                  <a:srgbClr val="FF0000"/>
                </a:solidFill>
                <a:latin typeface="CMMI9"/>
              </a:rPr>
              <a:t>,</a:t>
            </a:r>
            <a:r>
              <a:rPr lang="en-US" sz="1800" b="0" i="0" u="none" strike="noStrike" baseline="0" dirty="0">
                <a:solidFill>
                  <a:srgbClr val="FF0000"/>
                </a:solidFill>
                <a:latin typeface="CMMIB9"/>
              </a:rPr>
              <a:t>x</a:t>
            </a:r>
            <a:r>
              <a:rPr lang="en-US" sz="1800" b="0" i="0" u="none" strike="noStrike" baseline="0" dirty="0">
                <a:solidFill>
                  <a:srgbClr val="FF0000"/>
                </a:solidFill>
                <a:latin typeface="CMR9"/>
              </a:rPr>
              <a:t>), where </a:t>
            </a:r>
            <a:r>
              <a:rPr lang="el-GR" sz="1800" b="0" i="0" dirty="0">
                <a:solidFill>
                  <a:srgbClr val="FF0000"/>
                </a:solidFill>
                <a:effectLst/>
                <a:latin typeface="arial" panose="020B0604020202020204" pitchFamily="34" charset="0"/>
              </a:rPr>
              <a:t>δ</a:t>
            </a:r>
            <a:r>
              <a:rPr lang="en-US" sz="1800" b="0" i="0" u="none" strike="noStrike" baseline="0" dirty="0">
                <a:solidFill>
                  <a:srgbClr val="FF0000"/>
                </a:solidFill>
                <a:latin typeface="CMR9"/>
              </a:rPr>
              <a:t> </a:t>
            </a:r>
            <a:r>
              <a:rPr lang="en-US" sz="1800" b="0" i="0" u="none" strike="noStrike" baseline="0" dirty="0">
                <a:solidFill>
                  <a:srgbClr val="FF0000"/>
                </a:solidFill>
                <a:latin typeface="CMMI9"/>
              </a:rPr>
              <a:t> </a:t>
            </a:r>
            <a:r>
              <a:rPr lang="en-US" sz="1800" b="0" i="0" u="none" strike="noStrike" baseline="0" dirty="0">
                <a:solidFill>
                  <a:srgbClr val="FF0000"/>
                </a:solidFill>
                <a:latin typeface="CMR9"/>
              </a:rPr>
              <a:t>is the market price and </a:t>
            </a:r>
            <a:r>
              <a:rPr lang="en-US" sz="1800" b="0" i="0" u="none" strike="noStrike" baseline="0" dirty="0">
                <a:solidFill>
                  <a:srgbClr val="FF0000"/>
                </a:solidFill>
                <a:latin typeface="CMMI9"/>
              </a:rPr>
              <a:t>m </a:t>
            </a:r>
            <a:r>
              <a:rPr lang="en-US" sz="1800" b="0" i="0" u="none" strike="noStrike" baseline="0" dirty="0">
                <a:solidFill>
                  <a:srgbClr val="FF0000"/>
                </a:solidFill>
                <a:latin typeface="CMR9"/>
              </a:rPr>
              <a:t>is its probability. </a:t>
            </a:r>
          </a:p>
          <a:p>
            <a:pPr algn="l"/>
            <a:r>
              <a:rPr lang="en-US" sz="1800" b="0" i="0" u="none" strike="noStrike" baseline="0" dirty="0">
                <a:solidFill>
                  <a:srgbClr val="FF0000"/>
                </a:solidFill>
                <a:latin typeface="CMR9"/>
              </a:rPr>
              <a:t>If the agent bids at price </a:t>
            </a:r>
            <a:r>
              <a:rPr lang="en-US" sz="1800" b="0" i="0" u="none" strike="noStrike" baseline="0" dirty="0">
                <a:solidFill>
                  <a:srgbClr val="FF0000"/>
                </a:solidFill>
                <a:latin typeface="CMMI9"/>
              </a:rPr>
              <a:t>a&gt;=</a:t>
            </a:r>
            <a:r>
              <a:rPr lang="el-GR" sz="1200" b="0" i="0" dirty="0">
                <a:solidFill>
                  <a:srgbClr val="FF0000"/>
                </a:solidFill>
                <a:effectLst/>
                <a:latin typeface="arial" panose="020B0604020202020204" pitchFamily="34" charset="0"/>
              </a:rPr>
              <a:t>δ</a:t>
            </a:r>
            <a:r>
              <a:rPr lang="en-US" sz="1800" b="0" i="0" u="none" strike="noStrike" baseline="0" dirty="0">
                <a:solidFill>
                  <a:srgbClr val="FF0000"/>
                </a:solidFill>
                <a:latin typeface="CMSY9"/>
              </a:rPr>
              <a:t> </a:t>
            </a:r>
            <a:r>
              <a:rPr lang="en-US" sz="1800" b="0" i="0" u="none" strike="noStrike" baseline="0" dirty="0">
                <a:solidFill>
                  <a:srgbClr val="FF0000"/>
                </a:solidFill>
                <a:latin typeface="CMR9"/>
              </a:rPr>
              <a:t>, then it wins the auction and pays</a:t>
            </a:r>
            <a:r>
              <a:rPr lang="en-US" sz="1800" b="0" i="0" u="none" strike="noStrike" baseline="0" dirty="0">
                <a:latin typeface="CMR9"/>
              </a:rPr>
              <a:t> , and </a:t>
            </a:r>
            <a:r>
              <a:rPr lang="en-US" sz="1800" b="0" i="0" u="none" strike="noStrike" baseline="0" dirty="0">
                <a:solidFill>
                  <a:srgbClr val="FF0000"/>
                </a:solidFill>
                <a:latin typeface="CMR9"/>
              </a:rPr>
              <a:t>the remaining budget changes to </a:t>
            </a:r>
            <a:r>
              <a:rPr lang="en-US" sz="1800" b="0" i="0" u="none" strike="noStrike" baseline="0" dirty="0">
                <a:solidFill>
                  <a:srgbClr val="FF0000"/>
                </a:solidFill>
                <a:latin typeface="CMMI9"/>
              </a:rPr>
              <a:t>b - </a:t>
            </a:r>
            <a:r>
              <a:rPr lang="el-GR" sz="1200" b="0" i="0" dirty="0">
                <a:solidFill>
                  <a:srgbClr val="FF0000"/>
                </a:solidFill>
                <a:effectLst/>
                <a:latin typeface="arial" panose="020B0604020202020204" pitchFamily="34" charset="0"/>
              </a:rPr>
              <a:t>δ</a:t>
            </a:r>
            <a:r>
              <a:rPr lang="en-US" sz="1800" b="0" i="0" u="none" strike="noStrike" baseline="0" dirty="0">
                <a:solidFill>
                  <a:srgbClr val="FF0000"/>
                </a:solidFill>
                <a:latin typeface="CMSY9"/>
              </a:rPr>
              <a:t> </a:t>
            </a:r>
            <a:r>
              <a:rPr lang="en-US" sz="1800" b="0" i="0" u="none" strike="noStrike" baseline="0" dirty="0">
                <a:latin typeface="CMR9"/>
              </a:rPr>
              <a:t>. In this case, the agent can observe the user response and the market price later. </a:t>
            </a:r>
          </a:p>
          <a:p>
            <a:pPr algn="l"/>
            <a:r>
              <a:rPr lang="en-US" sz="1800" b="0" i="0" u="none" strike="noStrike" baseline="0" dirty="0">
                <a:latin typeface="CMR9"/>
              </a:rPr>
              <a:t>Alternatively</a:t>
            </a:r>
            <a:r>
              <a:rPr lang="en-US" sz="1800" b="0" i="0" u="none" strike="noStrike" baseline="0" dirty="0">
                <a:solidFill>
                  <a:srgbClr val="FF0000"/>
                </a:solidFill>
                <a:latin typeface="CMR9"/>
              </a:rPr>
              <a:t>, if losing, the agent gets nothing from the auction</a:t>
            </a:r>
            <a:r>
              <a:rPr lang="en-US" sz="1800" b="0" i="0" u="none" strike="noStrike" baseline="0" dirty="0">
                <a:latin typeface="CMR9"/>
              </a:rPr>
              <a:t>. </a:t>
            </a:r>
            <a:r>
              <a:rPr lang="en-US" sz="1800" b="0" i="0" u="none" strike="noStrike" baseline="0" dirty="0">
                <a:solidFill>
                  <a:srgbClr val="FF0000"/>
                </a:solidFill>
                <a:latin typeface="CMR9"/>
              </a:rPr>
              <a:t>We take predicted CTR(click through rate) (</a:t>
            </a:r>
            <a:r>
              <a:rPr lang="en-US" sz="1800" b="0" i="0" u="none" strike="noStrike" baseline="0" dirty="0" err="1">
                <a:solidFill>
                  <a:srgbClr val="FF0000"/>
                </a:solidFill>
                <a:latin typeface="CMR9"/>
              </a:rPr>
              <a:t>pCTR</a:t>
            </a:r>
            <a:r>
              <a:rPr lang="en-US" sz="1800" b="0" i="0" u="none" strike="noStrike" baseline="0" dirty="0">
                <a:solidFill>
                  <a:srgbClr val="FF0000"/>
                </a:solidFill>
                <a:latin typeface="CMR9"/>
              </a:rPr>
              <a:t>) (</a:t>
            </a:r>
            <a:r>
              <a:rPr lang="en-US" sz="1800" b="0" i="0" u="none" strike="noStrike" baseline="0" dirty="0">
                <a:solidFill>
                  <a:srgbClr val="FF0000"/>
                </a:solidFill>
                <a:latin typeface="CMMIB9"/>
              </a:rPr>
              <a:t>x</a:t>
            </a:r>
            <a:r>
              <a:rPr lang="en-US" sz="1800" b="0" i="0" u="none" strike="noStrike" baseline="0" dirty="0">
                <a:solidFill>
                  <a:srgbClr val="FF0000"/>
                </a:solidFill>
                <a:latin typeface="CMR9"/>
              </a:rPr>
              <a:t>) as the expected reward</a:t>
            </a:r>
            <a:r>
              <a:rPr lang="en-US" sz="1800" b="0" i="0" u="none" strike="noStrike" baseline="0" dirty="0">
                <a:latin typeface="CMR9"/>
              </a:rPr>
              <a:t>, to model the action utility</a:t>
            </a:r>
            <a:r>
              <a:rPr lang="en-US" sz="1800" b="0" i="0" u="none" strike="noStrike" baseline="0" dirty="0">
                <a:solidFill>
                  <a:srgbClr val="FF0000"/>
                </a:solidFill>
                <a:latin typeface="CMR9"/>
              </a:rPr>
              <a:t>. After each auction, the remaining number of auctions changes to </a:t>
            </a:r>
            <a:r>
              <a:rPr lang="en-US" sz="1800" b="0" i="0" u="none" strike="noStrike" baseline="0" dirty="0">
                <a:solidFill>
                  <a:srgbClr val="FF0000"/>
                </a:solidFill>
                <a:latin typeface="CMMI9"/>
              </a:rPr>
              <a:t>t</a:t>
            </a:r>
            <a:r>
              <a:rPr lang="en-US" sz="1800" b="0" i="0" u="none" strike="noStrike" baseline="0" dirty="0">
                <a:solidFill>
                  <a:srgbClr val="FF0000"/>
                </a:solidFill>
                <a:latin typeface="CMSY9"/>
              </a:rPr>
              <a:t> -</a:t>
            </a:r>
            <a:r>
              <a:rPr lang="en-US" sz="1800" b="0" i="0" u="none" strike="noStrike" baseline="0" dirty="0">
                <a:solidFill>
                  <a:srgbClr val="FF0000"/>
                </a:solidFill>
                <a:latin typeface="CMR9"/>
              </a:rPr>
              <a:t>1</a:t>
            </a:r>
            <a:r>
              <a:rPr lang="en-US" sz="1800" b="0" i="0" u="none" strike="noStrike" baseline="0" dirty="0">
                <a:latin typeface="CMR9"/>
              </a:rPr>
              <a:t>. When the </a:t>
            </a:r>
            <a:r>
              <a:rPr lang="en-US" sz="1800" b="0" i="0" u="none" strike="noStrike" baseline="0" dirty="0">
                <a:solidFill>
                  <a:srgbClr val="FF0000"/>
                </a:solidFill>
                <a:latin typeface="CMR9"/>
              </a:rPr>
              <a:t>all auctions of this episode runs out, the current episode ends and both the remaining auction number and budget are reset.</a:t>
            </a:r>
            <a:endParaRPr lang="en-IN" dirty="0">
              <a:solidFill>
                <a:srgbClr val="FF0000"/>
              </a:solidFill>
            </a:endParaRPr>
          </a:p>
        </p:txBody>
      </p:sp>
    </p:spTree>
    <p:extLst>
      <p:ext uri="{BB962C8B-B14F-4D97-AF65-F5344CB8AC3E}">
        <p14:creationId xmlns:p14="http://schemas.microsoft.com/office/powerpoint/2010/main" val="181848502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TotalTime>
  <Words>2010</Words>
  <Application>Microsoft Office PowerPoint</Application>
  <PresentationFormat>Widescreen</PresentationFormat>
  <Paragraphs>99</Paragraphs>
  <Slides>25</Slides>
  <Notes>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25</vt:i4>
      </vt:variant>
    </vt:vector>
  </HeadingPairs>
  <TitlesOfParts>
    <vt:vector size="41" baseType="lpstr">
      <vt:lpstr>-apple-system</vt:lpstr>
      <vt:lpstr>arial</vt:lpstr>
      <vt:lpstr>arial</vt:lpstr>
      <vt:lpstr>Calibri</vt:lpstr>
      <vt:lpstr>CMBX9</vt:lpstr>
      <vt:lpstr>CMCSC10</vt:lpstr>
      <vt:lpstr>CMMI9</vt:lpstr>
      <vt:lpstr>CMMIB6</vt:lpstr>
      <vt:lpstr>CMMIB9</vt:lpstr>
      <vt:lpstr>CMR6</vt:lpstr>
      <vt:lpstr>CMR9</vt:lpstr>
      <vt:lpstr>CMSY6</vt:lpstr>
      <vt:lpstr>CMSY9</vt:lpstr>
      <vt:lpstr>NimbusSanL-Bold</vt:lpstr>
      <vt:lpstr>NimbusSanL-Regu</vt:lpstr>
      <vt:lpstr>Office Theme</vt:lpstr>
      <vt:lpstr>Real-Time Bidding by Reinforcement Learning in Display Advertising</vt:lpstr>
      <vt:lpstr>Introduction: How is an ad served in Real Time Bidding?</vt:lpstr>
      <vt:lpstr>Steps in RTB</vt:lpstr>
      <vt:lpstr>Steps in RTB(contd…)</vt:lpstr>
      <vt:lpstr>Survey</vt:lpstr>
      <vt:lpstr>Problem and Formulation</vt:lpstr>
      <vt:lpstr>Diagram of Reinforcement Learning to Bid</vt:lpstr>
      <vt:lpstr>Problem Definition</vt:lpstr>
      <vt:lpstr>Problem Definition (contd..)</vt:lpstr>
      <vt:lpstr>MDP Formulation of RTB</vt:lpstr>
      <vt:lpstr>Dynamic Programming Solution</vt:lpstr>
      <vt:lpstr>PowerPoint Presentation</vt:lpstr>
      <vt:lpstr>Algorithm 1: Reinforcement Learning to Bid</vt:lpstr>
      <vt:lpstr>Experimental Setup:</vt:lpstr>
      <vt:lpstr>2. Evaluation Methods</vt:lpstr>
      <vt:lpstr>PowerPoint Presentation</vt:lpstr>
      <vt:lpstr>3. Compared Methods</vt:lpstr>
      <vt:lpstr>Experimental Results: Small-Scale Evaluation</vt:lpstr>
      <vt:lpstr>Experimental Results (contd..)</vt:lpstr>
      <vt:lpstr>Code </vt:lpstr>
      <vt:lpstr>Results : output of the small-scale evaluation on ipinyou dataset These results are produced from a subset (the first 3,50,000 lines of each campaign in iPinYou) under T = 1000 and c0 = 1/32</vt:lpstr>
      <vt:lpstr>Conclusion</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Bidding by Reinforcement Learning in Display Advertising</dc:title>
  <dc:creator>Shreya Goswami</dc:creator>
  <cp:lastModifiedBy>Shreya Goswami</cp:lastModifiedBy>
  <cp:revision>11</cp:revision>
  <dcterms:modified xsi:type="dcterms:W3CDTF">2022-04-27T09:24:36Z</dcterms:modified>
</cp:coreProperties>
</file>