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4"/>
  </p:notesMasterIdLst>
  <p:sldIdLst>
    <p:sldId id="256" r:id="rId2"/>
    <p:sldId id="257" r:id="rId3"/>
    <p:sldId id="258" r:id="rId4"/>
    <p:sldId id="265" r:id="rId5"/>
    <p:sldId id="259" r:id="rId6"/>
    <p:sldId id="260" r:id="rId7"/>
    <p:sldId id="266" r:id="rId8"/>
    <p:sldId id="261" r:id="rId9"/>
    <p:sldId id="262" r:id="rId10"/>
    <p:sldId id="263"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660033"/>
    <a:srgbClr val="F4EB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60"/>
  </p:normalViewPr>
  <p:slideViewPr>
    <p:cSldViewPr snapToGrid="0">
      <p:cViewPr varScale="1">
        <p:scale>
          <a:sx n="81" d="100"/>
          <a:sy n="81" d="100"/>
        </p:scale>
        <p:origin x="78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E02AF4-8063-490E-91CB-05DC159DFFA4}" type="doc">
      <dgm:prSet loTypeId="urn:microsoft.com/office/officeart/2005/8/layout/process1" loCatId="process" qsTypeId="urn:microsoft.com/office/officeart/2005/8/quickstyle/simple1" qsCatId="simple" csTypeId="urn:microsoft.com/office/officeart/2005/8/colors/accent1_1" csCatId="accent1" phldr="1"/>
      <dgm:spPr/>
    </dgm:pt>
    <dgm:pt modelId="{73C68C5E-0DFB-4C05-A574-F9B4DA4422FE}">
      <dgm:prSet phldrT="[Text]"/>
      <dgm:spPr/>
      <dgm:t>
        <a:bodyPr/>
        <a:lstStyle/>
        <a:p>
          <a:r>
            <a:rPr lang="en-IN" dirty="0"/>
            <a:t>Data Loading</a:t>
          </a:r>
        </a:p>
      </dgm:t>
    </dgm:pt>
    <dgm:pt modelId="{4726712F-F364-47BA-9B2E-AA5EDBE77341}" type="parTrans" cxnId="{A938382F-D75A-454A-A247-877E63B4A519}">
      <dgm:prSet/>
      <dgm:spPr/>
      <dgm:t>
        <a:bodyPr/>
        <a:lstStyle/>
        <a:p>
          <a:endParaRPr lang="en-IN"/>
        </a:p>
      </dgm:t>
    </dgm:pt>
    <dgm:pt modelId="{042D5ECF-C77F-4CFD-84F1-FE548DF5ABF1}" type="sibTrans" cxnId="{A938382F-D75A-454A-A247-877E63B4A519}">
      <dgm:prSet/>
      <dgm:spPr/>
      <dgm:t>
        <a:bodyPr/>
        <a:lstStyle/>
        <a:p>
          <a:endParaRPr lang="en-IN"/>
        </a:p>
      </dgm:t>
    </dgm:pt>
    <dgm:pt modelId="{2252064E-79EF-43E4-9B9C-9678C7C39668}">
      <dgm:prSet phldrT="[Text]"/>
      <dgm:spPr/>
      <dgm:t>
        <a:bodyPr/>
        <a:lstStyle/>
        <a:p>
          <a:r>
            <a:rPr lang="en-IN" dirty="0"/>
            <a:t>Exploratory data Analysis</a:t>
          </a:r>
        </a:p>
      </dgm:t>
    </dgm:pt>
    <dgm:pt modelId="{A934D8BF-9E51-4D70-86BE-0CB6C5D33A31}" type="parTrans" cxnId="{842CF059-A01B-451F-BD01-0755DD5E7272}">
      <dgm:prSet/>
      <dgm:spPr/>
      <dgm:t>
        <a:bodyPr/>
        <a:lstStyle/>
        <a:p>
          <a:endParaRPr lang="en-IN"/>
        </a:p>
      </dgm:t>
    </dgm:pt>
    <dgm:pt modelId="{397514E3-26B2-4DFE-8326-33E40F7B99DA}" type="sibTrans" cxnId="{842CF059-A01B-451F-BD01-0755DD5E7272}">
      <dgm:prSet/>
      <dgm:spPr/>
      <dgm:t>
        <a:bodyPr/>
        <a:lstStyle/>
        <a:p>
          <a:endParaRPr lang="en-IN"/>
        </a:p>
      </dgm:t>
    </dgm:pt>
    <dgm:pt modelId="{F65487F2-05BF-4AC0-B690-B000A8C39B64}">
      <dgm:prSet phldrT="[Text]"/>
      <dgm:spPr/>
      <dgm:t>
        <a:bodyPr/>
        <a:lstStyle/>
        <a:p>
          <a:r>
            <a:rPr lang="en-IN" dirty="0"/>
            <a:t>Feature Engineering</a:t>
          </a:r>
        </a:p>
      </dgm:t>
    </dgm:pt>
    <dgm:pt modelId="{60B65A46-95AA-4B68-BBD6-533CB236BCF0}" type="parTrans" cxnId="{94FE82C3-03AE-4BE3-BC4A-C0CECA27AF78}">
      <dgm:prSet/>
      <dgm:spPr/>
      <dgm:t>
        <a:bodyPr/>
        <a:lstStyle/>
        <a:p>
          <a:endParaRPr lang="en-IN"/>
        </a:p>
      </dgm:t>
    </dgm:pt>
    <dgm:pt modelId="{01E53019-BA33-44CA-803D-7D781810C9FA}" type="sibTrans" cxnId="{94FE82C3-03AE-4BE3-BC4A-C0CECA27AF78}">
      <dgm:prSet/>
      <dgm:spPr/>
      <dgm:t>
        <a:bodyPr/>
        <a:lstStyle/>
        <a:p>
          <a:endParaRPr lang="en-IN"/>
        </a:p>
      </dgm:t>
    </dgm:pt>
    <dgm:pt modelId="{6AD2F273-7AEA-45AB-B01C-D75043719975}">
      <dgm:prSet phldrT="[Text]"/>
      <dgm:spPr/>
      <dgm:t>
        <a:bodyPr/>
        <a:lstStyle/>
        <a:p>
          <a:r>
            <a:rPr lang="en-IN" dirty="0"/>
            <a:t>Model Testing / Model Evaluation</a:t>
          </a:r>
        </a:p>
      </dgm:t>
    </dgm:pt>
    <dgm:pt modelId="{233EB189-5BBC-4B05-9F98-59DC60935EB3}" type="parTrans" cxnId="{2DB07358-8997-4CD4-9AFB-50E8056FBCC3}">
      <dgm:prSet/>
      <dgm:spPr/>
      <dgm:t>
        <a:bodyPr/>
        <a:lstStyle/>
        <a:p>
          <a:endParaRPr lang="en-IN"/>
        </a:p>
      </dgm:t>
    </dgm:pt>
    <dgm:pt modelId="{47FBC883-959D-4AC4-9365-FE72F7BE6179}" type="sibTrans" cxnId="{2DB07358-8997-4CD4-9AFB-50E8056FBCC3}">
      <dgm:prSet/>
      <dgm:spPr/>
      <dgm:t>
        <a:bodyPr/>
        <a:lstStyle/>
        <a:p>
          <a:endParaRPr lang="en-IN"/>
        </a:p>
      </dgm:t>
    </dgm:pt>
    <dgm:pt modelId="{7969F23C-FF41-41E3-A2EB-7722DB60C538}">
      <dgm:prSet phldrT="[Text]"/>
      <dgm:spPr/>
      <dgm:t>
        <a:bodyPr/>
        <a:lstStyle/>
        <a:p>
          <a:r>
            <a:rPr lang="en-IN" dirty="0"/>
            <a:t>Model Training</a:t>
          </a:r>
        </a:p>
      </dgm:t>
    </dgm:pt>
    <dgm:pt modelId="{D80463A1-D7E2-4A55-B9F7-545B1EA46502}" type="parTrans" cxnId="{57F95B83-8246-4F64-AF4B-02B5F8B22397}">
      <dgm:prSet/>
      <dgm:spPr/>
      <dgm:t>
        <a:bodyPr/>
        <a:lstStyle/>
        <a:p>
          <a:endParaRPr lang="en-IN"/>
        </a:p>
      </dgm:t>
    </dgm:pt>
    <dgm:pt modelId="{9CD0BE20-C4EB-40BF-9E61-42FBE25BB4F4}" type="sibTrans" cxnId="{57F95B83-8246-4F64-AF4B-02B5F8B22397}">
      <dgm:prSet/>
      <dgm:spPr/>
      <dgm:t>
        <a:bodyPr/>
        <a:lstStyle/>
        <a:p>
          <a:endParaRPr lang="en-IN"/>
        </a:p>
      </dgm:t>
    </dgm:pt>
    <dgm:pt modelId="{3EB80947-6C37-441E-9AFF-0C611BC4E92D}" type="pres">
      <dgm:prSet presAssocID="{36E02AF4-8063-490E-91CB-05DC159DFFA4}" presName="Name0" presStyleCnt="0">
        <dgm:presLayoutVars>
          <dgm:dir/>
          <dgm:resizeHandles val="exact"/>
        </dgm:presLayoutVars>
      </dgm:prSet>
      <dgm:spPr/>
    </dgm:pt>
    <dgm:pt modelId="{A842E816-BD57-4F44-B52C-35DFEC7B7CFE}" type="pres">
      <dgm:prSet presAssocID="{73C68C5E-0DFB-4C05-A574-F9B4DA4422FE}" presName="node" presStyleLbl="node1" presStyleIdx="0" presStyleCnt="5">
        <dgm:presLayoutVars>
          <dgm:bulletEnabled val="1"/>
        </dgm:presLayoutVars>
      </dgm:prSet>
      <dgm:spPr/>
    </dgm:pt>
    <dgm:pt modelId="{397F2D80-E862-41E5-A6B2-1123F02742B0}" type="pres">
      <dgm:prSet presAssocID="{042D5ECF-C77F-4CFD-84F1-FE548DF5ABF1}" presName="sibTrans" presStyleLbl="sibTrans2D1" presStyleIdx="0" presStyleCnt="4"/>
      <dgm:spPr/>
    </dgm:pt>
    <dgm:pt modelId="{7D4D1D4F-EB8E-4CE2-A8DC-7223E2A5B9D1}" type="pres">
      <dgm:prSet presAssocID="{042D5ECF-C77F-4CFD-84F1-FE548DF5ABF1}" presName="connectorText" presStyleLbl="sibTrans2D1" presStyleIdx="0" presStyleCnt="4"/>
      <dgm:spPr/>
    </dgm:pt>
    <dgm:pt modelId="{9902D46B-2AE5-410B-AED2-8AD6875144A4}" type="pres">
      <dgm:prSet presAssocID="{2252064E-79EF-43E4-9B9C-9678C7C39668}" presName="node" presStyleLbl="node1" presStyleIdx="1" presStyleCnt="5" custLinFactNeighborX="1481" custLinFactNeighborY="2556">
        <dgm:presLayoutVars>
          <dgm:bulletEnabled val="1"/>
        </dgm:presLayoutVars>
      </dgm:prSet>
      <dgm:spPr/>
    </dgm:pt>
    <dgm:pt modelId="{DF3A4F74-48E0-4FE3-9CE7-8A99451FC2EF}" type="pres">
      <dgm:prSet presAssocID="{397514E3-26B2-4DFE-8326-33E40F7B99DA}" presName="sibTrans" presStyleLbl="sibTrans2D1" presStyleIdx="1" presStyleCnt="4"/>
      <dgm:spPr/>
    </dgm:pt>
    <dgm:pt modelId="{8B2B63EF-4805-461D-8F50-369D697B61ED}" type="pres">
      <dgm:prSet presAssocID="{397514E3-26B2-4DFE-8326-33E40F7B99DA}" presName="connectorText" presStyleLbl="sibTrans2D1" presStyleIdx="1" presStyleCnt="4"/>
      <dgm:spPr/>
    </dgm:pt>
    <dgm:pt modelId="{8548E2A0-B770-4358-9475-57D93CB9D114}" type="pres">
      <dgm:prSet presAssocID="{F65487F2-05BF-4AC0-B690-B000A8C39B64}" presName="node" presStyleLbl="node1" presStyleIdx="2" presStyleCnt="5">
        <dgm:presLayoutVars>
          <dgm:bulletEnabled val="1"/>
        </dgm:presLayoutVars>
      </dgm:prSet>
      <dgm:spPr/>
    </dgm:pt>
    <dgm:pt modelId="{B32B51A3-94A2-4BC8-A939-F936188BEE73}" type="pres">
      <dgm:prSet presAssocID="{01E53019-BA33-44CA-803D-7D781810C9FA}" presName="sibTrans" presStyleLbl="sibTrans2D1" presStyleIdx="2" presStyleCnt="4"/>
      <dgm:spPr/>
    </dgm:pt>
    <dgm:pt modelId="{8669E1FF-DA17-4FC4-8697-B72FE24AF70B}" type="pres">
      <dgm:prSet presAssocID="{01E53019-BA33-44CA-803D-7D781810C9FA}" presName="connectorText" presStyleLbl="sibTrans2D1" presStyleIdx="2" presStyleCnt="4"/>
      <dgm:spPr/>
    </dgm:pt>
    <dgm:pt modelId="{E360D30C-D3CC-49D8-88B4-773A5F9F771D}" type="pres">
      <dgm:prSet presAssocID="{7969F23C-FF41-41E3-A2EB-7722DB60C538}" presName="node" presStyleLbl="node1" presStyleIdx="3" presStyleCnt="5">
        <dgm:presLayoutVars>
          <dgm:bulletEnabled val="1"/>
        </dgm:presLayoutVars>
      </dgm:prSet>
      <dgm:spPr/>
    </dgm:pt>
    <dgm:pt modelId="{E4A05696-382D-40FA-9BDD-4D5B8F690D87}" type="pres">
      <dgm:prSet presAssocID="{9CD0BE20-C4EB-40BF-9E61-42FBE25BB4F4}" presName="sibTrans" presStyleLbl="sibTrans2D1" presStyleIdx="3" presStyleCnt="4"/>
      <dgm:spPr/>
    </dgm:pt>
    <dgm:pt modelId="{3A0A1C0F-F436-4435-8B66-6B76BA9FFBF7}" type="pres">
      <dgm:prSet presAssocID="{9CD0BE20-C4EB-40BF-9E61-42FBE25BB4F4}" presName="connectorText" presStyleLbl="sibTrans2D1" presStyleIdx="3" presStyleCnt="4"/>
      <dgm:spPr/>
    </dgm:pt>
    <dgm:pt modelId="{276CB996-6B63-48AB-9E66-95ED049FE9AF}" type="pres">
      <dgm:prSet presAssocID="{6AD2F273-7AEA-45AB-B01C-D75043719975}" presName="node" presStyleLbl="node1" presStyleIdx="4" presStyleCnt="5">
        <dgm:presLayoutVars>
          <dgm:bulletEnabled val="1"/>
        </dgm:presLayoutVars>
      </dgm:prSet>
      <dgm:spPr/>
    </dgm:pt>
  </dgm:ptLst>
  <dgm:cxnLst>
    <dgm:cxn modelId="{E466ED0B-E735-42BA-B1E5-D918A7C510CC}" type="presOf" srcId="{9CD0BE20-C4EB-40BF-9E61-42FBE25BB4F4}" destId="{E4A05696-382D-40FA-9BDD-4D5B8F690D87}" srcOrd="0" destOrd="0" presId="urn:microsoft.com/office/officeart/2005/8/layout/process1"/>
    <dgm:cxn modelId="{B4617C24-74A2-4449-8BAA-6475F3CE3A47}" type="presOf" srcId="{042D5ECF-C77F-4CFD-84F1-FE548DF5ABF1}" destId="{397F2D80-E862-41E5-A6B2-1123F02742B0}" srcOrd="0" destOrd="0" presId="urn:microsoft.com/office/officeart/2005/8/layout/process1"/>
    <dgm:cxn modelId="{A938382F-D75A-454A-A247-877E63B4A519}" srcId="{36E02AF4-8063-490E-91CB-05DC159DFFA4}" destId="{73C68C5E-0DFB-4C05-A574-F9B4DA4422FE}" srcOrd="0" destOrd="0" parTransId="{4726712F-F364-47BA-9B2E-AA5EDBE77341}" sibTransId="{042D5ECF-C77F-4CFD-84F1-FE548DF5ABF1}"/>
    <dgm:cxn modelId="{B7A07539-2196-4B1C-A562-770E6BEC4294}" type="presOf" srcId="{01E53019-BA33-44CA-803D-7D781810C9FA}" destId="{B32B51A3-94A2-4BC8-A939-F936188BEE73}" srcOrd="0" destOrd="0" presId="urn:microsoft.com/office/officeart/2005/8/layout/process1"/>
    <dgm:cxn modelId="{757EDA5E-931B-4FAF-A7F8-5C6A9BA6B4FA}" type="presOf" srcId="{042D5ECF-C77F-4CFD-84F1-FE548DF5ABF1}" destId="{7D4D1D4F-EB8E-4CE2-A8DC-7223E2A5B9D1}" srcOrd="1" destOrd="0" presId="urn:microsoft.com/office/officeart/2005/8/layout/process1"/>
    <dgm:cxn modelId="{4721F060-86AA-45AE-98DC-E0DE2E4106DF}" type="presOf" srcId="{6AD2F273-7AEA-45AB-B01C-D75043719975}" destId="{276CB996-6B63-48AB-9E66-95ED049FE9AF}" srcOrd="0" destOrd="0" presId="urn:microsoft.com/office/officeart/2005/8/layout/process1"/>
    <dgm:cxn modelId="{A8F37866-AD84-49CA-8235-5BED1C5E4905}" type="presOf" srcId="{73C68C5E-0DFB-4C05-A574-F9B4DA4422FE}" destId="{A842E816-BD57-4F44-B52C-35DFEC7B7CFE}" srcOrd="0" destOrd="0" presId="urn:microsoft.com/office/officeart/2005/8/layout/process1"/>
    <dgm:cxn modelId="{2DB07358-8997-4CD4-9AFB-50E8056FBCC3}" srcId="{36E02AF4-8063-490E-91CB-05DC159DFFA4}" destId="{6AD2F273-7AEA-45AB-B01C-D75043719975}" srcOrd="4" destOrd="0" parTransId="{233EB189-5BBC-4B05-9F98-59DC60935EB3}" sibTransId="{47FBC883-959D-4AC4-9365-FE72F7BE6179}"/>
    <dgm:cxn modelId="{842CF059-A01B-451F-BD01-0755DD5E7272}" srcId="{36E02AF4-8063-490E-91CB-05DC159DFFA4}" destId="{2252064E-79EF-43E4-9B9C-9678C7C39668}" srcOrd="1" destOrd="0" parTransId="{A934D8BF-9E51-4D70-86BE-0CB6C5D33A31}" sibTransId="{397514E3-26B2-4DFE-8326-33E40F7B99DA}"/>
    <dgm:cxn modelId="{57F95B83-8246-4F64-AF4B-02B5F8B22397}" srcId="{36E02AF4-8063-490E-91CB-05DC159DFFA4}" destId="{7969F23C-FF41-41E3-A2EB-7722DB60C538}" srcOrd="3" destOrd="0" parTransId="{D80463A1-D7E2-4A55-B9F7-545B1EA46502}" sibTransId="{9CD0BE20-C4EB-40BF-9E61-42FBE25BB4F4}"/>
    <dgm:cxn modelId="{BFE5BC87-C52F-4984-8944-4C971EA39AE2}" type="presOf" srcId="{7969F23C-FF41-41E3-A2EB-7722DB60C538}" destId="{E360D30C-D3CC-49D8-88B4-773A5F9F771D}" srcOrd="0" destOrd="0" presId="urn:microsoft.com/office/officeart/2005/8/layout/process1"/>
    <dgm:cxn modelId="{2F0612B5-C86A-4A3A-AF18-7DD8611A7203}" type="presOf" srcId="{F65487F2-05BF-4AC0-B690-B000A8C39B64}" destId="{8548E2A0-B770-4358-9475-57D93CB9D114}" srcOrd="0" destOrd="0" presId="urn:microsoft.com/office/officeart/2005/8/layout/process1"/>
    <dgm:cxn modelId="{94FE82C3-03AE-4BE3-BC4A-C0CECA27AF78}" srcId="{36E02AF4-8063-490E-91CB-05DC159DFFA4}" destId="{F65487F2-05BF-4AC0-B690-B000A8C39B64}" srcOrd="2" destOrd="0" parTransId="{60B65A46-95AA-4B68-BBD6-533CB236BCF0}" sibTransId="{01E53019-BA33-44CA-803D-7D781810C9FA}"/>
    <dgm:cxn modelId="{B2A8C1C3-5D10-4541-8536-E98ED6231913}" type="presOf" srcId="{2252064E-79EF-43E4-9B9C-9678C7C39668}" destId="{9902D46B-2AE5-410B-AED2-8AD6875144A4}" srcOrd="0" destOrd="0" presId="urn:microsoft.com/office/officeart/2005/8/layout/process1"/>
    <dgm:cxn modelId="{1BFEECC6-691F-4109-AA34-E23C1FA8F549}" type="presOf" srcId="{01E53019-BA33-44CA-803D-7D781810C9FA}" destId="{8669E1FF-DA17-4FC4-8697-B72FE24AF70B}" srcOrd="1" destOrd="0" presId="urn:microsoft.com/office/officeart/2005/8/layout/process1"/>
    <dgm:cxn modelId="{A832FAC6-ACC3-440B-8961-C7C2CDA6BB84}" type="presOf" srcId="{9CD0BE20-C4EB-40BF-9E61-42FBE25BB4F4}" destId="{3A0A1C0F-F436-4435-8B66-6B76BA9FFBF7}" srcOrd="1" destOrd="0" presId="urn:microsoft.com/office/officeart/2005/8/layout/process1"/>
    <dgm:cxn modelId="{61B424D2-77E5-43D6-8720-718E94053463}" type="presOf" srcId="{397514E3-26B2-4DFE-8326-33E40F7B99DA}" destId="{DF3A4F74-48E0-4FE3-9CE7-8A99451FC2EF}" srcOrd="0" destOrd="0" presId="urn:microsoft.com/office/officeart/2005/8/layout/process1"/>
    <dgm:cxn modelId="{B37C60E8-C4AD-4D68-8590-60FDF19E2468}" type="presOf" srcId="{397514E3-26B2-4DFE-8326-33E40F7B99DA}" destId="{8B2B63EF-4805-461D-8F50-369D697B61ED}" srcOrd="1" destOrd="0" presId="urn:microsoft.com/office/officeart/2005/8/layout/process1"/>
    <dgm:cxn modelId="{AA92DAF2-C9FD-4FA6-A044-54F3665B75A6}" type="presOf" srcId="{36E02AF4-8063-490E-91CB-05DC159DFFA4}" destId="{3EB80947-6C37-441E-9AFF-0C611BC4E92D}" srcOrd="0" destOrd="0" presId="urn:microsoft.com/office/officeart/2005/8/layout/process1"/>
    <dgm:cxn modelId="{CB17203C-A8B9-425D-9AE0-000ABED4CD76}" type="presParOf" srcId="{3EB80947-6C37-441E-9AFF-0C611BC4E92D}" destId="{A842E816-BD57-4F44-B52C-35DFEC7B7CFE}" srcOrd="0" destOrd="0" presId="urn:microsoft.com/office/officeart/2005/8/layout/process1"/>
    <dgm:cxn modelId="{45219938-2776-4060-A766-0696098A2067}" type="presParOf" srcId="{3EB80947-6C37-441E-9AFF-0C611BC4E92D}" destId="{397F2D80-E862-41E5-A6B2-1123F02742B0}" srcOrd="1" destOrd="0" presId="urn:microsoft.com/office/officeart/2005/8/layout/process1"/>
    <dgm:cxn modelId="{4E35942D-67A1-4591-8FCC-256240F0CB65}" type="presParOf" srcId="{397F2D80-E862-41E5-A6B2-1123F02742B0}" destId="{7D4D1D4F-EB8E-4CE2-A8DC-7223E2A5B9D1}" srcOrd="0" destOrd="0" presId="urn:microsoft.com/office/officeart/2005/8/layout/process1"/>
    <dgm:cxn modelId="{E64EC095-1993-4691-B575-914968037148}" type="presParOf" srcId="{3EB80947-6C37-441E-9AFF-0C611BC4E92D}" destId="{9902D46B-2AE5-410B-AED2-8AD6875144A4}" srcOrd="2" destOrd="0" presId="urn:microsoft.com/office/officeart/2005/8/layout/process1"/>
    <dgm:cxn modelId="{1748B9AD-8FAD-4FEC-A3D7-9E20E15341FE}" type="presParOf" srcId="{3EB80947-6C37-441E-9AFF-0C611BC4E92D}" destId="{DF3A4F74-48E0-4FE3-9CE7-8A99451FC2EF}" srcOrd="3" destOrd="0" presId="urn:microsoft.com/office/officeart/2005/8/layout/process1"/>
    <dgm:cxn modelId="{EEBE47CF-D0E1-43AD-B9EF-3EF3169DDE80}" type="presParOf" srcId="{DF3A4F74-48E0-4FE3-9CE7-8A99451FC2EF}" destId="{8B2B63EF-4805-461D-8F50-369D697B61ED}" srcOrd="0" destOrd="0" presId="urn:microsoft.com/office/officeart/2005/8/layout/process1"/>
    <dgm:cxn modelId="{0BD35993-827C-4AA2-9B9A-1AC9B3A109D0}" type="presParOf" srcId="{3EB80947-6C37-441E-9AFF-0C611BC4E92D}" destId="{8548E2A0-B770-4358-9475-57D93CB9D114}" srcOrd="4" destOrd="0" presId="urn:microsoft.com/office/officeart/2005/8/layout/process1"/>
    <dgm:cxn modelId="{15647A7A-F11A-4363-9F44-35F200434928}" type="presParOf" srcId="{3EB80947-6C37-441E-9AFF-0C611BC4E92D}" destId="{B32B51A3-94A2-4BC8-A939-F936188BEE73}" srcOrd="5" destOrd="0" presId="urn:microsoft.com/office/officeart/2005/8/layout/process1"/>
    <dgm:cxn modelId="{B4F0ECE4-D043-4141-BC9D-E7C9E3017BD2}" type="presParOf" srcId="{B32B51A3-94A2-4BC8-A939-F936188BEE73}" destId="{8669E1FF-DA17-4FC4-8697-B72FE24AF70B}" srcOrd="0" destOrd="0" presId="urn:microsoft.com/office/officeart/2005/8/layout/process1"/>
    <dgm:cxn modelId="{4635664C-E48F-4430-9BDB-E1254A302E8C}" type="presParOf" srcId="{3EB80947-6C37-441E-9AFF-0C611BC4E92D}" destId="{E360D30C-D3CC-49D8-88B4-773A5F9F771D}" srcOrd="6" destOrd="0" presId="urn:microsoft.com/office/officeart/2005/8/layout/process1"/>
    <dgm:cxn modelId="{591E9B68-A37B-4EFB-A6CB-70D3BC254D0D}" type="presParOf" srcId="{3EB80947-6C37-441E-9AFF-0C611BC4E92D}" destId="{E4A05696-382D-40FA-9BDD-4D5B8F690D87}" srcOrd="7" destOrd="0" presId="urn:microsoft.com/office/officeart/2005/8/layout/process1"/>
    <dgm:cxn modelId="{62853D8F-F07C-4264-8EE7-97CA09830D05}" type="presParOf" srcId="{E4A05696-382D-40FA-9BDD-4D5B8F690D87}" destId="{3A0A1C0F-F436-4435-8B66-6B76BA9FFBF7}" srcOrd="0" destOrd="0" presId="urn:microsoft.com/office/officeart/2005/8/layout/process1"/>
    <dgm:cxn modelId="{2CA0E709-B2A0-405E-B47E-2F5E36385C00}" type="presParOf" srcId="{3EB80947-6C37-441E-9AFF-0C611BC4E92D}" destId="{276CB996-6B63-48AB-9E66-95ED049FE9AF}"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2E816-BD57-4F44-B52C-35DFEC7B7CFE}">
      <dsp:nvSpPr>
        <dsp:cNvPr id="0" name=""/>
        <dsp:cNvSpPr/>
      </dsp:nvSpPr>
      <dsp:spPr>
        <a:xfrm>
          <a:off x="5134" y="0"/>
          <a:ext cx="1591716" cy="61390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Data Loading</a:t>
          </a:r>
        </a:p>
      </dsp:txBody>
      <dsp:txXfrm>
        <a:off x="23115" y="17981"/>
        <a:ext cx="1555754" cy="577940"/>
      </dsp:txXfrm>
    </dsp:sp>
    <dsp:sp modelId="{397F2D80-E862-41E5-A6B2-1123F02742B0}">
      <dsp:nvSpPr>
        <dsp:cNvPr id="0" name=""/>
        <dsp:cNvSpPr/>
      </dsp:nvSpPr>
      <dsp:spPr>
        <a:xfrm>
          <a:off x="1758380" y="109578"/>
          <a:ext cx="342441"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1758380" y="188527"/>
        <a:ext cx="239709" cy="236847"/>
      </dsp:txXfrm>
    </dsp:sp>
    <dsp:sp modelId="{9902D46B-2AE5-410B-AED2-8AD6875144A4}">
      <dsp:nvSpPr>
        <dsp:cNvPr id="0" name=""/>
        <dsp:cNvSpPr/>
      </dsp:nvSpPr>
      <dsp:spPr>
        <a:xfrm>
          <a:off x="2242967" y="0"/>
          <a:ext cx="1591716" cy="61390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Exploratory data Analysis</a:t>
          </a:r>
        </a:p>
      </dsp:txBody>
      <dsp:txXfrm>
        <a:off x="2260948" y="17981"/>
        <a:ext cx="1555754" cy="577940"/>
      </dsp:txXfrm>
    </dsp:sp>
    <dsp:sp modelId="{DF3A4F74-48E0-4FE3-9CE7-8A99451FC2EF}">
      <dsp:nvSpPr>
        <dsp:cNvPr id="0" name=""/>
        <dsp:cNvSpPr/>
      </dsp:nvSpPr>
      <dsp:spPr>
        <a:xfrm>
          <a:off x="3991498" y="109578"/>
          <a:ext cx="332446"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3991498" y="188527"/>
        <a:ext cx="232712" cy="236847"/>
      </dsp:txXfrm>
    </dsp:sp>
    <dsp:sp modelId="{8548E2A0-B770-4358-9475-57D93CB9D114}">
      <dsp:nvSpPr>
        <dsp:cNvPr id="0" name=""/>
        <dsp:cNvSpPr/>
      </dsp:nvSpPr>
      <dsp:spPr>
        <a:xfrm>
          <a:off x="4461941" y="0"/>
          <a:ext cx="1591716" cy="61390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Feature Engineering</a:t>
          </a:r>
        </a:p>
      </dsp:txBody>
      <dsp:txXfrm>
        <a:off x="4479922" y="17981"/>
        <a:ext cx="1555754" cy="577940"/>
      </dsp:txXfrm>
    </dsp:sp>
    <dsp:sp modelId="{B32B51A3-94A2-4BC8-A939-F936188BEE73}">
      <dsp:nvSpPr>
        <dsp:cNvPr id="0" name=""/>
        <dsp:cNvSpPr/>
      </dsp:nvSpPr>
      <dsp:spPr>
        <a:xfrm>
          <a:off x="6212830" y="109578"/>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6212830" y="188527"/>
        <a:ext cx="236210" cy="236847"/>
      </dsp:txXfrm>
    </dsp:sp>
    <dsp:sp modelId="{E360D30C-D3CC-49D8-88B4-773A5F9F771D}">
      <dsp:nvSpPr>
        <dsp:cNvPr id="0" name=""/>
        <dsp:cNvSpPr/>
      </dsp:nvSpPr>
      <dsp:spPr>
        <a:xfrm>
          <a:off x="6690345" y="0"/>
          <a:ext cx="1591716" cy="61390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Model Training</a:t>
          </a:r>
        </a:p>
      </dsp:txBody>
      <dsp:txXfrm>
        <a:off x="6708326" y="17981"/>
        <a:ext cx="1555754" cy="577940"/>
      </dsp:txXfrm>
    </dsp:sp>
    <dsp:sp modelId="{E4A05696-382D-40FA-9BDD-4D5B8F690D87}">
      <dsp:nvSpPr>
        <dsp:cNvPr id="0" name=""/>
        <dsp:cNvSpPr/>
      </dsp:nvSpPr>
      <dsp:spPr>
        <a:xfrm>
          <a:off x="8441233" y="109578"/>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8441233" y="188527"/>
        <a:ext cx="236210" cy="236847"/>
      </dsp:txXfrm>
    </dsp:sp>
    <dsp:sp modelId="{276CB996-6B63-48AB-9E66-95ED049FE9AF}">
      <dsp:nvSpPr>
        <dsp:cNvPr id="0" name=""/>
        <dsp:cNvSpPr/>
      </dsp:nvSpPr>
      <dsp:spPr>
        <a:xfrm>
          <a:off x="8918748" y="0"/>
          <a:ext cx="1591716" cy="61390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Model Testing / Model Evaluation</a:t>
          </a:r>
        </a:p>
      </dsp:txBody>
      <dsp:txXfrm>
        <a:off x="8936729" y="17981"/>
        <a:ext cx="1555754" cy="5779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3217F-721E-4CB4-92A5-436196DA61B7}" type="datetimeFigureOut">
              <a:rPr lang="en-IN" smtClean="0"/>
              <a:t>15-12-2021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C1A12-4D89-4DCC-86C6-577F619C642F}" type="slidenum">
              <a:rPr lang="en-IN" smtClean="0"/>
              <a:t>‹#›</a:t>
            </a:fld>
            <a:endParaRPr lang="en-IN"/>
          </a:p>
        </p:txBody>
      </p:sp>
    </p:spTree>
    <p:extLst>
      <p:ext uri="{BB962C8B-B14F-4D97-AF65-F5344CB8AC3E}">
        <p14:creationId xmlns:p14="http://schemas.microsoft.com/office/powerpoint/2010/main" val="130175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0C1A12-4D89-4DCC-86C6-577F619C642F}" type="slidenum">
              <a:rPr lang="en-IN" smtClean="0"/>
              <a:t>8</a:t>
            </a:fld>
            <a:endParaRPr lang="en-IN"/>
          </a:p>
        </p:txBody>
      </p:sp>
    </p:spTree>
    <p:extLst>
      <p:ext uri="{BB962C8B-B14F-4D97-AF65-F5344CB8AC3E}">
        <p14:creationId xmlns:p14="http://schemas.microsoft.com/office/powerpoint/2010/main" val="413113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A6DF8C-9200-46DB-A6BA-258AF8F869ED}"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7A2D-94D6-46D7-8908-617F2F117A73}" type="slidenum">
              <a:rPr lang="en-IN" smtClean="0"/>
              <a:t>‹#›</a:t>
            </a:fld>
            <a:endParaRPr lang="en-IN"/>
          </a:p>
        </p:txBody>
      </p:sp>
    </p:spTree>
    <p:extLst>
      <p:ext uri="{BB962C8B-B14F-4D97-AF65-F5344CB8AC3E}">
        <p14:creationId xmlns:p14="http://schemas.microsoft.com/office/powerpoint/2010/main" val="999014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6DF8C-9200-46DB-A6BA-258AF8F869ED}"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7A2D-94D6-46D7-8908-617F2F117A73}" type="slidenum">
              <a:rPr lang="en-IN" smtClean="0"/>
              <a:t>‹#›</a:t>
            </a:fld>
            <a:endParaRPr lang="en-IN"/>
          </a:p>
        </p:txBody>
      </p:sp>
    </p:spTree>
    <p:extLst>
      <p:ext uri="{BB962C8B-B14F-4D97-AF65-F5344CB8AC3E}">
        <p14:creationId xmlns:p14="http://schemas.microsoft.com/office/powerpoint/2010/main" val="262945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6DF8C-9200-46DB-A6BA-258AF8F869ED}"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7A2D-94D6-46D7-8908-617F2F117A73}" type="slidenum">
              <a:rPr lang="en-IN" smtClean="0"/>
              <a:t>‹#›</a:t>
            </a:fld>
            <a:endParaRPr lang="en-IN"/>
          </a:p>
        </p:txBody>
      </p:sp>
    </p:spTree>
    <p:extLst>
      <p:ext uri="{BB962C8B-B14F-4D97-AF65-F5344CB8AC3E}">
        <p14:creationId xmlns:p14="http://schemas.microsoft.com/office/powerpoint/2010/main" val="56809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6DF8C-9200-46DB-A6BA-258AF8F869ED}"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7A2D-94D6-46D7-8908-617F2F117A73}" type="slidenum">
              <a:rPr lang="en-IN" smtClean="0"/>
              <a:t>‹#›</a:t>
            </a:fld>
            <a:endParaRPr lang="en-IN"/>
          </a:p>
        </p:txBody>
      </p:sp>
    </p:spTree>
    <p:extLst>
      <p:ext uri="{BB962C8B-B14F-4D97-AF65-F5344CB8AC3E}">
        <p14:creationId xmlns:p14="http://schemas.microsoft.com/office/powerpoint/2010/main" val="206062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6DF8C-9200-46DB-A6BA-258AF8F869ED}"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7A2D-94D6-46D7-8908-617F2F117A73}" type="slidenum">
              <a:rPr lang="en-IN" smtClean="0"/>
              <a:t>‹#›</a:t>
            </a:fld>
            <a:endParaRPr lang="en-IN"/>
          </a:p>
        </p:txBody>
      </p:sp>
    </p:spTree>
    <p:extLst>
      <p:ext uri="{BB962C8B-B14F-4D97-AF65-F5344CB8AC3E}">
        <p14:creationId xmlns:p14="http://schemas.microsoft.com/office/powerpoint/2010/main" val="162929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A6DF8C-9200-46DB-A6BA-258AF8F869ED}"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D7A2D-94D6-46D7-8908-617F2F117A73}" type="slidenum">
              <a:rPr lang="en-IN" smtClean="0"/>
              <a:t>‹#›</a:t>
            </a:fld>
            <a:endParaRPr lang="en-IN"/>
          </a:p>
        </p:txBody>
      </p:sp>
    </p:spTree>
    <p:extLst>
      <p:ext uri="{BB962C8B-B14F-4D97-AF65-F5344CB8AC3E}">
        <p14:creationId xmlns:p14="http://schemas.microsoft.com/office/powerpoint/2010/main" val="355382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A6DF8C-9200-46DB-A6BA-258AF8F869ED}" type="datetimeFigureOut">
              <a:rPr lang="en-IN" smtClean="0"/>
              <a:t>15-12-2021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ED7A2D-94D6-46D7-8908-617F2F117A73}" type="slidenum">
              <a:rPr lang="en-IN" smtClean="0"/>
              <a:t>‹#›</a:t>
            </a:fld>
            <a:endParaRPr lang="en-IN"/>
          </a:p>
        </p:txBody>
      </p:sp>
    </p:spTree>
    <p:extLst>
      <p:ext uri="{BB962C8B-B14F-4D97-AF65-F5344CB8AC3E}">
        <p14:creationId xmlns:p14="http://schemas.microsoft.com/office/powerpoint/2010/main" val="2477777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A6DF8C-9200-46DB-A6BA-258AF8F869ED}" type="datetimeFigureOut">
              <a:rPr lang="en-IN" smtClean="0"/>
              <a:t>15-12-2021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ED7A2D-94D6-46D7-8908-617F2F117A73}" type="slidenum">
              <a:rPr lang="en-IN" smtClean="0"/>
              <a:t>‹#›</a:t>
            </a:fld>
            <a:endParaRPr lang="en-IN"/>
          </a:p>
        </p:txBody>
      </p:sp>
    </p:spTree>
    <p:extLst>
      <p:ext uri="{BB962C8B-B14F-4D97-AF65-F5344CB8AC3E}">
        <p14:creationId xmlns:p14="http://schemas.microsoft.com/office/powerpoint/2010/main" val="44230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6DF8C-9200-46DB-A6BA-258AF8F869ED}" type="datetimeFigureOut">
              <a:rPr lang="en-IN" smtClean="0"/>
              <a:t>15-12-2021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ED7A2D-94D6-46D7-8908-617F2F117A73}" type="slidenum">
              <a:rPr lang="en-IN" smtClean="0"/>
              <a:t>‹#›</a:t>
            </a:fld>
            <a:endParaRPr lang="en-IN"/>
          </a:p>
        </p:txBody>
      </p:sp>
    </p:spTree>
    <p:extLst>
      <p:ext uri="{BB962C8B-B14F-4D97-AF65-F5344CB8AC3E}">
        <p14:creationId xmlns:p14="http://schemas.microsoft.com/office/powerpoint/2010/main" val="289182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A6DF8C-9200-46DB-A6BA-258AF8F869ED}"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D7A2D-94D6-46D7-8908-617F2F117A73}" type="slidenum">
              <a:rPr lang="en-IN" smtClean="0"/>
              <a:t>‹#›</a:t>
            </a:fld>
            <a:endParaRPr lang="en-IN"/>
          </a:p>
        </p:txBody>
      </p:sp>
    </p:spTree>
    <p:extLst>
      <p:ext uri="{BB962C8B-B14F-4D97-AF65-F5344CB8AC3E}">
        <p14:creationId xmlns:p14="http://schemas.microsoft.com/office/powerpoint/2010/main" val="255494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A6DF8C-9200-46DB-A6BA-258AF8F869ED}"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D7A2D-94D6-46D7-8908-617F2F117A73}" type="slidenum">
              <a:rPr lang="en-IN" smtClean="0"/>
              <a:t>‹#›</a:t>
            </a:fld>
            <a:endParaRPr lang="en-IN"/>
          </a:p>
        </p:txBody>
      </p:sp>
    </p:spTree>
    <p:extLst>
      <p:ext uri="{BB962C8B-B14F-4D97-AF65-F5344CB8AC3E}">
        <p14:creationId xmlns:p14="http://schemas.microsoft.com/office/powerpoint/2010/main" val="97781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6DF8C-9200-46DB-A6BA-258AF8F869ED}" type="datetimeFigureOut">
              <a:rPr lang="en-IN" smtClean="0"/>
              <a:t>15-12-2021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ED7A2D-94D6-46D7-8908-617F2F117A73}" type="slidenum">
              <a:rPr lang="en-IN" smtClean="0"/>
              <a:t>‹#›</a:t>
            </a:fld>
            <a:endParaRPr lang="en-IN"/>
          </a:p>
        </p:txBody>
      </p:sp>
    </p:spTree>
    <p:extLst>
      <p:ext uri="{BB962C8B-B14F-4D97-AF65-F5344CB8AC3E}">
        <p14:creationId xmlns:p14="http://schemas.microsoft.com/office/powerpoint/2010/main" val="425581336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25ED5-6800-4D56-B478-2FD8664601BD}"/>
              </a:ext>
            </a:extLst>
          </p:cNvPr>
          <p:cNvSpPr>
            <a:spLocks noGrp="1"/>
          </p:cNvSpPr>
          <p:nvPr>
            <p:ph type="ctrTitle"/>
          </p:nvPr>
        </p:nvSpPr>
        <p:spPr>
          <a:xfrm>
            <a:off x="1524000" y="1122363"/>
            <a:ext cx="9144000" cy="1215484"/>
          </a:xfrm>
        </p:spPr>
        <p:txBody>
          <a:bodyPr>
            <a:noAutofit/>
          </a:bodyPr>
          <a:lstStyle/>
          <a:p>
            <a:r>
              <a:rPr lang="en-US" sz="4400" b="1" dirty="0">
                <a:solidFill>
                  <a:srgbClr val="000099"/>
                </a:solidFill>
              </a:rPr>
              <a:t>Telecom Customer Churn Prediction Using Artificial Neural Network (ANN)</a:t>
            </a:r>
            <a:endParaRPr lang="en-IN" sz="4400" b="1" dirty="0">
              <a:solidFill>
                <a:srgbClr val="000099"/>
              </a:solidFill>
            </a:endParaRPr>
          </a:p>
        </p:txBody>
      </p:sp>
      <p:graphicFrame>
        <p:nvGraphicFramePr>
          <p:cNvPr id="4" name="Table 4">
            <a:extLst>
              <a:ext uri="{FF2B5EF4-FFF2-40B4-BE49-F238E27FC236}">
                <a16:creationId xmlns:a16="http://schemas.microsoft.com/office/drawing/2014/main" id="{CACF8ADE-B4D8-4313-ADD5-A6FB3BA5E257}"/>
              </a:ext>
            </a:extLst>
          </p:cNvPr>
          <p:cNvGraphicFramePr>
            <a:graphicFrameLocks noGrp="1"/>
          </p:cNvGraphicFramePr>
          <p:nvPr>
            <p:extLst>
              <p:ext uri="{D42A27DB-BD31-4B8C-83A1-F6EECF244321}">
                <p14:modId xmlns:p14="http://schemas.microsoft.com/office/powerpoint/2010/main" val="104076804"/>
              </p:ext>
            </p:extLst>
          </p:nvPr>
        </p:nvGraphicFramePr>
        <p:xfrm>
          <a:off x="546755" y="3629320"/>
          <a:ext cx="11114202" cy="2136478"/>
        </p:xfrm>
        <a:graphic>
          <a:graphicData uri="http://schemas.openxmlformats.org/drawingml/2006/table">
            <a:tbl>
              <a:tblPr>
                <a:tableStyleId>{5C22544A-7EE6-4342-B048-85BDC9FD1C3A}</a:tableStyleId>
              </a:tblPr>
              <a:tblGrid>
                <a:gridCol w="3704734">
                  <a:extLst>
                    <a:ext uri="{9D8B030D-6E8A-4147-A177-3AD203B41FA5}">
                      <a16:colId xmlns:a16="http://schemas.microsoft.com/office/drawing/2014/main" val="3166418491"/>
                    </a:ext>
                  </a:extLst>
                </a:gridCol>
                <a:gridCol w="3704734">
                  <a:extLst>
                    <a:ext uri="{9D8B030D-6E8A-4147-A177-3AD203B41FA5}">
                      <a16:colId xmlns:a16="http://schemas.microsoft.com/office/drawing/2014/main" val="3198101587"/>
                    </a:ext>
                  </a:extLst>
                </a:gridCol>
                <a:gridCol w="3704734">
                  <a:extLst>
                    <a:ext uri="{9D8B030D-6E8A-4147-A177-3AD203B41FA5}">
                      <a16:colId xmlns:a16="http://schemas.microsoft.com/office/drawing/2014/main" val="4140200827"/>
                    </a:ext>
                  </a:extLst>
                </a:gridCol>
              </a:tblGrid>
              <a:tr h="375814">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solidFill>
                            <a:srgbClr val="000099"/>
                          </a:solidFill>
                        </a:rPr>
                        <a:t>Group Members</a:t>
                      </a:r>
                      <a:r>
                        <a:rPr lang="en-IN" sz="1800" dirty="0">
                          <a:solidFill>
                            <a:srgbClr val="000099"/>
                          </a:solidFill>
                        </a:rPr>
                        <a: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solidFill>
                        <a:schemeClr val="tx1"/>
                      </a:solidFill>
                      <a:prstDash val="solid"/>
                      <a:round/>
                      <a:headEnd type="none" w="med" len="med"/>
                      <a:tailEnd type="none" w="med" len="med"/>
                    </a:lnL>
                    <a:noFill/>
                  </a:tcPr>
                </a:tc>
                <a:tc hMerge="1">
                  <a:txBody>
                    <a:bodyPr/>
                    <a:lstStyle/>
                    <a:p>
                      <a:endParaRPr lang="en-IN" dirty="0"/>
                    </a:p>
                  </a:txBody>
                  <a:tcPr>
                    <a:noFill/>
                  </a:tcPr>
                </a:tc>
                <a:extLst>
                  <a:ext uri="{0D108BD9-81ED-4DB2-BD59-A6C34878D82A}">
                    <a16:rowId xmlns:a16="http://schemas.microsoft.com/office/drawing/2014/main" val="221632310"/>
                  </a:ext>
                </a:extLst>
              </a:tr>
              <a:tr h="1760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rgbClr val="000099"/>
                          </a:solidFill>
                          <a:latin typeface="+mn-lt"/>
                          <a:ea typeface="+mn-ea"/>
                          <a:cs typeface="+mn-cs"/>
                        </a:rPr>
                        <a:t>Member 1:</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rgbClr val="000099"/>
                          </a:solidFill>
                          <a:latin typeface="+mn-lt"/>
                          <a:ea typeface="+mn-ea"/>
                          <a:cs typeface="+mn-cs"/>
                        </a:rPr>
                        <a:t>Name: Rupali Patole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rgbClr val="000099"/>
                          </a:solidFill>
                          <a:latin typeface="+mn-lt"/>
                          <a:ea typeface="+mn-ea"/>
                          <a:cs typeface="+mn-cs"/>
                        </a:rPr>
                        <a:t>Roll No.: MCS21005</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rgbClr val="000099"/>
                          </a:solidFill>
                          <a:latin typeface="+mn-lt"/>
                          <a:ea typeface="+mn-ea"/>
                          <a:cs typeface="+mn-cs"/>
                        </a:rPr>
                        <a:t>Email Id: mcs21005@iiitl.ac.in</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kern="1200" dirty="0">
                        <a:solidFill>
                          <a:srgbClr val="000099"/>
                        </a:solidFill>
                        <a:latin typeface="+mn-lt"/>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rgbClr val="000099"/>
                          </a:solidFill>
                          <a:latin typeface="+mn-lt"/>
                          <a:ea typeface="+mn-ea"/>
                          <a:cs typeface="+mn-cs"/>
                        </a:rPr>
                        <a:t>Member 2:</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rgbClr val="000099"/>
                          </a:solidFill>
                          <a:latin typeface="+mn-lt"/>
                          <a:ea typeface="+mn-ea"/>
                          <a:cs typeface="+mn-cs"/>
                        </a:rPr>
                        <a:t>Name: Aman Mehta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rgbClr val="000099"/>
                          </a:solidFill>
                          <a:latin typeface="+mn-lt"/>
                          <a:ea typeface="+mn-ea"/>
                          <a:cs typeface="+mn-cs"/>
                        </a:rPr>
                        <a:t>Roll no: MCS21011</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rgbClr val="000099"/>
                          </a:solidFill>
                          <a:latin typeface="+mn-lt"/>
                          <a:ea typeface="+mn-ea"/>
                          <a:cs typeface="+mn-cs"/>
                        </a:rPr>
                        <a:t>Email Id: mcs21011@iiitl.ac.in</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kern="1200" dirty="0">
                        <a:solidFill>
                          <a:srgbClr val="000099"/>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rgbClr val="000099"/>
                          </a:solidFill>
                          <a:latin typeface="+mn-lt"/>
                          <a:ea typeface="+mn-ea"/>
                          <a:cs typeface="+mn-cs"/>
                        </a:rPr>
                        <a:t>Member 3:</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rgbClr val="000099"/>
                          </a:solidFill>
                          <a:latin typeface="+mn-lt"/>
                          <a:ea typeface="+mn-ea"/>
                          <a:cs typeface="+mn-cs"/>
                        </a:rPr>
                        <a:t>Name: Shreya Goswami</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rgbClr val="000099"/>
                          </a:solidFill>
                          <a:latin typeface="+mn-lt"/>
                          <a:ea typeface="+mn-ea"/>
                          <a:cs typeface="+mn-cs"/>
                        </a:rPr>
                        <a:t>Roll No.: MCS21023</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rgbClr val="000099"/>
                          </a:solidFill>
                          <a:latin typeface="+mn-lt"/>
                          <a:ea typeface="+mn-ea"/>
                          <a:cs typeface="+mn-cs"/>
                        </a:rPr>
                        <a:t>Email Id: mcs21023@iiitl.ac.in</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kern="1200" dirty="0">
                        <a:solidFill>
                          <a:srgbClr val="000099"/>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15808769"/>
                  </a:ext>
                </a:extLst>
              </a:tr>
            </a:tbl>
          </a:graphicData>
        </a:graphic>
      </p:graphicFrame>
    </p:spTree>
    <p:extLst>
      <p:ext uri="{BB962C8B-B14F-4D97-AF65-F5344CB8AC3E}">
        <p14:creationId xmlns:p14="http://schemas.microsoft.com/office/powerpoint/2010/main" val="349541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5B4A-AABD-4F8F-A64B-5911904004CF}"/>
              </a:ext>
            </a:extLst>
          </p:cNvPr>
          <p:cNvSpPr>
            <a:spLocks noGrp="1"/>
          </p:cNvSpPr>
          <p:nvPr>
            <p:ph type="title"/>
          </p:nvPr>
        </p:nvSpPr>
        <p:spPr/>
        <p:txBody>
          <a:bodyPr/>
          <a:lstStyle/>
          <a:p>
            <a:pPr algn="just"/>
            <a:r>
              <a:rPr lang="en-IN" b="1" i="0" dirty="0">
                <a:solidFill>
                  <a:srgbClr val="000099"/>
                </a:solidFill>
                <a:effectLst/>
              </a:rPr>
              <a:t>Conclusion</a:t>
            </a:r>
            <a:endParaRPr lang="en-IN" b="1" dirty="0">
              <a:solidFill>
                <a:srgbClr val="000099"/>
              </a:solidFill>
            </a:endParaRPr>
          </a:p>
        </p:txBody>
      </p:sp>
      <p:sp>
        <p:nvSpPr>
          <p:cNvPr id="3" name="Content Placeholder 2">
            <a:extLst>
              <a:ext uri="{FF2B5EF4-FFF2-40B4-BE49-F238E27FC236}">
                <a16:creationId xmlns:a16="http://schemas.microsoft.com/office/drawing/2014/main" id="{9F6E3912-C5C9-46D1-BA3A-076C61F307BA}"/>
              </a:ext>
            </a:extLst>
          </p:cNvPr>
          <p:cNvSpPr>
            <a:spLocks noGrp="1"/>
          </p:cNvSpPr>
          <p:nvPr>
            <p:ph idx="1"/>
          </p:nvPr>
        </p:nvSpPr>
        <p:spPr>
          <a:xfrm>
            <a:off x="838200" y="1825625"/>
            <a:ext cx="10502245" cy="4351338"/>
          </a:xfrm>
        </p:spPr>
        <p:txBody>
          <a:bodyPr/>
          <a:lstStyle/>
          <a:p>
            <a:pPr algn="just"/>
            <a:r>
              <a:rPr lang="en-US" sz="1800" b="0" i="0" u="none" strike="noStrike" baseline="0" dirty="0">
                <a:solidFill>
                  <a:srgbClr val="000099"/>
                </a:solidFill>
              </a:rPr>
              <a:t>When we built a Model with Artificial Neural Network using </a:t>
            </a:r>
            <a:r>
              <a:rPr lang="en-US" sz="1800" b="0" i="0" u="none" strike="noStrike" baseline="0" dirty="0" err="1">
                <a:solidFill>
                  <a:srgbClr val="000099"/>
                </a:solidFill>
              </a:rPr>
              <a:t>Tensorflow</a:t>
            </a:r>
            <a:r>
              <a:rPr lang="en-US" sz="1800" b="0" i="0" u="none" strike="noStrike" baseline="0" dirty="0">
                <a:solidFill>
                  <a:srgbClr val="000099"/>
                </a:solidFill>
              </a:rPr>
              <a:t>/</a:t>
            </a:r>
            <a:r>
              <a:rPr lang="en-US" sz="1800" b="0" i="0" u="none" strike="noStrike" baseline="0" dirty="0" err="1">
                <a:solidFill>
                  <a:srgbClr val="000099"/>
                </a:solidFill>
              </a:rPr>
              <a:t>Keras</a:t>
            </a:r>
            <a:r>
              <a:rPr lang="en-US" sz="1800" b="0" i="0" u="none" strike="noStrike" baseline="0" dirty="0">
                <a:solidFill>
                  <a:srgbClr val="000099"/>
                </a:solidFill>
              </a:rPr>
              <a:t>, we found that the accuracy was 80%. </a:t>
            </a:r>
          </a:p>
          <a:p>
            <a:pPr marL="0" indent="0" algn="just">
              <a:buNone/>
            </a:pPr>
            <a:endParaRPr lang="en-US" sz="1800" b="0" i="0" u="none" strike="noStrike" baseline="0" dirty="0">
              <a:solidFill>
                <a:srgbClr val="000099"/>
              </a:solidFill>
            </a:endParaRPr>
          </a:p>
          <a:p>
            <a:pPr algn="just"/>
            <a:r>
              <a:rPr lang="en-US" sz="1800" b="0" i="0" u="none" strike="noStrike" baseline="0" dirty="0">
                <a:solidFill>
                  <a:srgbClr val="000099"/>
                </a:solidFill>
              </a:rPr>
              <a:t>Hyperparameter Tuning using Gradient Boosting Classifier had yield an accuracy score of 80.028% and an AUC value of 0.85. </a:t>
            </a:r>
          </a:p>
          <a:p>
            <a:pPr marL="0" indent="0" algn="just">
              <a:buNone/>
            </a:pPr>
            <a:endParaRPr lang="en-US" sz="1800" dirty="0">
              <a:solidFill>
                <a:srgbClr val="000099"/>
              </a:solidFill>
            </a:endParaRPr>
          </a:p>
          <a:p>
            <a:pPr marL="0" indent="0" algn="just">
              <a:buNone/>
            </a:pPr>
            <a:r>
              <a:rPr lang="en-US" sz="1800" b="0" i="0" u="none" strike="noStrike" baseline="0" dirty="0">
                <a:solidFill>
                  <a:srgbClr val="000099"/>
                </a:solidFill>
              </a:rPr>
              <a:t>Thus, we can conclude that our ANN Model has performed appropriately </a:t>
            </a:r>
            <a:endParaRPr lang="en-IN" dirty="0">
              <a:solidFill>
                <a:srgbClr val="000099"/>
              </a:solidFill>
            </a:endParaRPr>
          </a:p>
        </p:txBody>
      </p:sp>
    </p:spTree>
    <p:extLst>
      <p:ext uri="{BB962C8B-B14F-4D97-AF65-F5344CB8AC3E}">
        <p14:creationId xmlns:p14="http://schemas.microsoft.com/office/powerpoint/2010/main" val="221778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0A48-FA8D-4308-B98A-4D9F9AD8EFED}"/>
              </a:ext>
            </a:extLst>
          </p:cNvPr>
          <p:cNvSpPr>
            <a:spLocks noGrp="1"/>
          </p:cNvSpPr>
          <p:nvPr>
            <p:ph type="title"/>
          </p:nvPr>
        </p:nvSpPr>
        <p:spPr/>
        <p:txBody>
          <a:bodyPr/>
          <a:lstStyle/>
          <a:p>
            <a:r>
              <a:rPr lang="en-IN" b="1" i="0" dirty="0">
                <a:solidFill>
                  <a:srgbClr val="000099"/>
                </a:solidFill>
                <a:effectLst/>
              </a:rPr>
              <a:t>References</a:t>
            </a:r>
            <a:endParaRPr lang="en-IN" b="1" dirty="0">
              <a:solidFill>
                <a:srgbClr val="000099"/>
              </a:solidFill>
            </a:endParaRPr>
          </a:p>
        </p:txBody>
      </p:sp>
      <p:sp>
        <p:nvSpPr>
          <p:cNvPr id="3" name="Content Placeholder 2">
            <a:extLst>
              <a:ext uri="{FF2B5EF4-FFF2-40B4-BE49-F238E27FC236}">
                <a16:creationId xmlns:a16="http://schemas.microsoft.com/office/drawing/2014/main" id="{DC1E5779-D6BB-41CB-863F-E38A2DBC6C1B}"/>
              </a:ext>
            </a:extLst>
          </p:cNvPr>
          <p:cNvSpPr>
            <a:spLocks noGrp="1"/>
          </p:cNvSpPr>
          <p:nvPr>
            <p:ph idx="1"/>
          </p:nvPr>
        </p:nvSpPr>
        <p:spPr>
          <a:xfrm>
            <a:off x="838200" y="1690688"/>
            <a:ext cx="10515600" cy="4351338"/>
          </a:xfrm>
        </p:spPr>
        <p:txBody>
          <a:bodyPr>
            <a:normAutofit/>
          </a:bodyPr>
          <a:lstStyle/>
          <a:p>
            <a:pPr algn="just">
              <a:lnSpc>
                <a:spcPct val="150000"/>
              </a:lnSpc>
            </a:pPr>
            <a:r>
              <a:rPr lang="en-IN" sz="1800" b="1" u="sng" dirty="0">
                <a:solidFill>
                  <a:srgbClr val="000099"/>
                </a:solidFill>
              </a:rPr>
              <a:t>Papers: </a:t>
            </a:r>
            <a:r>
              <a:rPr lang="en-IN" sz="1800" b="0" i="0" u="none" strike="noStrike" baseline="0" dirty="0">
                <a:solidFill>
                  <a:srgbClr val="000000"/>
                </a:solidFill>
                <a:latin typeface="Times New Roman" panose="02020603050405020304" pitchFamily="18" charset="0"/>
              </a:rPr>
              <a:t>	</a:t>
            </a:r>
          </a:p>
          <a:p>
            <a:pPr lvl="1" algn="just">
              <a:lnSpc>
                <a:spcPct val="150000"/>
              </a:lnSpc>
              <a:buFont typeface="Wingdings" panose="05000000000000000000" pitchFamily="2" charset="2"/>
              <a:buChar char="q"/>
            </a:pPr>
            <a:r>
              <a:rPr lang="en-US" sz="1400" dirty="0">
                <a:solidFill>
                  <a:srgbClr val="000099"/>
                </a:solidFill>
              </a:rPr>
              <a:t>A multi-layer perceptron approach for customer churn prediction.</a:t>
            </a:r>
          </a:p>
          <a:p>
            <a:pPr lvl="1" algn="just">
              <a:lnSpc>
                <a:spcPct val="150000"/>
              </a:lnSpc>
              <a:buFont typeface="Wingdings" panose="05000000000000000000" pitchFamily="2" charset="2"/>
              <a:buChar char="q"/>
            </a:pPr>
            <a:r>
              <a:rPr lang="en-US" sz="1400" dirty="0">
                <a:solidFill>
                  <a:srgbClr val="000099"/>
                </a:solidFill>
              </a:rPr>
              <a:t>CHURN PREDICTION IN THE TELECOMMUNICATIONS SECTOR USING NEURAL NETWORKS </a:t>
            </a:r>
          </a:p>
          <a:p>
            <a:pPr lvl="1" algn="just">
              <a:lnSpc>
                <a:spcPct val="150000"/>
              </a:lnSpc>
              <a:buFont typeface="Wingdings" panose="05000000000000000000" pitchFamily="2" charset="2"/>
              <a:buChar char="q"/>
            </a:pPr>
            <a:r>
              <a:rPr lang="en-US" sz="1400" dirty="0">
                <a:solidFill>
                  <a:srgbClr val="000099"/>
                </a:solidFill>
              </a:rPr>
              <a:t>Predicting Customer Churn in Telecom Industry using Multilayer </a:t>
            </a:r>
            <a:r>
              <a:rPr lang="en-US" sz="1400" dirty="0" err="1">
                <a:solidFill>
                  <a:srgbClr val="000099"/>
                </a:solidFill>
              </a:rPr>
              <a:t>Preceptron</a:t>
            </a:r>
            <a:r>
              <a:rPr lang="en-US" sz="1400" dirty="0">
                <a:solidFill>
                  <a:srgbClr val="000099"/>
                </a:solidFill>
              </a:rPr>
              <a:t> Neural Networks: Modeling and Analysis 	</a:t>
            </a:r>
          </a:p>
          <a:p>
            <a:pPr algn="just">
              <a:lnSpc>
                <a:spcPct val="150000"/>
              </a:lnSpc>
            </a:pPr>
            <a:r>
              <a:rPr lang="en-IN" sz="1800" b="1" u="sng" dirty="0">
                <a:solidFill>
                  <a:srgbClr val="000099"/>
                </a:solidFill>
              </a:rPr>
              <a:t>Web links: </a:t>
            </a:r>
            <a:r>
              <a:rPr lang="en-IN" sz="1800" dirty="0">
                <a:solidFill>
                  <a:srgbClr val="000099"/>
                </a:solidFill>
              </a:rPr>
              <a:t>	</a:t>
            </a:r>
          </a:p>
          <a:p>
            <a:pPr lvl="1" algn="just">
              <a:lnSpc>
                <a:spcPct val="150000"/>
              </a:lnSpc>
              <a:buFont typeface="Wingdings" panose="05000000000000000000" pitchFamily="2" charset="2"/>
              <a:buChar char="q"/>
            </a:pPr>
            <a:r>
              <a:rPr lang="en-IN" sz="1400" dirty="0">
                <a:solidFill>
                  <a:srgbClr val="000099"/>
                </a:solidFill>
              </a:rPr>
              <a:t>https://www.kaggle.com/ </a:t>
            </a:r>
          </a:p>
          <a:p>
            <a:pPr lvl="1" algn="just">
              <a:lnSpc>
                <a:spcPct val="150000"/>
              </a:lnSpc>
              <a:buFont typeface="Wingdings" panose="05000000000000000000" pitchFamily="2" charset="2"/>
              <a:buChar char="q"/>
            </a:pPr>
            <a:r>
              <a:rPr lang="en-IN" sz="1400" dirty="0">
                <a:solidFill>
                  <a:srgbClr val="000099"/>
                </a:solidFill>
              </a:rPr>
              <a:t>https://stackoverflow.com/ </a:t>
            </a:r>
          </a:p>
          <a:p>
            <a:pPr lvl="1" algn="just">
              <a:lnSpc>
                <a:spcPct val="150000"/>
              </a:lnSpc>
              <a:buFont typeface="Wingdings" panose="05000000000000000000" pitchFamily="2" charset="2"/>
              <a:buChar char="q"/>
            </a:pPr>
            <a:r>
              <a:rPr lang="en-IN" sz="1400" dirty="0">
                <a:solidFill>
                  <a:srgbClr val="000099"/>
                </a:solidFill>
              </a:rPr>
              <a:t>https://www.youtube.com/ </a:t>
            </a:r>
          </a:p>
          <a:p>
            <a:pPr lvl="1" algn="just">
              <a:lnSpc>
                <a:spcPct val="150000"/>
              </a:lnSpc>
              <a:buFont typeface="Wingdings" panose="05000000000000000000" pitchFamily="2" charset="2"/>
              <a:buChar char="q"/>
            </a:pPr>
            <a:r>
              <a:rPr lang="en-IN" sz="1400" dirty="0">
                <a:solidFill>
                  <a:srgbClr val="000099"/>
                </a:solidFill>
              </a:rPr>
              <a:t>https://keras.io/ </a:t>
            </a:r>
          </a:p>
          <a:p>
            <a:pPr lvl="1" algn="just">
              <a:lnSpc>
                <a:spcPct val="150000"/>
              </a:lnSpc>
              <a:buFont typeface="Wingdings" panose="05000000000000000000" pitchFamily="2" charset="2"/>
              <a:buChar char="q"/>
            </a:pPr>
            <a:r>
              <a:rPr lang="en-IN" sz="1400" dirty="0">
                <a:solidFill>
                  <a:srgbClr val="000099"/>
                </a:solidFill>
              </a:rPr>
              <a:t>https://d2l.ai/ 	</a:t>
            </a:r>
          </a:p>
        </p:txBody>
      </p:sp>
    </p:spTree>
    <p:extLst>
      <p:ext uri="{BB962C8B-B14F-4D97-AF65-F5344CB8AC3E}">
        <p14:creationId xmlns:p14="http://schemas.microsoft.com/office/powerpoint/2010/main" val="357460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D77CA8-222F-434F-8C63-C26BEA6FA39C}"/>
              </a:ext>
            </a:extLst>
          </p:cNvPr>
          <p:cNvSpPr>
            <a:spLocks noGrp="1"/>
          </p:cNvSpPr>
          <p:nvPr>
            <p:ph type="title"/>
          </p:nvPr>
        </p:nvSpPr>
        <p:spPr>
          <a:xfrm>
            <a:off x="838200" y="2766218"/>
            <a:ext cx="10515600" cy="1325563"/>
          </a:xfrm>
        </p:spPr>
        <p:txBody>
          <a:bodyPr/>
          <a:lstStyle/>
          <a:p>
            <a:pPr algn="ctr"/>
            <a:r>
              <a:rPr lang="en-IN" b="1" dirty="0">
                <a:solidFill>
                  <a:srgbClr val="000099"/>
                </a:solidFill>
              </a:rPr>
              <a:t>Thank You</a:t>
            </a:r>
          </a:p>
        </p:txBody>
      </p:sp>
    </p:spTree>
    <p:extLst>
      <p:ext uri="{BB962C8B-B14F-4D97-AF65-F5344CB8AC3E}">
        <p14:creationId xmlns:p14="http://schemas.microsoft.com/office/powerpoint/2010/main" val="238680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9193-9AD1-4574-88A4-D14FD11D5A87}"/>
              </a:ext>
            </a:extLst>
          </p:cNvPr>
          <p:cNvSpPr>
            <a:spLocks noGrp="1"/>
          </p:cNvSpPr>
          <p:nvPr>
            <p:ph type="title"/>
          </p:nvPr>
        </p:nvSpPr>
        <p:spPr/>
        <p:txBody>
          <a:bodyPr/>
          <a:lstStyle/>
          <a:p>
            <a:r>
              <a:rPr lang="en-IN" b="1" i="0" dirty="0">
                <a:solidFill>
                  <a:srgbClr val="000099"/>
                </a:solidFill>
                <a:effectLst/>
              </a:rPr>
              <a:t>Introduction</a:t>
            </a:r>
            <a:endParaRPr lang="en-IN" b="1" dirty="0">
              <a:solidFill>
                <a:srgbClr val="000099"/>
              </a:solidFill>
            </a:endParaRPr>
          </a:p>
        </p:txBody>
      </p:sp>
      <p:sp>
        <p:nvSpPr>
          <p:cNvPr id="3" name="Content Placeholder 2">
            <a:extLst>
              <a:ext uri="{FF2B5EF4-FFF2-40B4-BE49-F238E27FC236}">
                <a16:creationId xmlns:a16="http://schemas.microsoft.com/office/drawing/2014/main" id="{3CABD2D0-9C58-4522-A460-4F6AC9353DD1}"/>
              </a:ext>
            </a:extLst>
          </p:cNvPr>
          <p:cNvSpPr>
            <a:spLocks noGrp="1"/>
          </p:cNvSpPr>
          <p:nvPr>
            <p:ph idx="1"/>
          </p:nvPr>
        </p:nvSpPr>
        <p:spPr>
          <a:xfrm>
            <a:off x="838200" y="1825625"/>
            <a:ext cx="5732282" cy="3953006"/>
          </a:xfrm>
        </p:spPr>
        <p:txBody>
          <a:bodyPr>
            <a:normAutofit fontScale="92500"/>
          </a:bodyPr>
          <a:lstStyle/>
          <a:p>
            <a:pPr algn="just">
              <a:lnSpc>
                <a:spcPct val="150000"/>
              </a:lnSpc>
            </a:pPr>
            <a:r>
              <a:rPr lang="en-IN" sz="2400" b="1" dirty="0">
                <a:solidFill>
                  <a:srgbClr val="000099"/>
                </a:solidFill>
                <a:ea typeface="+mj-ea"/>
                <a:cs typeface="+mj-cs"/>
              </a:rPr>
              <a:t>Customer churn prediction: </a:t>
            </a:r>
            <a:r>
              <a:rPr lang="en-IN" sz="2400" dirty="0">
                <a:solidFill>
                  <a:srgbClr val="000099"/>
                </a:solidFill>
                <a:ea typeface="+mj-ea"/>
                <a:cs typeface="+mj-cs"/>
              </a:rPr>
              <a:t>T</a:t>
            </a:r>
            <a:r>
              <a:rPr lang="en-US" sz="2400" dirty="0">
                <a:solidFill>
                  <a:srgbClr val="000099"/>
                </a:solidFill>
                <a:ea typeface="+mj-ea"/>
                <a:cs typeface="+mj-cs"/>
              </a:rPr>
              <a:t>o measure why customers are leaving a business.</a:t>
            </a:r>
          </a:p>
          <a:p>
            <a:pPr algn="just">
              <a:lnSpc>
                <a:spcPct val="150000"/>
              </a:lnSpc>
            </a:pPr>
            <a:r>
              <a:rPr lang="en-US" sz="2400" dirty="0">
                <a:solidFill>
                  <a:srgbClr val="000099"/>
                </a:solidFill>
                <a:ea typeface="+mj-ea"/>
                <a:cs typeface="+mj-cs"/>
              </a:rPr>
              <a:t>Helps to predict behavior to retain customers. </a:t>
            </a:r>
          </a:p>
          <a:p>
            <a:pPr algn="just">
              <a:lnSpc>
                <a:spcPct val="150000"/>
              </a:lnSpc>
            </a:pPr>
            <a:r>
              <a:rPr lang="en-US" sz="2400" dirty="0">
                <a:solidFill>
                  <a:srgbClr val="000099"/>
                </a:solidFill>
                <a:ea typeface="+mj-ea"/>
                <a:cs typeface="+mj-cs"/>
              </a:rPr>
              <a:t>Applied in different business sectors like:</a:t>
            </a:r>
          </a:p>
          <a:p>
            <a:pPr lvl="1" algn="just">
              <a:lnSpc>
                <a:spcPct val="150000"/>
              </a:lnSpc>
              <a:buFont typeface="Wingdings" panose="05000000000000000000" pitchFamily="2" charset="2"/>
              <a:buChar char="ü"/>
            </a:pPr>
            <a:r>
              <a:rPr lang="en-IN" sz="2000" dirty="0">
                <a:solidFill>
                  <a:srgbClr val="000099"/>
                </a:solidFill>
                <a:ea typeface="+mj-ea"/>
                <a:cs typeface="+mj-cs"/>
              </a:rPr>
              <a:t>Banking</a:t>
            </a:r>
          </a:p>
          <a:p>
            <a:pPr lvl="1" algn="just">
              <a:lnSpc>
                <a:spcPct val="150000"/>
              </a:lnSpc>
              <a:buFont typeface="Wingdings" panose="05000000000000000000" pitchFamily="2" charset="2"/>
              <a:buChar char="ü"/>
            </a:pPr>
            <a:r>
              <a:rPr lang="en-IN" sz="2000" dirty="0">
                <a:solidFill>
                  <a:srgbClr val="000099"/>
                </a:solidFill>
                <a:ea typeface="+mj-ea"/>
                <a:cs typeface="+mj-cs"/>
              </a:rPr>
              <a:t>Retail</a:t>
            </a:r>
          </a:p>
          <a:p>
            <a:pPr lvl="1" algn="just">
              <a:lnSpc>
                <a:spcPct val="150000"/>
              </a:lnSpc>
              <a:buFont typeface="Wingdings" panose="05000000000000000000" pitchFamily="2" charset="2"/>
              <a:buChar char="ü"/>
            </a:pPr>
            <a:r>
              <a:rPr lang="en-IN" sz="2000" dirty="0">
                <a:solidFill>
                  <a:srgbClr val="000099"/>
                </a:solidFill>
                <a:ea typeface="+mj-ea"/>
                <a:cs typeface="+mj-cs"/>
              </a:rPr>
              <a:t>Telecom</a:t>
            </a:r>
          </a:p>
          <a:p>
            <a:pPr marL="457200" lvl="1" indent="0" algn="just">
              <a:lnSpc>
                <a:spcPct val="150000"/>
              </a:lnSpc>
              <a:buNone/>
            </a:pPr>
            <a:endParaRPr lang="en-IN" sz="2000" dirty="0">
              <a:solidFill>
                <a:srgbClr val="000099"/>
              </a:solidFill>
              <a:ea typeface="+mj-ea"/>
              <a:cs typeface="+mj-cs"/>
            </a:endParaRPr>
          </a:p>
        </p:txBody>
      </p:sp>
      <p:pic>
        <p:nvPicPr>
          <p:cNvPr id="6" name="Picture 5">
            <a:extLst>
              <a:ext uri="{FF2B5EF4-FFF2-40B4-BE49-F238E27FC236}">
                <a16:creationId xmlns:a16="http://schemas.microsoft.com/office/drawing/2014/main" id="{4A9891E5-844D-426C-8192-C639875E9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580" y="2400660"/>
            <a:ext cx="4901938" cy="3066886"/>
          </a:xfrm>
          <a:prstGeom prst="rect">
            <a:avLst/>
          </a:prstGeom>
        </p:spPr>
      </p:pic>
    </p:spTree>
    <p:extLst>
      <p:ext uri="{BB962C8B-B14F-4D97-AF65-F5344CB8AC3E}">
        <p14:creationId xmlns:p14="http://schemas.microsoft.com/office/powerpoint/2010/main" val="326585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E041-2727-4617-AD03-D3F13E108E34}"/>
              </a:ext>
            </a:extLst>
          </p:cNvPr>
          <p:cNvSpPr>
            <a:spLocks noGrp="1"/>
          </p:cNvSpPr>
          <p:nvPr>
            <p:ph type="title"/>
          </p:nvPr>
        </p:nvSpPr>
        <p:spPr/>
        <p:txBody>
          <a:bodyPr/>
          <a:lstStyle/>
          <a:p>
            <a:r>
              <a:rPr lang="en-IN" b="1" dirty="0">
                <a:solidFill>
                  <a:srgbClr val="000099"/>
                </a:solidFill>
              </a:rPr>
              <a:t>Motivation</a:t>
            </a:r>
          </a:p>
        </p:txBody>
      </p:sp>
      <p:sp>
        <p:nvSpPr>
          <p:cNvPr id="3" name="Content Placeholder 2">
            <a:extLst>
              <a:ext uri="{FF2B5EF4-FFF2-40B4-BE49-F238E27FC236}">
                <a16:creationId xmlns:a16="http://schemas.microsoft.com/office/drawing/2014/main" id="{B6E3D19B-AA7C-4B3A-BF77-06A74F217FE2}"/>
              </a:ext>
            </a:extLst>
          </p:cNvPr>
          <p:cNvSpPr>
            <a:spLocks noGrp="1"/>
          </p:cNvSpPr>
          <p:nvPr>
            <p:ph idx="1"/>
          </p:nvPr>
        </p:nvSpPr>
        <p:spPr/>
        <p:txBody>
          <a:bodyPr>
            <a:normAutofit fontScale="70000" lnSpcReduction="20000"/>
          </a:bodyPr>
          <a:lstStyle/>
          <a:p>
            <a:pPr>
              <a:lnSpc>
                <a:spcPct val="150000"/>
              </a:lnSpc>
            </a:pPr>
            <a:r>
              <a:rPr lang="en-IN" sz="2400" dirty="0">
                <a:solidFill>
                  <a:srgbClr val="000099"/>
                </a:solidFill>
              </a:rPr>
              <a:t>Rapid growing competition in business and technology requires companies to retain their customers.</a:t>
            </a:r>
          </a:p>
          <a:p>
            <a:pPr>
              <a:lnSpc>
                <a:spcPct val="150000"/>
              </a:lnSpc>
            </a:pPr>
            <a:r>
              <a:rPr lang="en-IN" sz="2400" dirty="0">
                <a:solidFill>
                  <a:srgbClr val="000099"/>
                </a:solidFill>
              </a:rPr>
              <a:t>Churn predictions helps companies in business analysis and grow their business by helping in :</a:t>
            </a:r>
          </a:p>
          <a:p>
            <a:pPr lvl="1">
              <a:lnSpc>
                <a:spcPct val="150000"/>
              </a:lnSpc>
              <a:buFont typeface="Wingdings" panose="05000000000000000000" pitchFamily="2" charset="2"/>
              <a:buChar char="ü"/>
            </a:pPr>
            <a:r>
              <a:rPr lang="en-IN" b="0" i="0" u="none" strike="noStrike" baseline="0" dirty="0">
                <a:solidFill>
                  <a:srgbClr val="000099"/>
                </a:solidFill>
              </a:rPr>
              <a:t>strategies </a:t>
            </a:r>
            <a:r>
              <a:rPr lang="en-IN" dirty="0">
                <a:solidFill>
                  <a:srgbClr val="000099"/>
                </a:solidFill>
              </a:rPr>
              <a:t>for sale</a:t>
            </a:r>
          </a:p>
          <a:p>
            <a:pPr lvl="1">
              <a:lnSpc>
                <a:spcPct val="150000"/>
              </a:lnSpc>
              <a:buFont typeface="Wingdings" panose="05000000000000000000" pitchFamily="2" charset="2"/>
              <a:buChar char="ü"/>
            </a:pPr>
            <a:r>
              <a:rPr lang="en-IN" b="0" i="0" u="none" strike="noStrike" baseline="0" dirty="0">
                <a:solidFill>
                  <a:srgbClr val="000099"/>
                </a:solidFill>
              </a:rPr>
              <a:t>discount offering </a:t>
            </a:r>
          </a:p>
          <a:p>
            <a:pPr lvl="1">
              <a:lnSpc>
                <a:spcPct val="150000"/>
              </a:lnSpc>
              <a:buFont typeface="Wingdings" panose="05000000000000000000" pitchFamily="2" charset="2"/>
              <a:buChar char="ü"/>
            </a:pPr>
            <a:r>
              <a:rPr lang="en-IN" b="0" i="0" u="none" strike="noStrike" baseline="0" dirty="0">
                <a:solidFill>
                  <a:srgbClr val="000099"/>
                </a:solidFill>
              </a:rPr>
              <a:t>price improvement</a:t>
            </a:r>
          </a:p>
          <a:p>
            <a:pPr lvl="1">
              <a:lnSpc>
                <a:spcPct val="150000"/>
              </a:lnSpc>
              <a:buFont typeface="Wingdings" panose="05000000000000000000" pitchFamily="2" charset="2"/>
              <a:buChar char="ü"/>
            </a:pPr>
            <a:r>
              <a:rPr lang="en-IN" b="0" i="0" u="none" strike="noStrike" baseline="0" dirty="0">
                <a:solidFill>
                  <a:srgbClr val="000099"/>
                </a:solidFill>
              </a:rPr>
              <a:t>customer segregation</a:t>
            </a:r>
            <a:endParaRPr lang="en-IN" dirty="0">
              <a:solidFill>
                <a:srgbClr val="000099"/>
              </a:solidFill>
            </a:endParaRPr>
          </a:p>
          <a:p>
            <a:pPr lvl="1">
              <a:lnSpc>
                <a:spcPct val="150000"/>
              </a:lnSpc>
              <a:buFont typeface="Wingdings" panose="05000000000000000000" pitchFamily="2" charset="2"/>
              <a:buChar char="ü"/>
            </a:pPr>
            <a:r>
              <a:rPr lang="en-IN" b="0" i="0" u="none" strike="noStrike" baseline="0" dirty="0">
                <a:solidFill>
                  <a:srgbClr val="000099"/>
                </a:solidFill>
              </a:rPr>
              <a:t>survey collection</a:t>
            </a:r>
          </a:p>
          <a:p>
            <a:pPr lvl="1">
              <a:lnSpc>
                <a:spcPct val="150000"/>
              </a:lnSpc>
              <a:buFont typeface="Wingdings" panose="05000000000000000000" pitchFamily="2" charset="2"/>
              <a:buChar char="ü"/>
            </a:pPr>
            <a:r>
              <a:rPr lang="en-IN" b="0" i="0" u="none" strike="noStrike" baseline="0" dirty="0">
                <a:solidFill>
                  <a:srgbClr val="000099"/>
                </a:solidFill>
              </a:rPr>
              <a:t>analysis of customer satisfaction</a:t>
            </a:r>
            <a:endParaRPr lang="en-IN" dirty="0">
              <a:solidFill>
                <a:srgbClr val="000099"/>
              </a:solidFill>
            </a:endParaRPr>
          </a:p>
          <a:p>
            <a:pPr>
              <a:lnSpc>
                <a:spcPct val="150000"/>
              </a:lnSpc>
            </a:pPr>
            <a:r>
              <a:rPr lang="en-IN" sz="2400">
                <a:solidFill>
                  <a:srgbClr val="000099"/>
                </a:solidFill>
              </a:rPr>
              <a:t>Also helps </a:t>
            </a:r>
            <a:r>
              <a:rPr lang="en-IN" sz="2400" dirty="0">
                <a:solidFill>
                  <a:srgbClr val="000099"/>
                </a:solidFill>
              </a:rPr>
              <a:t>to attract new customers based on the prediction of customer behaviour and analysis of customer feedback.</a:t>
            </a:r>
          </a:p>
        </p:txBody>
      </p:sp>
    </p:spTree>
    <p:extLst>
      <p:ext uri="{BB962C8B-B14F-4D97-AF65-F5344CB8AC3E}">
        <p14:creationId xmlns:p14="http://schemas.microsoft.com/office/powerpoint/2010/main" val="171042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2D19-393E-4678-B14D-883ECD92DA97}"/>
              </a:ext>
            </a:extLst>
          </p:cNvPr>
          <p:cNvSpPr>
            <a:spLocks noGrp="1"/>
          </p:cNvSpPr>
          <p:nvPr>
            <p:ph type="title"/>
          </p:nvPr>
        </p:nvSpPr>
        <p:spPr/>
        <p:txBody>
          <a:bodyPr/>
          <a:lstStyle/>
          <a:p>
            <a:r>
              <a:rPr lang="en-IN" b="1" dirty="0">
                <a:solidFill>
                  <a:srgbClr val="000099"/>
                </a:solidFill>
              </a:rPr>
              <a:t>Objective</a:t>
            </a:r>
            <a:endParaRPr lang="en-IN" dirty="0"/>
          </a:p>
        </p:txBody>
      </p:sp>
      <p:sp>
        <p:nvSpPr>
          <p:cNvPr id="3" name="Content Placeholder 2">
            <a:extLst>
              <a:ext uri="{FF2B5EF4-FFF2-40B4-BE49-F238E27FC236}">
                <a16:creationId xmlns:a16="http://schemas.microsoft.com/office/drawing/2014/main" id="{62CBC143-240E-43F7-9D9E-14074D234121}"/>
              </a:ext>
            </a:extLst>
          </p:cNvPr>
          <p:cNvSpPr>
            <a:spLocks noGrp="1"/>
          </p:cNvSpPr>
          <p:nvPr>
            <p:ph idx="1"/>
          </p:nvPr>
        </p:nvSpPr>
        <p:spPr/>
        <p:txBody>
          <a:bodyPr/>
          <a:lstStyle/>
          <a:p>
            <a:pPr>
              <a:lnSpc>
                <a:spcPct val="130000"/>
              </a:lnSpc>
            </a:pPr>
            <a:r>
              <a:rPr lang="en-US" sz="2000" dirty="0">
                <a:solidFill>
                  <a:srgbClr val="000099"/>
                </a:solidFill>
              </a:rPr>
              <a:t>Build a deep learning model to predict whether the customer will churn out of services or not for the given customer details of telecom industry.</a:t>
            </a:r>
          </a:p>
          <a:p>
            <a:pPr>
              <a:lnSpc>
                <a:spcPct val="130000"/>
              </a:lnSpc>
            </a:pPr>
            <a:r>
              <a:rPr lang="en-US" sz="2000" dirty="0">
                <a:solidFill>
                  <a:srgbClr val="000099"/>
                </a:solidFill>
              </a:rPr>
              <a:t>Perform classification task to predict churn or not.</a:t>
            </a:r>
          </a:p>
          <a:p>
            <a:pPr>
              <a:lnSpc>
                <a:spcPct val="130000"/>
              </a:lnSpc>
            </a:pPr>
            <a:r>
              <a:rPr lang="en-US" sz="2000" dirty="0">
                <a:solidFill>
                  <a:srgbClr val="000099"/>
                </a:solidFill>
              </a:rPr>
              <a:t>Analyze the built  model based on below performance metrics :</a:t>
            </a:r>
          </a:p>
          <a:p>
            <a:pPr lvl="1">
              <a:lnSpc>
                <a:spcPct val="130000"/>
              </a:lnSpc>
              <a:buFont typeface="Courier New" panose="02070309020205020404" pitchFamily="49" charset="0"/>
              <a:buChar char="o"/>
            </a:pPr>
            <a:r>
              <a:rPr lang="en-US" sz="2000">
                <a:solidFill>
                  <a:srgbClr val="000099"/>
                </a:solidFill>
              </a:rPr>
              <a:t>Accuracy</a:t>
            </a:r>
            <a:endParaRPr lang="en-US" sz="2000" dirty="0">
              <a:solidFill>
                <a:srgbClr val="000099"/>
              </a:solidFill>
            </a:endParaRPr>
          </a:p>
          <a:p>
            <a:pPr lvl="1">
              <a:lnSpc>
                <a:spcPct val="130000"/>
              </a:lnSpc>
              <a:buFont typeface="Courier New" panose="02070309020205020404" pitchFamily="49" charset="0"/>
              <a:buChar char="o"/>
            </a:pPr>
            <a:r>
              <a:rPr lang="en-US" sz="2000" dirty="0">
                <a:solidFill>
                  <a:srgbClr val="000099"/>
                </a:solidFill>
              </a:rPr>
              <a:t>Precision</a:t>
            </a:r>
          </a:p>
          <a:p>
            <a:pPr lvl="1">
              <a:lnSpc>
                <a:spcPct val="130000"/>
              </a:lnSpc>
              <a:buFont typeface="Courier New" panose="02070309020205020404" pitchFamily="49" charset="0"/>
              <a:buChar char="o"/>
            </a:pPr>
            <a:r>
              <a:rPr lang="en-US" sz="2000" dirty="0">
                <a:solidFill>
                  <a:srgbClr val="000099"/>
                </a:solidFill>
              </a:rPr>
              <a:t>Recall</a:t>
            </a:r>
          </a:p>
          <a:p>
            <a:pPr lvl="1">
              <a:lnSpc>
                <a:spcPct val="130000"/>
              </a:lnSpc>
              <a:buFont typeface="Courier New" panose="02070309020205020404" pitchFamily="49" charset="0"/>
              <a:buChar char="o"/>
            </a:pPr>
            <a:r>
              <a:rPr lang="en-US" sz="2000" dirty="0">
                <a:solidFill>
                  <a:srgbClr val="000099"/>
                </a:solidFill>
              </a:rPr>
              <a:t>f1-score</a:t>
            </a:r>
          </a:p>
          <a:p>
            <a:pPr marL="0" indent="0" algn="l">
              <a:buNone/>
            </a:pPr>
            <a:endParaRPr lang="en-IN" dirty="0"/>
          </a:p>
        </p:txBody>
      </p:sp>
    </p:spTree>
    <p:extLst>
      <p:ext uri="{BB962C8B-B14F-4D97-AF65-F5344CB8AC3E}">
        <p14:creationId xmlns:p14="http://schemas.microsoft.com/office/powerpoint/2010/main" val="252507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5E3F-6FE4-4AC3-B784-131541EC9A56}"/>
              </a:ext>
            </a:extLst>
          </p:cNvPr>
          <p:cNvSpPr>
            <a:spLocks noGrp="1"/>
          </p:cNvSpPr>
          <p:nvPr>
            <p:ph type="title"/>
          </p:nvPr>
        </p:nvSpPr>
        <p:spPr/>
        <p:txBody>
          <a:bodyPr/>
          <a:lstStyle/>
          <a:p>
            <a:r>
              <a:rPr lang="en-IN" b="1" i="0" dirty="0">
                <a:solidFill>
                  <a:srgbClr val="000099"/>
                </a:solidFill>
                <a:effectLst/>
              </a:rPr>
              <a:t>Brief Survey/ Related works</a:t>
            </a:r>
            <a:endParaRPr lang="en-IN" b="1" dirty="0">
              <a:solidFill>
                <a:srgbClr val="000099"/>
              </a:solidFill>
            </a:endParaRPr>
          </a:p>
        </p:txBody>
      </p:sp>
      <p:sp>
        <p:nvSpPr>
          <p:cNvPr id="3" name="Content Placeholder 2">
            <a:extLst>
              <a:ext uri="{FF2B5EF4-FFF2-40B4-BE49-F238E27FC236}">
                <a16:creationId xmlns:a16="http://schemas.microsoft.com/office/drawing/2014/main" id="{D4DBC731-A661-4EDB-8E7B-69153411E856}"/>
              </a:ext>
            </a:extLst>
          </p:cNvPr>
          <p:cNvSpPr>
            <a:spLocks noGrp="1"/>
          </p:cNvSpPr>
          <p:nvPr>
            <p:ph idx="1"/>
          </p:nvPr>
        </p:nvSpPr>
        <p:spPr>
          <a:xfrm>
            <a:off x="838200" y="1536570"/>
            <a:ext cx="10515600" cy="4640394"/>
          </a:xfrm>
        </p:spPr>
        <p:txBody>
          <a:bodyPr>
            <a:normAutofit/>
          </a:bodyPr>
          <a:lstStyle/>
          <a:p>
            <a:pPr algn="just"/>
            <a:r>
              <a:rPr lang="en-US" sz="1800" b="0" i="0" u="none" strike="noStrike" baseline="0" dirty="0">
                <a:solidFill>
                  <a:srgbClr val="000099"/>
                </a:solidFill>
              </a:rPr>
              <a:t> </a:t>
            </a:r>
            <a:r>
              <a:rPr lang="en-US" sz="1800" b="1" i="0" u="none" strike="noStrike" baseline="0" dirty="0">
                <a:solidFill>
                  <a:srgbClr val="000099"/>
                </a:solidFill>
              </a:rPr>
              <a:t>A Multi-Layer Perceptron Approach for Customer Churn Prediction.</a:t>
            </a:r>
          </a:p>
          <a:p>
            <a:pPr marL="457200" lvl="1" indent="0" algn="just">
              <a:buNone/>
            </a:pPr>
            <a:r>
              <a:rPr lang="en-US" sz="1400" i="1" dirty="0">
                <a:solidFill>
                  <a:srgbClr val="000099"/>
                </a:solidFill>
              </a:rPr>
              <a:t>Authors: </a:t>
            </a:r>
            <a:r>
              <a:rPr lang="en-IN" sz="1400" i="1" dirty="0">
                <a:solidFill>
                  <a:srgbClr val="000099"/>
                </a:solidFill>
              </a:rPr>
              <a:t>Mohammad Ridwan Ismail, </a:t>
            </a:r>
            <a:r>
              <a:rPr lang="en-IN" sz="1400" i="1" dirty="0" err="1">
                <a:solidFill>
                  <a:srgbClr val="000099"/>
                </a:solidFill>
              </a:rPr>
              <a:t>Mohd</a:t>
            </a:r>
            <a:r>
              <a:rPr lang="en-IN" sz="1400" i="1" dirty="0">
                <a:solidFill>
                  <a:srgbClr val="000099"/>
                </a:solidFill>
              </a:rPr>
              <a:t> Khalid Awang, M </a:t>
            </a:r>
            <a:r>
              <a:rPr lang="en-IN" sz="1400" i="1" dirty="0" err="1">
                <a:solidFill>
                  <a:srgbClr val="000099"/>
                </a:solidFill>
              </a:rPr>
              <a:t>Nordin</a:t>
            </a:r>
            <a:r>
              <a:rPr lang="en-IN" sz="1400" i="1" dirty="0">
                <a:solidFill>
                  <a:srgbClr val="000099"/>
                </a:solidFill>
              </a:rPr>
              <a:t> A Rahman and </a:t>
            </a:r>
            <a:r>
              <a:rPr lang="en-IN" sz="1400" i="1" dirty="0" err="1">
                <a:solidFill>
                  <a:srgbClr val="000099"/>
                </a:solidFill>
              </a:rPr>
              <a:t>Mokhairi</a:t>
            </a:r>
            <a:r>
              <a:rPr lang="en-IN" sz="1400" i="1" dirty="0">
                <a:solidFill>
                  <a:srgbClr val="000099"/>
                </a:solidFill>
              </a:rPr>
              <a:t> Makhtar</a:t>
            </a:r>
            <a:endParaRPr lang="en-US" sz="1400" i="1" dirty="0">
              <a:solidFill>
                <a:srgbClr val="000099"/>
              </a:solidFill>
            </a:endParaRPr>
          </a:p>
          <a:p>
            <a:pPr marL="457200" lvl="1" indent="0" algn="just">
              <a:buNone/>
            </a:pPr>
            <a:r>
              <a:rPr lang="en-US" sz="1400" dirty="0">
                <a:solidFill>
                  <a:srgbClr val="000099"/>
                </a:solidFill>
              </a:rPr>
              <a:t>In this study by Ismail, et al on churn prediction of Malaysia's largest telecommunication provider they compare two machine learning models that are logistic regression and multi-layer perceptron. For the model evaluation, they used accuracy, sensitivity, and specificity. They trained and tested both models on different hyperparameters and found that multilayer perceptron outperforms logistic regression. While MLP gave 95.59% accuracy, 94.87% sensitivity, and 96.55% specificity, the logistic regression only gave 86.96% accuracy, 92.31% sensitivity, and 80% specificity.   </a:t>
            </a:r>
          </a:p>
          <a:p>
            <a:pPr algn="just"/>
            <a:r>
              <a:rPr lang="en-US" sz="1800" b="1" dirty="0">
                <a:solidFill>
                  <a:srgbClr val="000099"/>
                </a:solidFill>
              </a:rPr>
              <a:t>Churn prediction in the telecommunications sector using </a:t>
            </a:r>
            <a:r>
              <a:rPr lang="en-IN" sz="1800" b="1" dirty="0">
                <a:solidFill>
                  <a:srgbClr val="000099"/>
                </a:solidFill>
              </a:rPr>
              <a:t>neural network</a:t>
            </a:r>
            <a:r>
              <a:rPr lang="en-IN" sz="1800" b="1" cap="small" dirty="0">
                <a:solidFill>
                  <a:srgbClr val="000099"/>
                </a:solidFill>
              </a:rPr>
              <a:t>s</a:t>
            </a:r>
            <a:r>
              <a:rPr lang="en-IN" sz="1800" b="1" i="0" u="none" strike="noStrike" cap="small" dirty="0">
                <a:solidFill>
                  <a:srgbClr val="000099"/>
                </a:solidFill>
              </a:rPr>
              <a:t>.</a:t>
            </a:r>
          </a:p>
          <a:p>
            <a:pPr marL="457200" lvl="1" indent="0" algn="just">
              <a:buNone/>
            </a:pPr>
            <a:r>
              <a:rPr lang="en-US" sz="1400" i="1" dirty="0">
                <a:solidFill>
                  <a:srgbClr val="000099"/>
                </a:solidFill>
              </a:rPr>
              <a:t>Authors: </a:t>
            </a:r>
            <a:r>
              <a:rPr lang="en-IN" sz="1400" i="1" dirty="0" err="1">
                <a:solidFill>
                  <a:srgbClr val="000099"/>
                </a:solidFill>
              </a:rPr>
              <a:t>Ionut</a:t>
            </a:r>
            <a:r>
              <a:rPr lang="en-IN" sz="1400" i="1" dirty="0">
                <a:solidFill>
                  <a:srgbClr val="000099"/>
                </a:solidFill>
              </a:rPr>
              <a:t> B. BRANDUSOIU Gavril TODEREAN</a:t>
            </a:r>
          </a:p>
          <a:p>
            <a:pPr marL="457200" lvl="1" indent="0" algn="just">
              <a:buNone/>
            </a:pPr>
            <a:r>
              <a:rPr lang="en-US" sz="1400" b="0" i="0" u="none" strike="noStrike" baseline="0" dirty="0">
                <a:solidFill>
                  <a:srgbClr val="000099"/>
                </a:solidFill>
              </a:rPr>
              <a:t>In this study by </a:t>
            </a:r>
            <a:r>
              <a:rPr lang="en-US" sz="1400" b="0" i="0" u="none" strike="noStrike" baseline="0" dirty="0" err="1">
                <a:solidFill>
                  <a:srgbClr val="000099"/>
                </a:solidFill>
              </a:rPr>
              <a:t>Brandusoiu</a:t>
            </a:r>
            <a:r>
              <a:rPr lang="en-US" sz="1400" b="0" i="0" u="none" strike="noStrike" baseline="0" dirty="0">
                <a:solidFill>
                  <a:srgbClr val="000099"/>
                </a:solidFill>
              </a:rPr>
              <a:t>, et al on churn prediction analysis of prepaid telecom service providers they gave an overview of how a multi-layer perceptron is modelled for a use case. They used accuracy for model their model evaluation but they also discussed various other ways of model evaluation. Their model got 99.55% accuracy. </a:t>
            </a:r>
          </a:p>
          <a:p>
            <a:pPr algn="just"/>
            <a:r>
              <a:rPr lang="en-US" sz="1800" b="1" dirty="0">
                <a:solidFill>
                  <a:srgbClr val="000099"/>
                </a:solidFill>
              </a:rPr>
              <a:t>Predicting Customer Churn in Telecom Industry using Multilayer </a:t>
            </a:r>
            <a:r>
              <a:rPr lang="en-US" sz="1800" b="1" dirty="0" err="1">
                <a:solidFill>
                  <a:srgbClr val="000099"/>
                </a:solidFill>
              </a:rPr>
              <a:t>Preceptron</a:t>
            </a:r>
            <a:r>
              <a:rPr lang="en-US" sz="1800" b="1" dirty="0">
                <a:solidFill>
                  <a:srgbClr val="000099"/>
                </a:solidFill>
              </a:rPr>
              <a:t> Neural Networks: Modeling </a:t>
            </a:r>
            <a:r>
              <a:rPr lang="en-IN" sz="1800" b="1" dirty="0">
                <a:solidFill>
                  <a:srgbClr val="000099"/>
                </a:solidFill>
              </a:rPr>
              <a:t>and Analysis.</a:t>
            </a:r>
          </a:p>
          <a:p>
            <a:pPr marL="0" indent="0" algn="just">
              <a:buNone/>
            </a:pPr>
            <a:r>
              <a:rPr lang="en-US" sz="1400" i="1" dirty="0">
                <a:solidFill>
                  <a:srgbClr val="000099"/>
                </a:solidFill>
              </a:rPr>
              <a:t>            Authors: </a:t>
            </a:r>
            <a:r>
              <a:rPr lang="en-IN" sz="1400" dirty="0">
                <a:solidFill>
                  <a:srgbClr val="000099"/>
                </a:solidFill>
              </a:rPr>
              <a:t>Omar </a:t>
            </a:r>
            <a:r>
              <a:rPr lang="en-IN" sz="1400" dirty="0" err="1">
                <a:solidFill>
                  <a:srgbClr val="000099"/>
                </a:solidFill>
              </a:rPr>
              <a:t>Adwan</a:t>
            </a:r>
            <a:r>
              <a:rPr lang="en-IN" sz="1400" dirty="0">
                <a:solidFill>
                  <a:srgbClr val="000099"/>
                </a:solidFill>
              </a:rPr>
              <a:t>, Hossam Faris, Khalid </a:t>
            </a:r>
            <a:r>
              <a:rPr lang="en-IN" sz="1400" dirty="0" err="1">
                <a:solidFill>
                  <a:srgbClr val="000099"/>
                </a:solidFill>
              </a:rPr>
              <a:t>Jaradat</a:t>
            </a:r>
            <a:r>
              <a:rPr lang="en-IN" sz="1400" dirty="0">
                <a:solidFill>
                  <a:srgbClr val="000099"/>
                </a:solidFill>
              </a:rPr>
              <a:t>, Osama </a:t>
            </a:r>
            <a:r>
              <a:rPr lang="en-IN" sz="1400" dirty="0" err="1">
                <a:solidFill>
                  <a:srgbClr val="000099"/>
                </a:solidFill>
              </a:rPr>
              <a:t>Harfoushi</a:t>
            </a:r>
            <a:r>
              <a:rPr lang="en-IN" sz="1400" dirty="0">
                <a:solidFill>
                  <a:srgbClr val="000099"/>
                </a:solidFill>
              </a:rPr>
              <a:t>, </a:t>
            </a:r>
            <a:r>
              <a:rPr lang="en-IN" sz="1400" dirty="0" err="1">
                <a:solidFill>
                  <a:srgbClr val="000099"/>
                </a:solidFill>
              </a:rPr>
              <a:t>Nazeeh</a:t>
            </a:r>
            <a:r>
              <a:rPr lang="en-IN" sz="1400" dirty="0">
                <a:solidFill>
                  <a:srgbClr val="000099"/>
                </a:solidFill>
              </a:rPr>
              <a:t> </a:t>
            </a:r>
            <a:r>
              <a:rPr lang="en-IN" sz="1400" dirty="0" err="1">
                <a:solidFill>
                  <a:srgbClr val="000099"/>
                </a:solidFill>
              </a:rPr>
              <a:t>Ghatasheh</a:t>
            </a:r>
            <a:endParaRPr lang="en-IN" sz="1400" dirty="0">
              <a:solidFill>
                <a:srgbClr val="000099"/>
              </a:solidFill>
            </a:endParaRPr>
          </a:p>
          <a:p>
            <a:pPr marL="457200" lvl="1" indent="0" algn="just">
              <a:buNone/>
            </a:pPr>
            <a:r>
              <a:rPr lang="en-US" sz="1400" b="0" i="0" u="none" strike="noStrike" baseline="0">
                <a:solidFill>
                  <a:srgbClr val="000099"/>
                </a:solidFill>
              </a:rPr>
              <a:t>In this </a:t>
            </a:r>
            <a:r>
              <a:rPr lang="en-US" sz="1400" b="0" i="0" u="none" strike="noStrike" baseline="0" dirty="0">
                <a:solidFill>
                  <a:srgbClr val="000099"/>
                </a:solidFill>
              </a:rPr>
              <a:t>study by </a:t>
            </a:r>
            <a:r>
              <a:rPr lang="en-US" sz="1400" b="0" i="0" u="none" strike="noStrike" baseline="0" dirty="0" err="1">
                <a:solidFill>
                  <a:srgbClr val="000099"/>
                </a:solidFill>
              </a:rPr>
              <a:t>Adwan</a:t>
            </a:r>
            <a:r>
              <a:rPr lang="en-US" sz="1400" b="0" i="0" u="none" strike="noStrike" baseline="0" dirty="0">
                <a:solidFill>
                  <a:srgbClr val="000099"/>
                </a:solidFill>
              </a:rPr>
              <a:t>, et al on churn prediction analysis of telecom service providers of Jordan they modelled a multi-layer perceptron. They compared the performance of the model at different hyperparameter tuning. For evaluating the performance they used accuracy, hit rate and churn rate. They also did impact factor analysis to study the impact of each feature on the target label </a:t>
            </a:r>
            <a:r>
              <a:rPr lang="en-US" sz="1400" b="0" i="0" u="none" strike="noStrike" baseline="0" dirty="0" err="1">
                <a:solidFill>
                  <a:srgbClr val="000099"/>
                </a:solidFill>
              </a:rPr>
              <a:t>i.e</a:t>
            </a:r>
            <a:r>
              <a:rPr lang="en-US" sz="1400" b="0" i="0" u="none" strike="noStrike" baseline="0" dirty="0">
                <a:solidFill>
                  <a:srgbClr val="000099"/>
                </a:solidFill>
              </a:rPr>
              <a:t> on the churn. </a:t>
            </a:r>
            <a:endParaRPr lang="en-IN" dirty="0">
              <a:solidFill>
                <a:srgbClr val="000099"/>
              </a:solidFill>
            </a:endParaRPr>
          </a:p>
        </p:txBody>
      </p:sp>
    </p:spTree>
    <p:extLst>
      <p:ext uri="{BB962C8B-B14F-4D97-AF65-F5344CB8AC3E}">
        <p14:creationId xmlns:p14="http://schemas.microsoft.com/office/powerpoint/2010/main" val="165801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B303-88BA-464F-BD59-B05AF1DCF4BE}"/>
              </a:ext>
            </a:extLst>
          </p:cNvPr>
          <p:cNvSpPr>
            <a:spLocks noGrp="1"/>
          </p:cNvSpPr>
          <p:nvPr>
            <p:ph type="title"/>
          </p:nvPr>
        </p:nvSpPr>
        <p:spPr/>
        <p:txBody>
          <a:bodyPr/>
          <a:lstStyle/>
          <a:p>
            <a:r>
              <a:rPr lang="en-IN" b="1" i="0" dirty="0">
                <a:solidFill>
                  <a:srgbClr val="000099"/>
                </a:solidFill>
                <a:effectLst/>
              </a:rPr>
              <a:t>Methodology</a:t>
            </a:r>
            <a:endParaRPr lang="en-IN" b="1" dirty="0">
              <a:solidFill>
                <a:srgbClr val="000099"/>
              </a:solidFill>
            </a:endParaRPr>
          </a:p>
        </p:txBody>
      </p:sp>
      <p:graphicFrame>
        <p:nvGraphicFramePr>
          <p:cNvPr id="4" name="Content Placeholder 3">
            <a:extLst>
              <a:ext uri="{FF2B5EF4-FFF2-40B4-BE49-F238E27FC236}">
                <a16:creationId xmlns:a16="http://schemas.microsoft.com/office/drawing/2014/main" id="{790401C4-8013-4FBA-8E2B-A875743F4949}"/>
              </a:ext>
            </a:extLst>
          </p:cNvPr>
          <p:cNvGraphicFramePr>
            <a:graphicFrameLocks noGrp="1"/>
          </p:cNvGraphicFramePr>
          <p:nvPr>
            <p:ph idx="1"/>
            <p:extLst>
              <p:ext uri="{D42A27DB-BD31-4B8C-83A1-F6EECF244321}">
                <p14:modId xmlns:p14="http://schemas.microsoft.com/office/powerpoint/2010/main" val="225655235"/>
              </p:ext>
            </p:extLst>
          </p:nvPr>
        </p:nvGraphicFramePr>
        <p:xfrm>
          <a:off x="838200" y="1994738"/>
          <a:ext cx="10515600" cy="6139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05E2BE4-E15E-4F2F-BD50-526CA882B8D0}"/>
              </a:ext>
            </a:extLst>
          </p:cNvPr>
          <p:cNvSpPr txBox="1"/>
          <p:nvPr/>
        </p:nvSpPr>
        <p:spPr>
          <a:xfrm flipH="1">
            <a:off x="735290" y="1506022"/>
            <a:ext cx="1640263" cy="369332"/>
          </a:xfrm>
          <a:prstGeom prst="rect">
            <a:avLst/>
          </a:prstGeom>
          <a:noFill/>
        </p:spPr>
        <p:txBody>
          <a:bodyPr wrap="square" rtlCol="0">
            <a:spAutoFit/>
          </a:bodyPr>
          <a:lstStyle/>
          <a:p>
            <a:pPr algn="ctr"/>
            <a:r>
              <a:rPr lang="en-IN" b="1" dirty="0">
                <a:solidFill>
                  <a:srgbClr val="000099"/>
                </a:solidFill>
              </a:rPr>
              <a:t>Flow Diagram</a:t>
            </a:r>
          </a:p>
        </p:txBody>
      </p:sp>
      <p:sp>
        <p:nvSpPr>
          <p:cNvPr id="6" name="TextBox 5">
            <a:extLst>
              <a:ext uri="{FF2B5EF4-FFF2-40B4-BE49-F238E27FC236}">
                <a16:creationId xmlns:a16="http://schemas.microsoft.com/office/drawing/2014/main" id="{41EA3C0B-13D2-44D0-9264-F585776429B0}"/>
              </a:ext>
            </a:extLst>
          </p:cNvPr>
          <p:cNvSpPr txBox="1"/>
          <p:nvPr/>
        </p:nvSpPr>
        <p:spPr>
          <a:xfrm>
            <a:off x="838200" y="2912692"/>
            <a:ext cx="9097653" cy="369332"/>
          </a:xfrm>
          <a:prstGeom prst="rect">
            <a:avLst/>
          </a:prstGeom>
          <a:noFill/>
        </p:spPr>
        <p:txBody>
          <a:bodyPr wrap="square" rtlCol="0">
            <a:spAutoFit/>
          </a:bodyPr>
          <a:lstStyle/>
          <a:p>
            <a:pPr algn="l"/>
            <a:r>
              <a:rPr lang="en-IN" b="1" dirty="0">
                <a:solidFill>
                  <a:srgbClr val="000099"/>
                </a:solidFill>
              </a:rPr>
              <a:t>Algorithm: </a:t>
            </a:r>
            <a:r>
              <a:rPr lang="en-IN" sz="1600" b="0" i="0" dirty="0">
                <a:solidFill>
                  <a:srgbClr val="000099"/>
                </a:solidFill>
                <a:effectLst/>
                <a:latin typeface="Helvetica Neue"/>
              </a:rPr>
              <a:t>Building </a:t>
            </a:r>
            <a:r>
              <a:rPr lang="en-IN" sz="1600" dirty="0">
                <a:solidFill>
                  <a:srgbClr val="000099"/>
                </a:solidFill>
                <a:latin typeface="Helvetica Neue"/>
              </a:rPr>
              <a:t>ANN using </a:t>
            </a:r>
            <a:r>
              <a:rPr lang="en-IN" sz="1600" b="0" i="0" dirty="0" err="1">
                <a:solidFill>
                  <a:srgbClr val="000099"/>
                </a:solidFill>
                <a:effectLst/>
                <a:latin typeface="Helvetica Neue"/>
              </a:rPr>
              <a:t>tensorflow</a:t>
            </a:r>
            <a:r>
              <a:rPr lang="en-IN" sz="1600" b="0" i="0" dirty="0">
                <a:solidFill>
                  <a:srgbClr val="000099"/>
                </a:solidFill>
                <a:effectLst/>
                <a:latin typeface="Helvetica Neue"/>
              </a:rPr>
              <a:t> / </a:t>
            </a:r>
            <a:r>
              <a:rPr lang="en-IN" sz="1600" b="0" i="0" dirty="0" err="1">
                <a:solidFill>
                  <a:srgbClr val="000099"/>
                </a:solidFill>
                <a:effectLst/>
                <a:latin typeface="Helvetica Neue"/>
              </a:rPr>
              <a:t>keras</a:t>
            </a:r>
            <a:endParaRPr lang="en-IN" sz="1600" b="0" i="0" dirty="0">
              <a:solidFill>
                <a:srgbClr val="000099"/>
              </a:solidFill>
              <a:effectLst/>
              <a:latin typeface="Helvetica Neue"/>
            </a:endParaRPr>
          </a:p>
        </p:txBody>
      </p:sp>
      <p:sp>
        <p:nvSpPr>
          <p:cNvPr id="13" name="TextBox 12">
            <a:extLst>
              <a:ext uri="{FF2B5EF4-FFF2-40B4-BE49-F238E27FC236}">
                <a16:creationId xmlns:a16="http://schemas.microsoft.com/office/drawing/2014/main" id="{E2645C83-958B-412A-9814-EA59D98933F2}"/>
              </a:ext>
            </a:extLst>
          </p:cNvPr>
          <p:cNvSpPr txBox="1"/>
          <p:nvPr/>
        </p:nvSpPr>
        <p:spPr>
          <a:xfrm>
            <a:off x="838200" y="3282024"/>
            <a:ext cx="7372546" cy="3600986"/>
          </a:xfrm>
          <a:prstGeom prst="rect">
            <a:avLst/>
          </a:prstGeom>
          <a:noFill/>
        </p:spPr>
        <p:txBody>
          <a:bodyPr wrap="square" rtlCol="0">
            <a:spAutoFit/>
          </a:bodyPr>
          <a:lstStyle/>
          <a:p>
            <a:r>
              <a:rPr lang="en-IN" b="1" dirty="0">
                <a:solidFill>
                  <a:srgbClr val="000099"/>
                </a:solidFill>
              </a:rPr>
              <a:t>Steps:</a:t>
            </a:r>
          </a:p>
          <a:p>
            <a:pPr marL="285750" indent="-285750" algn="l">
              <a:lnSpc>
                <a:spcPct val="150000"/>
              </a:lnSpc>
              <a:buFont typeface="Wingdings" panose="05000000000000000000" pitchFamily="2" charset="2"/>
              <a:buChar char="Ø"/>
            </a:pPr>
            <a:r>
              <a:rPr lang="en-IN" sz="1600" dirty="0">
                <a:solidFill>
                  <a:srgbClr val="000099"/>
                </a:solidFill>
                <a:latin typeface="Helvetica Neue"/>
              </a:rPr>
              <a:t>Data Loading</a:t>
            </a:r>
          </a:p>
          <a:p>
            <a:pPr marL="285750" indent="-285750" algn="l">
              <a:lnSpc>
                <a:spcPct val="150000"/>
              </a:lnSpc>
              <a:buFont typeface="Wingdings" panose="05000000000000000000" pitchFamily="2" charset="2"/>
              <a:buChar char="Ø"/>
            </a:pPr>
            <a:r>
              <a:rPr lang="en-IN" sz="1600" dirty="0">
                <a:solidFill>
                  <a:srgbClr val="000099"/>
                </a:solidFill>
                <a:latin typeface="Helvetica Neue"/>
              </a:rPr>
              <a:t>Data analysis</a:t>
            </a:r>
          </a:p>
          <a:p>
            <a:pPr marL="285750" indent="-285750" algn="l">
              <a:lnSpc>
                <a:spcPct val="150000"/>
              </a:lnSpc>
              <a:buFont typeface="Wingdings" panose="05000000000000000000" pitchFamily="2" charset="2"/>
              <a:buChar char="Ø"/>
            </a:pPr>
            <a:r>
              <a:rPr lang="en-IN" sz="1600" dirty="0">
                <a:solidFill>
                  <a:srgbClr val="000099"/>
                </a:solidFill>
                <a:latin typeface="Helvetica Neue"/>
              </a:rPr>
              <a:t>Data cleaning</a:t>
            </a:r>
          </a:p>
          <a:p>
            <a:pPr marL="285750" indent="-285750" algn="l">
              <a:lnSpc>
                <a:spcPct val="150000"/>
              </a:lnSpc>
              <a:buFont typeface="Wingdings" panose="05000000000000000000" pitchFamily="2" charset="2"/>
              <a:buChar char="Ø"/>
            </a:pPr>
            <a:r>
              <a:rPr lang="en-IN" sz="1600" dirty="0">
                <a:solidFill>
                  <a:srgbClr val="000099"/>
                </a:solidFill>
                <a:latin typeface="Helvetica Neue"/>
              </a:rPr>
              <a:t>Data splitting (Training set and Test set)</a:t>
            </a:r>
          </a:p>
          <a:p>
            <a:pPr marL="285750" indent="-285750" algn="l">
              <a:lnSpc>
                <a:spcPct val="150000"/>
              </a:lnSpc>
              <a:buFont typeface="Wingdings" panose="05000000000000000000" pitchFamily="2" charset="2"/>
              <a:buChar char="Ø"/>
            </a:pPr>
            <a:r>
              <a:rPr lang="en-IN" sz="1600" dirty="0">
                <a:solidFill>
                  <a:srgbClr val="000099"/>
                </a:solidFill>
                <a:latin typeface="Helvetica Neue"/>
              </a:rPr>
              <a:t>ANN Model Building</a:t>
            </a:r>
          </a:p>
          <a:p>
            <a:pPr marL="285750" indent="-285750" algn="l">
              <a:lnSpc>
                <a:spcPct val="150000"/>
              </a:lnSpc>
              <a:buFont typeface="Wingdings" panose="05000000000000000000" pitchFamily="2" charset="2"/>
              <a:buChar char="Ø"/>
            </a:pPr>
            <a:r>
              <a:rPr lang="en-IN" sz="1600" dirty="0">
                <a:solidFill>
                  <a:srgbClr val="000099"/>
                </a:solidFill>
                <a:latin typeface="Helvetica Neue"/>
              </a:rPr>
              <a:t>Evaluation Metrics (Accuracy, F1 score, Precision, Recall)</a:t>
            </a:r>
          </a:p>
          <a:p>
            <a:pPr marL="285750" indent="-285750" algn="l">
              <a:lnSpc>
                <a:spcPct val="150000"/>
              </a:lnSpc>
              <a:buFont typeface="Wingdings" panose="05000000000000000000" pitchFamily="2" charset="2"/>
              <a:buChar char="Ø"/>
            </a:pPr>
            <a:r>
              <a:rPr lang="en-IN" sz="1600" dirty="0">
                <a:solidFill>
                  <a:srgbClr val="000099"/>
                </a:solidFill>
                <a:latin typeface="Helvetica Neue"/>
              </a:rPr>
              <a:t>Hyperparameter Tuning</a:t>
            </a:r>
          </a:p>
          <a:p>
            <a:pPr marL="285750" indent="-285750" algn="l">
              <a:lnSpc>
                <a:spcPct val="150000"/>
              </a:lnSpc>
              <a:buFont typeface="Wingdings" panose="05000000000000000000" pitchFamily="2" charset="2"/>
              <a:buChar char="Ø"/>
            </a:pPr>
            <a:r>
              <a:rPr lang="en-IN" sz="1600" dirty="0">
                <a:solidFill>
                  <a:srgbClr val="000099"/>
                </a:solidFill>
                <a:latin typeface="Helvetica Neue"/>
              </a:rPr>
              <a:t>Performance Metrics (ROC Analysis)</a:t>
            </a:r>
          </a:p>
          <a:p>
            <a:endParaRPr lang="en-IN" b="1" dirty="0">
              <a:solidFill>
                <a:srgbClr val="000099"/>
              </a:solidFill>
            </a:endParaRPr>
          </a:p>
        </p:txBody>
      </p:sp>
    </p:spTree>
    <p:extLst>
      <p:ext uri="{BB962C8B-B14F-4D97-AF65-F5344CB8AC3E}">
        <p14:creationId xmlns:p14="http://schemas.microsoft.com/office/powerpoint/2010/main" val="106445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FC3B21-94F4-40D9-A140-A53B4C0E91B3}"/>
              </a:ext>
            </a:extLst>
          </p:cNvPr>
          <p:cNvSpPr txBox="1"/>
          <p:nvPr/>
        </p:nvSpPr>
        <p:spPr>
          <a:xfrm>
            <a:off x="669303" y="697584"/>
            <a:ext cx="10953946" cy="5232202"/>
          </a:xfrm>
          <a:prstGeom prst="rect">
            <a:avLst/>
          </a:prstGeom>
          <a:noFill/>
        </p:spPr>
        <p:txBody>
          <a:bodyPr wrap="square" rtlCol="0">
            <a:spAutoFit/>
          </a:bodyPr>
          <a:lstStyle/>
          <a:p>
            <a:r>
              <a:rPr lang="en-US" sz="2800" b="1" dirty="0">
                <a:solidFill>
                  <a:srgbClr val="000099"/>
                </a:solidFill>
              </a:rPr>
              <a:t>Model summary:</a:t>
            </a:r>
          </a:p>
          <a:p>
            <a:endParaRPr lang="en-US" dirty="0">
              <a:solidFill>
                <a:srgbClr val="000099"/>
              </a:solidFill>
            </a:endParaRPr>
          </a:p>
          <a:p>
            <a:pPr lvl="1"/>
            <a:r>
              <a:rPr kumimoji="0" lang="en-US" altLang="en-US" b="0" i="0" u="none" strike="noStrike" cap="none" normalizeH="0" baseline="0" dirty="0">
                <a:ln>
                  <a:noFill/>
                </a:ln>
                <a:solidFill>
                  <a:srgbClr val="000099"/>
                </a:solidFill>
                <a:effectLst/>
                <a:latin typeface="Courier New" panose="02070309020205020404" pitchFamily="49" charset="0"/>
              </a:rPr>
              <a:t>Model: "sequential" _________________________________________________________________ </a:t>
            </a:r>
          </a:p>
          <a:p>
            <a:pPr lvl="1"/>
            <a:r>
              <a:rPr kumimoji="0" lang="en-US" altLang="en-US" b="0" i="0" u="none" strike="noStrike" cap="none" normalizeH="0" baseline="0" dirty="0">
                <a:ln>
                  <a:noFill/>
                </a:ln>
                <a:solidFill>
                  <a:srgbClr val="000099"/>
                </a:solidFill>
                <a:effectLst/>
                <a:latin typeface="Courier New" panose="02070309020205020404" pitchFamily="49" charset="0"/>
              </a:rPr>
              <a:t>Layer (type) 					Output Shape 			Param # ================================================================= </a:t>
            </a:r>
          </a:p>
          <a:p>
            <a:pPr lvl="1"/>
            <a:r>
              <a:rPr kumimoji="0" lang="en-US" altLang="en-US" b="0" i="0" u="none" strike="noStrike" cap="none" normalizeH="0" baseline="0" dirty="0">
                <a:ln>
                  <a:noFill/>
                </a:ln>
                <a:solidFill>
                  <a:srgbClr val="000099"/>
                </a:solidFill>
                <a:effectLst/>
                <a:latin typeface="Courier New" panose="02070309020205020404" pitchFamily="49" charset="0"/>
              </a:rPr>
              <a:t>dense (Dense) 				(None, 64) 			1728 </a:t>
            </a:r>
          </a:p>
          <a:p>
            <a:pPr lvl="1"/>
            <a:r>
              <a:rPr kumimoji="0" lang="en-US" altLang="en-US" b="0" i="0" u="none" strike="noStrike" cap="none" normalizeH="0" baseline="0" dirty="0">
                <a:ln>
                  <a:noFill/>
                </a:ln>
                <a:solidFill>
                  <a:srgbClr val="000099"/>
                </a:solidFill>
                <a:effectLst/>
                <a:latin typeface="Courier New" panose="02070309020205020404" pitchFamily="49" charset="0"/>
              </a:rPr>
              <a:t>dropout (Dropout) 			(None, 64) 			0 </a:t>
            </a:r>
          </a:p>
          <a:p>
            <a:pPr lvl="1"/>
            <a:r>
              <a:rPr kumimoji="0" lang="en-US" altLang="en-US" b="0" i="0" u="none" strike="noStrike" cap="none" normalizeH="0" baseline="0" dirty="0">
                <a:ln>
                  <a:noFill/>
                </a:ln>
                <a:solidFill>
                  <a:srgbClr val="000099"/>
                </a:solidFill>
                <a:effectLst/>
                <a:latin typeface="Courier New" panose="02070309020205020404" pitchFamily="49" charset="0"/>
              </a:rPr>
              <a:t>dense_1 (Dense) 				(None, 8) 				520 </a:t>
            </a:r>
          </a:p>
          <a:p>
            <a:pPr lvl="1"/>
            <a:r>
              <a:rPr kumimoji="0" lang="en-US" altLang="en-US" b="0" i="0" u="none" strike="noStrike" cap="none" normalizeH="0" baseline="0" dirty="0">
                <a:ln>
                  <a:noFill/>
                </a:ln>
                <a:solidFill>
                  <a:srgbClr val="000099"/>
                </a:solidFill>
                <a:effectLst/>
                <a:latin typeface="Courier New" panose="02070309020205020404" pitchFamily="49" charset="0"/>
              </a:rPr>
              <a:t>dropout_1 (Dropout) 			(None, 8) 				0 </a:t>
            </a:r>
          </a:p>
          <a:p>
            <a:pPr lvl="1"/>
            <a:r>
              <a:rPr kumimoji="0" lang="en-US" altLang="en-US" b="0" i="0" u="none" strike="noStrike" cap="none" normalizeH="0" baseline="0" dirty="0">
                <a:ln>
                  <a:noFill/>
                </a:ln>
                <a:solidFill>
                  <a:srgbClr val="000099"/>
                </a:solidFill>
                <a:effectLst/>
                <a:latin typeface="Courier New" panose="02070309020205020404" pitchFamily="49" charset="0"/>
              </a:rPr>
              <a:t>dense_2 (Dense) 				(None, 1) 				9 ================================================================= </a:t>
            </a:r>
          </a:p>
          <a:p>
            <a:pPr lvl="1"/>
            <a:r>
              <a:rPr kumimoji="0" lang="en-US" altLang="en-US" b="0" i="0" u="none" strike="noStrike" cap="none" normalizeH="0" baseline="0" dirty="0">
                <a:ln>
                  <a:noFill/>
                </a:ln>
                <a:solidFill>
                  <a:srgbClr val="000099"/>
                </a:solidFill>
                <a:effectLst/>
                <a:latin typeface="Courier New" panose="02070309020205020404" pitchFamily="49" charset="0"/>
              </a:rPr>
              <a:t>Total params: 2,257 </a:t>
            </a:r>
          </a:p>
          <a:p>
            <a:pPr lvl="1"/>
            <a:r>
              <a:rPr kumimoji="0" lang="en-US" altLang="en-US" b="0" i="0" u="none" strike="noStrike" cap="none" normalizeH="0" baseline="0" dirty="0">
                <a:ln>
                  <a:noFill/>
                </a:ln>
                <a:solidFill>
                  <a:srgbClr val="000099"/>
                </a:solidFill>
                <a:effectLst/>
                <a:latin typeface="Courier New" panose="02070309020205020404" pitchFamily="49" charset="0"/>
              </a:rPr>
              <a:t>Trainable params: 2,257 </a:t>
            </a:r>
          </a:p>
          <a:p>
            <a:pPr lvl="1"/>
            <a:r>
              <a:rPr kumimoji="0" lang="en-US" altLang="en-US" b="0" i="0" u="none" strike="noStrike" cap="none" normalizeH="0" baseline="0" dirty="0">
                <a:ln>
                  <a:noFill/>
                </a:ln>
                <a:solidFill>
                  <a:srgbClr val="000099"/>
                </a:solidFill>
                <a:effectLst/>
                <a:latin typeface="Courier New" panose="02070309020205020404" pitchFamily="49" charset="0"/>
              </a:rPr>
              <a:t>Non-trainable params: 0 _________________________________________________________________</a:t>
            </a:r>
            <a:r>
              <a:rPr kumimoji="0" lang="en-US" altLang="en-US" sz="1400" b="0" i="0" u="none" strike="noStrike" cap="none" normalizeH="0" baseline="0" dirty="0">
                <a:ln>
                  <a:noFill/>
                </a:ln>
                <a:solidFill>
                  <a:srgbClr val="000099"/>
                </a:solidFill>
                <a:effectLst/>
              </a:rPr>
              <a:t> </a:t>
            </a:r>
            <a:endParaRPr kumimoji="0" lang="en-US" altLang="en-US" sz="4000" b="0" i="0" u="none" strike="noStrike" cap="none" normalizeH="0" baseline="0" dirty="0">
              <a:ln>
                <a:noFill/>
              </a:ln>
              <a:solidFill>
                <a:srgbClr val="000099"/>
              </a:solidFill>
              <a:effectLst/>
              <a:latin typeface="Arial" panose="020B0604020202020204" pitchFamily="34" charset="0"/>
            </a:endParaRPr>
          </a:p>
          <a:p>
            <a:endParaRPr lang="en-US" dirty="0">
              <a:solidFill>
                <a:srgbClr val="000099"/>
              </a:solidFill>
            </a:endParaRPr>
          </a:p>
          <a:p>
            <a:endParaRPr lang="en-US" dirty="0">
              <a:solidFill>
                <a:srgbClr val="000099"/>
              </a:solidFill>
            </a:endParaRPr>
          </a:p>
        </p:txBody>
      </p:sp>
      <p:sp>
        <p:nvSpPr>
          <p:cNvPr id="4" name="Rectangle 2">
            <a:extLst>
              <a:ext uri="{FF2B5EF4-FFF2-40B4-BE49-F238E27FC236}">
                <a16:creationId xmlns:a16="http://schemas.microsoft.com/office/drawing/2014/main" id="{FDAC167B-359C-4E4E-AC5A-54ABD2C812D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8FAB-0FE5-4409-A02E-71C45B52BA1C}"/>
              </a:ext>
            </a:extLst>
          </p:cNvPr>
          <p:cNvSpPr>
            <a:spLocks noGrp="1"/>
          </p:cNvSpPr>
          <p:nvPr>
            <p:ph type="title"/>
          </p:nvPr>
        </p:nvSpPr>
        <p:spPr>
          <a:xfrm>
            <a:off x="838200" y="365125"/>
            <a:ext cx="10515600" cy="1133737"/>
          </a:xfrm>
        </p:spPr>
        <p:txBody>
          <a:bodyPr/>
          <a:lstStyle/>
          <a:p>
            <a:r>
              <a:rPr lang="en-IN" b="1" i="0" dirty="0">
                <a:solidFill>
                  <a:srgbClr val="000099"/>
                </a:solidFill>
                <a:effectLst/>
              </a:rPr>
              <a:t>Employed Dataset</a:t>
            </a:r>
            <a:endParaRPr lang="en-IN" b="1" dirty="0">
              <a:solidFill>
                <a:srgbClr val="000099"/>
              </a:solidFill>
            </a:endParaRPr>
          </a:p>
        </p:txBody>
      </p:sp>
      <p:sp>
        <p:nvSpPr>
          <p:cNvPr id="3" name="Content Placeholder 2">
            <a:extLst>
              <a:ext uri="{FF2B5EF4-FFF2-40B4-BE49-F238E27FC236}">
                <a16:creationId xmlns:a16="http://schemas.microsoft.com/office/drawing/2014/main" id="{9E1B1994-9C08-441D-BB81-A70A6917426F}"/>
              </a:ext>
            </a:extLst>
          </p:cNvPr>
          <p:cNvSpPr>
            <a:spLocks noGrp="1"/>
          </p:cNvSpPr>
          <p:nvPr>
            <p:ph idx="1"/>
          </p:nvPr>
        </p:nvSpPr>
        <p:spPr>
          <a:xfrm>
            <a:off x="952107" y="1324466"/>
            <a:ext cx="10401693" cy="348791"/>
          </a:xfrm>
        </p:spPr>
        <p:txBody>
          <a:bodyPr>
            <a:normAutofit/>
          </a:bodyPr>
          <a:lstStyle/>
          <a:p>
            <a:pPr marL="0" indent="0">
              <a:buNone/>
            </a:pPr>
            <a:r>
              <a:rPr lang="en-IN" sz="1400" dirty="0">
                <a:solidFill>
                  <a:srgbClr val="000099"/>
                </a:solidFill>
              </a:rPr>
              <a:t>URL:  </a:t>
            </a:r>
            <a:r>
              <a:rPr lang="en-IN" sz="1600" b="0" i="0" u="none" strike="noStrike" baseline="0" dirty="0">
                <a:solidFill>
                  <a:srgbClr val="0000FF"/>
                </a:solidFill>
                <a:latin typeface="Times New Roman" panose="02020603050405020304" pitchFamily="18" charset="0"/>
              </a:rPr>
              <a:t>https://www.kaggle.com/blastchar/telco-customer-churn</a:t>
            </a:r>
            <a:endParaRPr lang="en-IN" sz="1600" dirty="0"/>
          </a:p>
        </p:txBody>
      </p:sp>
      <p:graphicFrame>
        <p:nvGraphicFramePr>
          <p:cNvPr id="4" name="Table 4">
            <a:extLst>
              <a:ext uri="{FF2B5EF4-FFF2-40B4-BE49-F238E27FC236}">
                <a16:creationId xmlns:a16="http://schemas.microsoft.com/office/drawing/2014/main" id="{5F6B4B0C-9191-4972-AD2A-6141C90B9A61}"/>
              </a:ext>
            </a:extLst>
          </p:cNvPr>
          <p:cNvGraphicFramePr>
            <a:graphicFrameLocks noGrp="1"/>
          </p:cNvGraphicFramePr>
          <p:nvPr>
            <p:extLst>
              <p:ext uri="{D42A27DB-BD31-4B8C-83A1-F6EECF244321}">
                <p14:modId xmlns:p14="http://schemas.microsoft.com/office/powerpoint/2010/main" val="2682797916"/>
              </p:ext>
            </p:extLst>
          </p:nvPr>
        </p:nvGraphicFramePr>
        <p:xfrm>
          <a:off x="952107" y="1754839"/>
          <a:ext cx="10255626" cy="675640"/>
        </p:xfrm>
        <a:graphic>
          <a:graphicData uri="http://schemas.openxmlformats.org/drawingml/2006/table">
            <a:tbl>
              <a:tblPr firstRow="1" bandRow="1">
                <a:tableStyleId>{5C22544A-7EE6-4342-B048-85BDC9FD1C3A}</a:tableStyleId>
              </a:tblPr>
              <a:tblGrid>
                <a:gridCol w="3817857">
                  <a:extLst>
                    <a:ext uri="{9D8B030D-6E8A-4147-A177-3AD203B41FA5}">
                      <a16:colId xmlns:a16="http://schemas.microsoft.com/office/drawing/2014/main" val="1719517206"/>
                    </a:ext>
                  </a:extLst>
                </a:gridCol>
                <a:gridCol w="2944452">
                  <a:extLst>
                    <a:ext uri="{9D8B030D-6E8A-4147-A177-3AD203B41FA5}">
                      <a16:colId xmlns:a16="http://schemas.microsoft.com/office/drawing/2014/main" val="3197471263"/>
                    </a:ext>
                  </a:extLst>
                </a:gridCol>
                <a:gridCol w="3493317">
                  <a:extLst>
                    <a:ext uri="{9D8B030D-6E8A-4147-A177-3AD203B41FA5}">
                      <a16:colId xmlns:a16="http://schemas.microsoft.com/office/drawing/2014/main" val="2987318076"/>
                    </a:ext>
                  </a:extLst>
                </a:gridCol>
              </a:tblGrid>
              <a:tr h="283754">
                <a:tc>
                  <a:txBody>
                    <a:bodyPr/>
                    <a:lstStyle/>
                    <a:p>
                      <a:pPr marL="285750" indent="-285750" algn="just">
                        <a:buFont typeface="Arial" panose="020B0604020202020204" pitchFamily="34" charset="0"/>
                        <a:buChar char="•"/>
                      </a:pPr>
                      <a:r>
                        <a:rPr lang="en-IN" sz="1400" b="0" i="0" u="none" strike="noStrike" baseline="0" dirty="0">
                          <a:solidFill>
                            <a:srgbClr val="000099"/>
                          </a:solidFill>
                          <a:latin typeface="+mn-lt"/>
                        </a:rPr>
                        <a:t>Dataset </a:t>
                      </a:r>
                      <a:r>
                        <a:rPr lang="en-IN" sz="1400" b="0" dirty="0">
                          <a:solidFill>
                            <a:srgbClr val="000099"/>
                          </a:solidFill>
                          <a:latin typeface="+mn-lt"/>
                        </a:rPr>
                        <a:t>C</a:t>
                      </a:r>
                      <a:r>
                        <a:rPr lang="en-IN" sz="1400" b="0" i="0" u="none" strike="noStrike" baseline="0" dirty="0">
                          <a:solidFill>
                            <a:srgbClr val="000099"/>
                          </a:solidFill>
                          <a:latin typeface="+mn-lt"/>
                        </a:rPr>
                        <a:t>haracteristic : Multivariate, Text </a:t>
                      </a:r>
                      <a:endParaRPr lang="en-IN" sz="1400" dirty="0">
                        <a:solidFill>
                          <a:srgbClr val="000099"/>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just">
                        <a:buFont typeface="Arial" panose="020B0604020202020204" pitchFamily="34" charset="0"/>
                        <a:buChar char="•"/>
                      </a:pPr>
                      <a:r>
                        <a:rPr lang="en-IN" sz="1400" b="0" i="0" u="none" strike="noStrike" baseline="0" dirty="0">
                          <a:solidFill>
                            <a:srgbClr val="000099"/>
                          </a:solidFill>
                          <a:latin typeface="+mn-lt"/>
                        </a:rPr>
                        <a:t>Number of samples</a:t>
                      </a:r>
                      <a:r>
                        <a:rPr lang="en-IN" sz="1400" dirty="0">
                          <a:solidFill>
                            <a:srgbClr val="000099"/>
                          </a:solidFill>
                          <a:latin typeface="+mn-lt"/>
                        </a:rPr>
                        <a:t> : </a:t>
                      </a:r>
                      <a:r>
                        <a:rPr lang="en-IN" sz="1400" b="0" i="0" u="none" strike="noStrike" baseline="0" dirty="0">
                          <a:solidFill>
                            <a:srgbClr val="000099"/>
                          </a:solidFill>
                          <a:latin typeface="+mn-lt"/>
                        </a:rPr>
                        <a:t>7043</a:t>
                      </a:r>
                      <a:endParaRPr lang="en-IN" sz="1400" dirty="0">
                        <a:solidFill>
                          <a:srgbClr val="000099"/>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0" u="none" strike="noStrike" baseline="0" dirty="0">
                          <a:solidFill>
                            <a:srgbClr val="000099"/>
                          </a:solidFill>
                          <a:latin typeface="+mn-lt"/>
                        </a:rPr>
                        <a:t>Missing values</a:t>
                      </a:r>
                      <a:r>
                        <a:rPr lang="en-IN" sz="1400" dirty="0">
                          <a:solidFill>
                            <a:srgbClr val="000099"/>
                          </a:solidFill>
                          <a:latin typeface="+mn-lt"/>
                        </a:rPr>
                        <a:t> : </a:t>
                      </a:r>
                      <a:r>
                        <a:rPr lang="en-IN" sz="1400" b="0" i="0" u="none" strike="noStrike" baseline="0" dirty="0">
                          <a:solidFill>
                            <a:srgbClr val="000099"/>
                          </a:solidFill>
                          <a:latin typeface="+mn-lt"/>
                        </a:rPr>
                        <a:t>Yes</a:t>
                      </a:r>
                      <a:endParaRPr lang="en-IN" sz="1400" dirty="0">
                        <a:solidFill>
                          <a:srgbClr val="000099"/>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3966232"/>
                  </a:ext>
                </a:extLst>
              </a:tr>
              <a:tr h="370840">
                <a:tc>
                  <a:txBody>
                    <a:bodyPr/>
                    <a:lstStyle/>
                    <a:p>
                      <a:pPr marL="285750" indent="-285750" algn="just">
                        <a:buFont typeface="Arial" panose="020B0604020202020204" pitchFamily="34" charset="0"/>
                        <a:buChar char="•"/>
                      </a:pPr>
                      <a:r>
                        <a:rPr lang="en-IN" sz="1400" b="0" i="0" u="none" strike="noStrike" baseline="0" dirty="0">
                          <a:solidFill>
                            <a:srgbClr val="000099"/>
                          </a:solidFill>
                          <a:latin typeface="+mn-lt"/>
                        </a:rPr>
                        <a:t>Attribute characteristics : Real</a:t>
                      </a:r>
                      <a:endParaRPr lang="en-IN" sz="1400" dirty="0">
                        <a:solidFill>
                          <a:srgbClr val="000099"/>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just">
                        <a:buFont typeface="Arial" panose="020B0604020202020204" pitchFamily="34" charset="0"/>
                        <a:buChar char="•"/>
                      </a:pPr>
                      <a:r>
                        <a:rPr lang="en-IN" sz="1400" b="0" i="0" u="none" strike="noStrike" baseline="0" dirty="0">
                          <a:solidFill>
                            <a:srgbClr val="000099"/>
                          </a:solidFill>
                          <a:latin typeface="+mn-lt"/>
                        </a:rPr>
                        <a:t>Number of features</a:t>
                      </a:r>
                      <a:r>
                        <a:rPr lang="en-IN" sz="1400" dirty="0">
                          <a:solidFill>
                            <a:srgbClr val="000099"/>
                          </a:solidFill>
                          <a:latin typeface="+mn-lt"/>
                        </a:rPr>
                        <a:t> : </a:t>
                      </a:r>
                      <a:r>
                        <a:rPr lang="en-IN" sz="1400" b="0" i="0" u="none" strike="noStrike" baseline="0" dirty="0">
                          <a:solidFill>
                            <a:srgbClr val="000099"/>
                          </a:solidFill>
                          <a:latin typeface="+mn-lt"/>
                        </a:rPr>
                        <a:t>21</a:t>
                      </a:r>
                      <a:endParaRPr lang="en-IN" sz="1400" dirty="0">
                        <a:solidFill>
                          <a:srgbClr val="000099"/>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just">
                        <a:buFont typeface="Arial" panose="020B0604020202020204" pitchFamily="34" charset="0"/>
                        <a:buChar char="•"/>
                      </a:pPr>
                      <a:r>
                        <a:rPr lang="en-IN" sz="1400" b="0" i="0" u="none" strike="noStrike" baseline="0" dirty="0">
                          <a:solidFill>
                            <a:srgbClr val="000099"/>
                          </a:solidFill>
                          <a:latin typeface="+mn-lt"/>
                        </a:rPr>
                        <a:t>Associated task : Classification</a:t>
                      </a:r>
                      <a:endParaRPr lang="en-IN" sz="1400" dirty="0">
                        <a:solidFill>
                          <a:srgbClr val="000099"/>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6180705"/>
                  </a:ext>
                </a:extLst>
              </a:tr>
            </a:tbl>
          </a:graphicData>
        </a:graphic>
      </p:graphicFrame>
      <p:graphicFrame>
        <p:nvGraphicFramePr>
          <p:cNvPr id="6" name="Table 6">
            <a:extLst>
              <a:ext uri="{FF2B5EF4-FFF2-40B4-BE49-F238E27FC236}">
                <a16:creationId xmlns:a16="http://schemas.microsoft.com/office/drawing/2014/main" id="{B9FFCB97-245B-44CD-85A4-2E5FB8BC445C}"/>
              </a:ext>
            </a:extLst>
          </p:cNvPr>
          <p:cNvGraphicFramePr>
            <a:graphicFrameLocks noGrp="1"/>
          </p:cNvGraphicFramePr>
          <p:nvPr>
            <p:extLst>
              <p:ext uri="{D42A27DB-BD31-4B8C-83A1-F6EECF244321}">
                <p14:modId xmlns:p14="http://schemas.microsoft.com/office/powerpoint/2010/main" val="3347779732"/>
              </p:ext>
            </p:extLst>
          </p:nvPr>
        </p:nvGraphicFramePr>
        <p:xfrm>
          <a:off x="968187" y="2458203"/>
          <a:ext cx="10864415" cy="3917151"/>
        </p:xfrm>
        <a:graphic>
          <a:graphicData uri="http://schemas.openxmlformats.org/drawingml/2006/table">
            <a:tbl>
              <a:tblPr firstRow="1" bandRow="1">
                <a:tableStyleId>{5C22544A-7EE6-4342-B048-85BDC9FD1C3A}</a:tableStyleId>
              </a:tblPr>
              <a:tblGrid>
                <a:gridCol w="3299473">
                  <a:extLst>
                    <a:ext uri="{9D8B030D-6E8A-4147-A177-3AD203B41FA5}">
                      <a16:colId xmlns:a16="http://schemas.microsoft.com/office/drawing/2014/main" val="2713699164"/>
                    </a:ext>
                  </a:extLst>
                </a:gridCol>
                <a:gridCol w="4335199">
                  <a:extLst>
                    <a:ext uri="{9D8B030D-6E8A-4147-A177-3AD203B41FA5}">
                      <a16:colId xmlns:a16="http://schemas.microsoft.com/office/drawing/2014/main" val="1154023977"/>
                    </a:ext>
                  </a:extLst>
                </a:gridCol>
                <a:gridCol w="3229743">
                  <a:extLst>
                    <a:ext uri="{9D8B030D-6E8A-4147-A177-3AD203B41FA5}">
                      <a16:colId xmlns:a16="http://schemas.microsoft.com/office/drawing/2014/main" val="285131857"/>
                    </a:ext>
                  </a:extLst>
                </a:gridCol>
              </a:tblGrid>
              <a:tr h="320511">
                <a:tc gridSpan="3">
                  <a:txBody>
                    <a:bodyPr/>
                    <a:lstStyle/>
                    <a:p>
                      <a:pPr algn="just"/>
                      <a:r>
                        <a:rPr lang="en-IN" sz="1400" dirty="0">
                          <a:solidFill>
                            <a:srgbClr val="000099"/>
                          </a:solidFill>
                        </a:rPr>
                        <a:t>Columns with description: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9170367"/>
                  </a:ext>
                </a:extLst>
              </a:tr>
              <a:tr h="441418">
                <a:tc>
                  <a:txBody>
                    <a:bodyPr/>
                    <a:lstStyle/>
                    <a:p>
                      <a:pPr marL="285750" indent="-285750" algn="just">
                        <a:buFont typeface="Arial" panose="020B0604020202020204" pitchFamily="34" charset="0"/>
                        <a:buChar char="•"/>
                      </a:pPr>
                      <a:r>
                        <a:rPr lang="en-IN" sz="1400" b="1" i="0" kern="1200" dirty="0" err="1">
                          <a:solidFill>
                            <a:srgbClr val="000099"/>
                          </a:solidFill>
                          <a:effectLst/>
                          <a:latin typeface="+mn-lt"/>
                          <a:ea typeface="+mn-ea"/>
                          <a:cs typeface="+mn-cs"/>
                        </a:rPr>
                        <a:t>customerID</a:t>
                      </a:r>
                      <a:r>
                        <a:rPr lang="en-IN" sz="1200" b="1" i="0" kern="1200" dirty="0">
                          <a:solidFill>
                            <a:srgbClr val="000099"/>
                          </a:solidFill>
                          <a:effectLst/>
                          <a:latin typeface="+mn-lt"/>
                          <a:ea typeface="+mn-ea"/>
                          <a:cs typeface="+mn-cs"/>
                        </a:rPr>
                        <a:t>: </a:t>
                      </a:r>
                      <a:r>
                        <a:rPr lang="en-IN" sz="1200" b="0" i="0" u="none" strike="noStrike" kern="1200" baseline="0" dirty="0">
                          <a:solidFill>
                            <a:srgbClr val="000099"/>
                          </a:solidFill>
                          <a:latin typeface="+mn-lt"/>
                          <a:ea typeface="+mn-ea"/>
                          <a:cs typeface="+mn-cs"/>
                        </a:rPr>
                        <a:t>Customer ID (7043 unique values)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just">
                        <a:buFont typeface="Arial" panose="020B0604020202020204" pitchFamily="34" charset="0"/>
                        <a:buChar char="•"/>
                      </a:pPr>
                      <a:r>
                        <a:rPr lang="en-IN" sz="1400" b="1" i="0" kern="1200" dirty="0" err="1">
                          <a:solidFill>
                            <a:srgbClr val="000099"/>
                          </a:solidFill>
                          <a:effectLst/>
                          <a:latin typeface="+mn-lt"/>
                          <a:ea typeface="+mn-ea"/>
                          <a:cs typeface="+mn-cs"/>
                        </a:rPr>
                        <a:t>MultipleLines</a:t>
                      </a:r>
                      <a:r>
                        <a:rPr lang="en-IN" sz="1400" b="1" i="0" kern="1200" dirty="0">
                          <a:solidFill>
                            <a:srgbClr val="000099"/>
                          </a:solidFill>
                          <a:effectLst/>
                          <a:latin typeface="+mn-lt"/>
                          <a:ea typeface="+mn-ea"/>
                          <a:cs typeface="+mn-cs"/>
                        </a:rPr>
                        <a:t>:</a:t>
                      </a:r>
                      <a:r>
                        <a:rPr lang="en-IN" sz="1200" b="1" i="0" kern="1200" dirty="0">
                          <a:solidFill>
                            <a:srgbClr val="000099"/>
                          </a:solidFill>
                          <a:effectLst/>
                          <a:latin typeface="+mn-lt"/>
                          <a:ea typeface="+mn-ea"/>
                          <a:cs typeface="+mn-cs"/>
                        </a:rPr>
                        <a:t> </a:t>
                      </a:r>
                      <a:r>
                        <a:rPr lang="en-US" sz="1200" b="0" i="0" u="none" strike="noStrike" kern="1200" baseline="0" dirty="0">
                          <a:solidFill>
                            <a:srgbClr val="000099"/>
                          </a:solidFill>
                          <a:latin typeface="+mn-lt"/>
                          <a:ea typeface="+mn-ea"/>
                          <a:cs typeface="+mn-cs"/>
                        </a:rPr>
                        <a:t>Whether the customer has multiple lines or not (Yes, No, No phone service)</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just" defTabSz="914400" rtl="0" eaLnBrk="1" latinLnBrk="0" hangingPunct="1">
                        <a:buFont typeface="Arial" panose="020B0604020202020204" pitchFamily="34" charset="0"/>
                        <a:buChar char="•"/>
                      </a:pPr>
                      <a:r>
                        <a:rPr lang="en-IN" sz="1400" b="1" i="0" kern="1200" dirty="0" err="1">
                          <a:solidFill>
                            <a:srgbClr val="000099"/>
                          </a:solidFill>
                          <a:effectLst/>
                          <a:latin typeface="+mn-lt"/>
                          <a:ea typeface="+mn-ea"/>
                          <a:cs typeface="+mn-cs"/>
                        </a:rPr>
                        <a:t>InternetService</a:t>
                      </a:r>
                      <a:r>
                        <a:rPr lang="en-IN" sz="1200" b="1" i="0" kern="1200" dirty="0">
                          <a:solidFill>
                            <a:srgbClr val="000099"/>
                          </a:solidFill>
                          <a:effectLst/>
                          <a:latin typeface="+mn-lt"/>
                          <a:ea typeface="+mn-ea"/>
                          <a:cs typeface="+mn-cs"/>
                        </a:rPr>
                        <a:t> :</a:t>
                      </a:r>
                      <a:r>
                        <a:rPr lang="en-IN" sz="1200" b="0" i="0" u="none" strike="noStrike" kern="1200" baseline="0" dirty="0">
                          <a:solidFill>
                            <a:srgbClr val="000099"/>
                          </a:solidFill>
                          <a:latin typeface="+mn-lt"/>
                          <a:ea typeface="+mn-ea"/>
                          <a:cs typeface="+mn-cs"/>
                        </a:rPr>
                        <a:t> Customer’s internet service provider (DSL, </a:t>
                      </a:r>
                      <a:r>
                        <a:rPr lang="en-IN" sz="1200" b="0" i="0" u="none" strike="noStrike" kern="1200" baseline="0" dirty="0" err="1">
                          <a:solidFill>
                            <a:srgbClr val="000099"/>
                          </a:solidFill>
                          <a:latin typeface="+mn-lt"/>
                          <a:ea typeface="+mn-ea"/>
                          <a:cs typeface="+mn-cs"/>
                        </a:rPr>
                        <a:t>Fiber</a:t>
                      </a:r>
                      <a:r>
                        <a:rPr lang="en-IN" sz="1200" b="0" i="0" u="none" strike="noStrike" kern="1200" baseline="0" dirty="0">
                          <a:solidFill>
                            <a:srgbClr val="000099"/>
                          </a:solidFill>
                          <a:latin typeface="+mn-lt"/>
                          <a:ea typeface="+mn-ea"/>
                          <a:cs typeface="+mn-cs"/>
                        </a:rPr>
                        <a:t> optic, 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0403714"/>
                  </a:ext>
                </a:extLst>
              </a:tr>
              <a:tr h="441418">
                <a:tc>
                  <a:txBody>
                    <a:bodyPr/>
                    <a:lstStyle/>
                    <a:p>
                      <a:pPr marL="285750" indent="-285750" algn="just" defTabSz="914400" rtl="0" eaLnBrk="1" latinLnBrk="0" hangingPunct="1">
                        <a:buFont typeface="Arial" panose="020B0604020202020204" pitchFamily="34" charset="0"/>
                        <a:buChar char="•"/>
                      </a:pPr>
                      <a:r>
                        <a:rPr lang="en-IN" sz="1400" b="1" i="0" kern="1200" dirty="0">
                          <a:solidFill>
                            <a:srgbClr val="000099"/>
                          </a:solidFill>
                          <a:effectLst/>
                          <a:latin typeface="+mn-lt"/>
                          <a:ea typeface="+mn-ea"/>
                          <a:cs typeface="+mn-cs"/>
                        </a:rPr>
                        <a:t>Gender: </a:t>
                      </a:r>
                      <a:r>
                        <a:rPr lang="en-US" sz="1200" b="0" i="0" u="none" strike="noStrike" kern="1200" baseline="0" dirty="0">
                          <a:solidFill>
                            <a:srgbClr val="000099"/>
                          </a:solidFill>
                          <a:latin typeface="+mn-lt"/>
                          <a:ea typeface="+mn-ea"/>
                          <a:cs typeface="+mn-cs"/>
                        </a:rPr>
                        <a:t>Whether the customer is a male or a female</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just">
                        <a:buFont typeface="Arial" panose="020B0604020202020204" pitchFamily="34" charset="0"/>
                        <a:buChar char="•"/>
                      </a:pPr>
                      <a:r>
                        <a:rPr lang="en-IN" sz="1400" b="1" i="0" kern="1200" dirty="0" err="1">
                          <a:solidFill>
                            <a:srgbClr val="000099"/>
                          </a:solidFill>
                          <a:effectLst/>
                          <a:latin typeface="+mn-lt"/>
                          <a:ea typeface="+mn-ea"/>
                          <a:cs typeface="+mn-cs"/>
                        </a:rPr>
                        <a:t>OnlineSecurity</a:t>
                      </a:r>
                      <a:r>
                        <a:rPr lang="en-IN" sz="1400" b="1" i="0" kern="1200" dirty="0">
                          <a:solidFill>
                            <a:srgbClr val="000099"/>
                          </a:solidFill>
                          <a:effectLst/>
                          <a:latin typeface="+mn-lt"/>
                          <a:ea typeface="+mn-ea"/>
                          <a:cs typeface="+mn-cs"/>
                        </a:rPr>
                        <a:t>: </a:t>
                      </a:r>
                      <a:r>
                        <a:rPr lang="en-US" sz="1200" b="0" i="0" u="none" strike="noStrike" kern="1200" baseline="0" dirty="0">
                          <a:solidFill>
                            <a:srgbClr val="000099"/>
                          </a:solidFill>
                          <a:latin typeface="+mn-lt"/>
                          <a:ea typeface="+mn-ea"/>
                          <a:cs typeface="+mn-cs"/>
                        </a:rPr>
                        <a:t>Whether the customer has online security or not (Yes, No, No internet service)</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just">
                        <a:buFont typeface="Arial" panose="020B0604020202020204" pitchFamily="34" charset="0"/>
                        <a:buChar char="•"/>
                      </a:pPr>
                      <a:r>
                        <a:rPr lang="en-IN" sz="1400" b="1" i="0" kern="1200" dirty="0">
                          <a:solidFill>
                            <a:srgbClr val="000099"/>
                          </a:solidFill>
                          <a:effectLst/>
                          <a:latin typeface="+mn-lt"/>
                          <a:ea typeface="+mn-ea"/>
                          <a:cs typeface="+mn-cs"/>
                        </a:rPr>
                        <a:t>Contract: </a:t>
                      </a:r>
                      <a:r>
                        <a:rPr lang="en-US" sz="1200" b="0" i="0" u="none" strike="noStrike" kern="1200" baseline="0" dirty="0">
                          <a:solidFill>
                            <a:srgbClr val="000099"/>
                          </a:solidFill>
                          <a:latin typeface="+mn-lt"/>
                          <a:ea typeface="+mn-ea"/>
                          <a:cs typeface="+mn-cs"/>
                        </a:rPr>
                        <a:t>The contract term of the customer (Month-to-month, 1 year, 2 year)</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9893570"/>
                  </a:ext>
                </a:extLst>
              </a:tr>
              <a:tr h="441418">
                <a:tc>
                  <a:txBody>
                    <a:bodyPr/>
                    <a:lstStyle/>
                    <a:p>
                      <a:pPr marL="285750" indent="-285750" algn="just" defTabSz="914400" rtl="0" eaLnBrk="1" latinLnBrk="0" hangingPunct="1">
                        <a:buFont typeface="Arial" panose="020B0604020202020204" pitchFamily="34" charset="0"/>
                        <a:buChar char="•"/>
                      </a:pPr>
                      <a:r>
                        <a:rPr lang="en-IN" sz="1400" b="1" i="0" kern="1200" dirty="0" err="1">
                          <a:solidFill>
                            <a:srgbClr val="000099"/>
                          </a:solidFill>
                          <a:effectLst/>
                          <a:latin typeface="+mn-lt"/>
                          <a:ea typeface="+mn-ea"/>
                          <a:cs typeface="+mn-cs"/>
                        </a:rPr>
                        <a:t>SeniorCitizen</a:t>
                      </a:r>
                      <a:r>
                        <a:rPr lang="en-IN" sz="1400" b="1" i="0" kern="1200" dirty="0">
                          <a:solidFill>
                            <a:srgbClr val="000099"/>
                          </a:solidFill>
                          <a:effectLst/>
                          <a:latin typeface="+mn-lt"/>
                          <a:ea typeface="+mn-ea"/>
                          <a:cs typeface="+mn-cs"/>
                        </a:rPr>
                        <a:t>: </a:t>
                      </a:r>
                      <a:r>
                        <a:rPr lang="en-US" sz="1200" b="0" i="0" u="none" strike="noStrike" kern="1200" baseline="0" dirty="0">
                          <a:solidFill>
                            <a:srgbClr val="000099"/>
                          </a:solidFill>
                          <a:latin typeface="+mn-lt"/>
                          <a:ea typeface="+mn-ea"/>
                          <a:cs typeface="+mn-cs"/>
                        </a:rPr>
                        <a:t>Whether the customer is a senior citizen or not (1, 0)</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just">
                        <a:buFont typeface="Arial" panose="020B0604020202020204" pitchFamily="34" charset="0"/>
                        <a:buChar char="•"/>
                      </a:pPr>
                      <a:r>
                        <a:rPr lang="en-IN" sz="1400" b="1" i="0" kern="1200" dirty="0" err="1">
                          <a:solidFill>
                            <a:srgbClr val="000099"/>
                          </a:solidFill>
                          <a:effectLst/>
                          <a:latin typeface="+mn-lt"/>
                          <a:ea typeface="+mn-ea"/>
                          <a:cs typeface="+mn-cs"/>
                        </a:rPr>
                        <a:t>OnlineBackup</a:t>
                      </a:r>
                      <a:r>
                        <a:rPr lang="en-IN" sz="1400" b="1" i="0" kern="1200" dirty="0">
                          <a:solidFill>
                            <a:srgbClr val="000099"/>
                          </a:solidFill>
                          <a:effectLst/>
                          <a:latin typeface="+mn-lt"/>
                          <a:ea typeface="+mn-ea"/>
                          <a:cs typeface="+mn-cs"/>
                        </a:rPr>
                        <a:t>:</a:t>
                      </a:r>
                      <a:r>
                        <a:rPr lang="en-IN" sz="1200" b="1" i="0" kern="1200" dirty="0">
                          <a:solidFill>
                            <a:srgbClr val="000099"/>
                          </a:solidFill>
                          <a:effectLst/>
                          <a:latin typeface="+mn-lt"/>
                          <a:ea typeface="+mn-ea"/>
                          <a:cs typeface="+mn-cs"/>
                        </a:rPr>
                        <a:t> </a:t>
                      </a:r>
                      <a:r>
                        <a:rPr lang="en-US" sz="1200" b="0" i="0" u="none" strike="noStrike" kern="1200" baseline="0" dirty="0">
                          <a:solidFill>
                            <a:srgbClr val="000099"/>
                          </a:solidFill>
                          <a:latin typeface="+mn-lt"/>
                          <a:ea typeface="+mn-ea"/>
                          <a:cs typeface="+mn-cs"/>
                        </a:rPr>
                        <a:t>Whether the customer has online backup or not (Yes, No, No internet service)</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just">
                        <a:buFont typeface="Arial" panose="020B0604020202020204" pitchFamily="34" charset="0"/>
                        <a:buChar char="•"/>
                      </a:pPr>
                      <a:r>
                        <a:rPr lang="en-IN" sz="1400" b="1" i="0" kern="1200" dirty="0" err="1">
                          <a:solidFill>
                            <a:srgbClr val="000099"/>
                          </a:solidFill>
                          <a:effectLst/>
                          <a:latin typeface="+mn-lt"/>
                          <a:ea typeface="+mn-ea"/>
                          <a:cs typeface="+mn-cs"/>
                        </a:rPr>
                        <a:t>PaperlessBilling</a:t>
                      </a:r>
                      <a:r>
                        <a:rPr lang="en-IN" sz="1400" b="1" i="0" kern="1200" dirty="0">
                          <a:solidFill>
                            <a:srgbClr val="000099"/>
                          </a:solidFill>
                          <a:effectLst/>
                          <a:latin typeface="+mn-lt"/>
                          <a:ea typeface="+mn-ea"/>
                          <a:cs typeface="+mn-cs"/>
                        </a:rPr>
                        <a:t>:</a:t>
                      </a:r>
                      <a:r>
                        <a:rPr lang="en-IN" sz="1200" b="1" i="0" kern="1200" dirty="0">
                          <a:solidFill>
                            <a:srgbClr val="000099"/>
                          </a:solidFill>
                          <a:effectLst/>
                          <a:latin typeface="+mn-lt"/>
                          <a:ea typeface="+mn-ea"/>
                          <a:cs typeface="+mn-cs"/>
                        </a:rPr>
                        <a:t> </a:t>
                      </a:r>
                      <a:r>
                        <a:rPr lang="en-US" sz="1200" b="0" i="0" u="none" strike="noStrike" kern="1200" baseline="0" dirty="0">
                          <a:solidFill>
                            <a:srgbClr val="000099"/>
                          </a:solidFill>
                          <a:latin typeface="+mn-lt"/>
                          <a:ea typeface="+mn-ea"/>
                          <a:cs typeface="+mn-cs"/>
                        </a:rPr>
                        <a:t>Whether the customer has paperless billing or not (Yes, No)</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8328664"/>
                  </a:ext>
                </a:extLst>
              </a:tr>
              <a:tr h="441418">
                <a:tc>
                  <a:txBody>
                    <a:bodyPr/>
                    <a:lstStyle/>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IN" sz="1400" b="1" i="0" kern="1200" dirty="0">
                          <a:solidFill>
                            <a:srgbClr val="000099"/>
                          </a:solidFill>
                          <a:effectLst/>
                          <a:latin typeface="+mn-lt"/>
                          <a:ea typeface="+mn-ea"/>
                          <a:cs typeface="+mn-cs"/>
                        </a:rPr>
                        <a:t>Partner: </a:t>
                      </a:r>
                      <a:r>
                        <a:rPr lang="en-US" sz="1200" b="0" i="0" u="none" strike="noStrike" kern="1200" baseline="0" dirty="0">
                          <a:solidFill>
                            <a:srgbClr val="000099"/>
                          </a:solidFill>
                          <a:latin typeface="+mn-lt"/>
                          <a:ea typeface="+mn-ea"/>
                          <a:cs typeface="+mn-cs"/>
                        </a:rPr>
                        <a:t>Whether the customer has a partner or not (Yes, No)</a:t>
                      </a:r>
                      <a:endParaRPr lang="en-IN" sz="1200" b="0" i="0" u="none" strike="noStrike" kern="1200" baseline="0" dirty="0">
                        <a:solidFill>
                          <a:srgbClr val="000099"/>
                        </a:solidFill>
                        <a:latin typeface="+mn-lt"/>
                        <a:ea typeface="+mn-ea"/>
                        <a:cs typeface="+mn-cs"/>
                      </a:endParaRPr>
                    </a:p>
                    <a:p>
                      <a:pPr marL="0" indent="0" algn="just" fontAlgn="base">
                        <a:buFont typeface="Arial" panose="020B0604020202020204" pitchFamily="34" charset="0"/>
                        <a:buNone/>
                      </a:pPr>
                      <a:endParaRPr lang="en-US"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IN" sz="1400" b="1" i="0" kern="1200" dirty="0" err="1">
                          <a:solidFill>
                            <a:srgbClr val="000099"/>
                          </a:solidFill>
                          <a:effectLst/>
                          <a:latin typeface="+mn-lt"/>
                          <a:ea typeface="+mn-ea"/>
                          <a:cs typeface="+mn-cs"/>
                        </a:rPr>
                        <a:t>PaymentMethod</a:t>
                      </a:r>
                      <a:r>
                        <a:rPr lang="en-IN" sz="1400" b="1" i="0" kern="1200" dirty="0">
                          <a:solidFill>
                            <a:srgbClr val="000099"/>
                          </a:solidFill>
                          <a:effectLst/>
                          <a:latin typeface="+mn-lt"/>
                          <a:ea typeface="+mn-ea"/>
                          <a:cs typeface="+mn-cs"/>
                        </a:rPr>
                        <a:t>:</a:t>
                      </a:r>
                      <a:r>
                        <a:rPr lang="en-IN" sz="1200" b="1" i="0" kern="1200" dirty="0">
                          <a:solidFill>
                            <a:srgbClr val="000099"/>
                          </a:solidFill>
                          <a:effectLst/>
                          <a:latin typeface="+mn-lt"/>
                          <a:ea typeface="+mn-ea"/>
                          <a:cs typeface="+mn-cs"/>
                        </a:rPr>
                        <a:t> </a:t>
                      </a:r>
                      <a:r>
                        <a:rPr lang="en-US" sz="1200" b="0" i="0" u="none" strike="noStrike" kern="1200" baseline="0" dirty="0">
                          <a:solidFill>
                            <a:srgbClr val="000099"/>
                          </a:solidFill>
                          <a:latin typeface="+mn-lt"/>
                          <a:ea typeface="+mn-ea"/>
                          <a:cs typeface="+mn-cs"/>
                        </a:rPr>
                        <a:t>The customer’s payment method (Electronic check, Mailed check, Bank transfer (automatic), Credit card (automatic))</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i="0" kern="1200" dirty="0" err="1">
                          <a:solidFill>
                            <a:srgbClr val="000099"/>
                          </a:solidFill>
                          <a:effectLst/>
                          <a:latin typeface="+mn-lt"/>
                          <a:ea typeface="+mn-ea"/>
                          <a:cs typeface="+mn-cs"/>
                        </a:rPr>
                        <a:t>DeviceProtection</a:t>
                      </a:r>
                      <a:r>
                        <a:rPr lang="en-US" sz="1400" b="1" i="0" kern="1200" dirty="0">
                          <a:solidFill>
                            <a:srgbClr val="000099"/>
                          </a:solidFill>
                          <a:effectLst/>
                          <a:latin typeface="+mn-lt"/>
                          <a:ea typeface="+mn-ea"/>
                          <a:cs typeface="+mn-cs"/>
                        </a:rPr>
                        <a:t>:</a:t>
                      </a:r>
                      <a:r>
                        <a:rPr lang="en-US" sz="1200" b="1" i="0" kern="1200" dirty="0">
                          <a:solidFill>
                            <a:srgbClr val="000099"/>
                          </a:solidFill>
                          <a:effectLst/>
                          <a:latin typeface="+mn-lt"/>
                          <a:ea typeface="+mn-ea"/>
                          <a:cs typeface="+mn-cs"/>
                        </a:rPr>
                        <a:t> </a:t>
                      </a:r>
                      <a:r>
                        <a:rPr lang="en-US" sz="1200" b="0" i="0" u="none" strike="noStrike" kern="1200" baseline="0" dirty="0">
                          <a:solidFill>
                            <a:srgbClr val="000099"/>
                          </a:solidFill>
                          <a:latin typeface="+mn-lt"/>
                          <a:ea typeface="+mn-ea"/>
                          <a:cs typeface="+mn-cs"/>
                        </a:rPr>
                        <a:t>Whether the customer has device protection or not (Yes, No, No internet service)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2400157"/>
                  </a:ext>
                </a:extLst>
              </a:tr>
              <a:tr h="441418">
                <a:tc>
                  <a:txBody>
                    <a:bodyPr/>
                    <a:lstStyle/>
                    <a:p>
                      <a:pPr marL="285750" indent="-285750" algn="just" defTabSz="914400" rtl="0" eaLnBrk="1" latinLnBrk="0" hangingPunct="1">
                        <a:buFont typeface="Arial" panose="020B0604020202020204" pitchFamily="34" charset="0"/>
                        <a:buChar char="•"/>
                      </a:pPr>
                      <a:r>
                        <a:rPr lang="en-IN" sz="1400" b="1" i="0" kern="1200" dirty="0">
                          <a:solidFill>
                            <a:srgbClr val="000099"/>
                          </a:solidFill>
                          <a:effectLst/>
                          <a:latin typeface="+mn-lt"/>
                          <a:ea typeface="+mn-ea"/>
                          <a:cs typeface="+mn-cs"/>
                        </a:rPr>
                        <a:t>Dependents: </a:t>
                      </a:r>
                      <a:r>
                        <a:rPr lang="en-US" sz="1200" b="0" i="0" u="none" strike="noStrike" kern="1200" baseline="0" dirty="0">
                          <a:solidFill>
                            <a:srgbClr val="000099"/>
                          </a:solidFill>
                          <a:latin typeface="+mn-lt"/>
                          <a:ea typeface="+mn-ea"/>
                          <a:cs typeface="+mn-cs"/>
                        </a:rPr>
                        <a:t>Whether the customer has dependents or not (Yes, No)</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just">
                        <a:buFont typeface="Arial" panose="020B0604020202020204" pitchFamily="34" charset="0"/>
                        <a:buChar char="•"/>
                      </a:pPr>
                      <a:r>
                        <a:rPr lang="en-IN" sz="1400" b="1" i="0" kern="1200" dirty="0" err="1">
                          <a:solidFill>
                            <a:srgbClr val="000099"/>
                          </a:solidFill>
                          <a:effectLst/>
                          <a:latin typeface="+mn-lt"/>
                          <a:ea typeface="+mn-ea"/>
                          <a:cs typeface="+mn-cs"/>
                        </a:rPr>
                        <a:t>TechSupport</a:t>
                      </a:r>
                      <a:r>
                        <a:rPr lang="en-IN" sz="1200" b="1" i="0" kern="1200" dirty="0">
                          <a:solidFill>
                            <a:srgbClr val="000099"/>
                          </a:solidFill>
                          <a:effectLst/>
                          <a:latin typeface="+mn-lt"/>
                          <a:ea typeface="+mn-ea"/>
                          <a:cs typeface="+mn-cs"/>
                        </a:rPr>
                        <a:t>: </a:t>
                      </a:r>
                      <a:r>
                        <a:rPr lang="en-US" sz="1200" b="0" i="0" u="none" strike="noStrike" kern="1200" baseline="0" dirty="0">
                          <a:solidFill>
                            <a:srgbClr val="000099"/>
                          </a:solidFill>
                          <a:latin typeface="+mn-lt"/>
                          <a:ea typeface="+mn-ea"/>
                          <a:cs typeface="+mn-cs"/>
                        </a:rPr>
                        <a:t>Whether the customer has tech support or not (Yes, No, No internet service)</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just">
                        <a:buFont typeface="Arial" panose="020B0604020202020204" pitchFamily="34" charset="0"/>
                        <a:buChar char="•"/>
                      </a:pPr>
                      <a:r>
                        <a:rPr lang="en-IN" sz="1400" b="1" i="0" kern="1200" dirty="0" err="1">
                          <a:solidFill>
                            <a:srgbClr val="000099"/>
                          </a:solidFill>
                          <a:effectLst/>
                          <a:latin typeface="+mn-lt"/>
                          <a:ea typeface="+mn-ea"/>
                          <a:cs typeface="+mn-cs"/>
                        </a:rPr>
                        <a:t>MonthlyCharges</a:t>
                      </a:r>
                      <a:r>
                        <a:rPr lang="en-IN" sz="1200" b="1" i="0" kern="1200" dirty="0">
                          <a:solidFill>
                            <a:srgbClr val="000099"/>
                          </a:solidFill>
                          <a:effectLst/>
                          <a:latin typeface="+mn-lt"/>
                          <a:ea typeface="+mn-ea"/>
                          <a:cs typeface="+mn-cs"/>
                        </a:rPr>
                        <a:t>: </a:t>
                      </a:r>
                      <a:r>
                        <a:rPr lang="en-US" sz="1200" b="0" i="0" u="none" strike="noStrike" kern="1200" baseline="0" dirty="0">
                          <a:solidFill>
                            <a:srgbClr val="000099"/>
                          </a:solidFill>
                          <a:latin typeface="+mn-lt"/>
                          <a:ea typeface="+mn-ea"/>
                          <a:cs typeface="+mn-cs"/>
                        </a:rPr>
                        <a:t>The amount charged to the customer monthly</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589952"/>
                  </a:ext>
                </a:extLst>
              </a:tr>
              <a:tr h="441418">
                <a:tc>
                  <a:txBody>
                    <a:bodyPr/>
                    <a:lstStyle/>
                    <a:p>
                      <a:pPr marL="285750" indent="-285750" algn="just">
                        <a:buFont typeface="Arial" panose="020B0604020202020204" pitchFamily="34" charset="0"/>
                        <a:buChar char="•"/>
                      </a:pPr>
                      <a:r>
                        <a:rPr lang="en-IN" sz="1400" b="1" i="0" kern="1200" dirty="0">
                          <a:solidFill>
                            <a:srgbClr val="000099"/>
                          </a:solidFill>
                          <a:effectLst/>
                          <a:latin typeface="+mn-lt"/>
                          <a:ea typeface="+mn-ea"/>
                          <a:cs typeface="+mn-cs"/>
                        </a:rPr>
                        <a:t>Tenure: </a:t>
                      </a:r>
                      <a:r>
                        <a:rPr lang="en-US" sz="1200" b="0" i="0" u="none" strike="noStrike" kern="1200" baseline="0" dirty="0">
                          <a:solidFill>
                            <a:srgbClr val="000099"/>
                          </a:solidFill>
                          <a:latin typeface="+mn-lt"/>
                          <a:ea typeface="+mn-ea"/>
                          <a:cs typeface="+mn-cs"/>
                        </a:rPr>
                        <a:t>Number of months the customer has stayed with the company</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1" i="0" kern="1200" dirty="0" err="1">
                          <a:solidFill>
                            <a:srgbClr val="000099"/>
                          </a:solidFill>
                          <a:effectLst/>
                          <a:latin typeface="+mn-lt"/>
                          <a:ea typeface="+mn-ea"/>
                          <a:cs typeface="+mn-cs"/>
                        </a:rPr>
                        <a:t>StreamingTV</a:t>
                      </a:r>
                      <a:r>
                        <a:rPr lang="en-IN" sz="1400" b="1" i="0" kern="1200" dirty="0">
                          <a:solidFill>
                            <a:srgbClr val="000099"/>
                          </a:solidFill>
                          <a:effectLst/>
                          <a:latin typeface="+mn-lt"/>
                          <a:ea typeface="+mn-ea"/>
                          <a:cs typeface="+mn-cs"/>
                        </a:rPr>
                        <a:t>: </a:t>
                      </a:r>
                      <a:r>
                        <a:rPr lang="en-US" sz="1200" b="0" i="0" u="none" strike="noStrike" kern="1200" baseline="0" dirty="0">
                          <a:solidFill>
                            <a:srgbClr val="000099"/>
                          </a:solidFill>
                          <a:latin typeface="+mn-lt"/>
                          <a:ea typeface="+mn-ea"/>
                          <a:cs typeface="+mn-cs"/>
                        </a:rPr>
                        <a:t>Whether the customer has streaming TV or not (Yes, No, No internet service)</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just">
                        <a:buFont typeface="Arial" panose="020B0604020202020204" pitchFamily="34" charset="0"/>
                        <a:buChar char="•"/>
                      </a:pPr>
                      <a:r>
                        <a:rPr lang="en-IN" sz="1400" b="1" i="0" kern="1200" dirty="0" err="1">
                          <a:solidFill>
                            <a:srgbClr val="000099"/>
                          </a:solidFill>
                          <a:effectLst/>
                          <a:latin typeface="+mn-lt"/>
                          <a:ea typeface="+mn-ea"/>
                          <a:cs typeface="+mn-cs"/>
                        </a:rPr>
                        <a:t>TotalCharges</a:t>
                      </a:r>
                      <a:r>
                        <a:rPr lang="en-IN" sz="1400" b="1" i="0" kern="1200" dirty="0">
                          <a:solidFill>
                            <a:srgbClr val="000099"/>
                          </a:solidFill>
                          <a:effectLst/>
                          <a:latin typeface="+mn-lt"/>
                          <a:ea typeface="+mn-ea"/>
                          <a:cs typeface="+mn-cs"/>
                        </a:rPr>
                        <a:t>: </a:t>
                      </a:r>
                      <a:r>
                        <a:rPr lang="en-US" sz="1200" b="0" i="0" u="none" strike="noStrike" kern="1200" baseline="0" dirty="0">
                          <a:solidFill>
                            <a:srgbClr val="000099"/>
                          </a:solidFill>
                          <a:latin typeface="+mn-lt"/>
                          <a:ea typeface="+mn-ea"/>
                          <a:cs typeface="+mn-cs"/>
                        </a:rPr>
                        <a:t>The total amount charged to the customer</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2189715"/>
                  </a:ext>
                </a:extLst>
              </a:tr>
              <a:tr h="441418">
                <a:tc>
                  <a:txBody>
                    <a:bodyPr/>
                    <a:lstStyle/>
                    <a:p>
                      <a:pPr marL="285750" indent="-285750" algn="just">
                        <a:buFont typeface="Arial" panose="020B0604020202020204" pitchFamily="34" charset="0"/>
                        <a:buChar char="•"/>
                      </a:pPr>
                      <a:r>
                        <a:rPr lang="en-IN" sz="1400" b="1" i="0" kern="1200" dirty="0" err="1">
                          <a:solidFill>
                            <a:srgbClr val="000099"/>
                          </a:solidFill>
                          <a:effectLst/>
                          <a:latin typeface="+mn-lt"/>
                          <a:ea typeface="+mn-ea"/>
                          <a:cs typeface="+mn-cs"/>
                        </a:rPr>
                        <a:t>PhoneService</a:t>
                      </a:r>
                      <a:r>
                        <a:rPr lang="en-IN" sz="1200" b="1" i="0" kern="1200" dirty="0">
                          <a:solidFill>
                            <a:srgbClr val="000099"/>
                          </a:solidFill>
                          <a:effectLst/>
                          <a:latin typeface="+mn-lt"/>
                          <a:ea typeface="+mn-ea"/>
                          <a:cs typeface="+mn-cs"/>
                        </a:rPr>
                        <a:t>: </a:t>
                      </a:r>
                      <a:r>
                        <a:rPr lang="en-US" sz="1200" b="0" i="0" u="none" strike="noStrike" kern="1200" baseline="0" dirty="0">
                          <a:solidFill>
                            <a:srgbClr val="000099"/>
                          </a:solidFill>
                          <a:latin typeface="+mn-lt"/>
                          <a:ea typeface="+mn-ea"/>
                          <a:cs typeface="+mn-cs"/>
                        </a:rPr>
                        <a:t>Whether the customer has a phone service or not (Yes, No)</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just" fontAlgn="base">
                        <a:buFont typeface="Arial" panose="020B0604020202020204" pitchFamily="34" charset="0"/>
                        <a:buChar char="•"/>
                      </a:pPr>
                      <a:r>
                        <a:rPr lang="en-IN" sz="1400" b="1" i="0" kern="1200" dirty="0" err="1">
                          <a:solidFill>
                            <a:srgbClr val="000099"/>
                          </a:solidFill>
                          <a:effectLst/>
                          <a:latin typeface="+mn-lt"/>
                          <a:ea typeface="+mn-ea"/>
                          <a:cs typeface="+mn-cs"/>
                        </a:rPr>
                        <a:t>StreamingMovies</a:t>
                      </a:r>
                      <a:r>
                        <a:rPr lang="en-IN" sz="1400" b="1" i="0" kern="1200" dirty="0">
                          <a:solidFill>
                            <a:srgbClr val="000099"/>
                          </a:solidFill>
                          <a:effectLst/>
                          <a:latin typeface="+mn-lt"/>
                          <a:ea typeface="+mn-ea"/>
                          <a:cs typeface="+mn-cs"/>
                        </a:rPr>
                        <a:t>:  </a:t>
                      </a:r>
                      <a:r>
                        <a:rPr lang="en-US" sz="1200" b="0" i="0" u="none" strike="noStrike" kern="1200" baseline="0" dirty="0">
                          <a:solidFill>
                            <a:srgbClr val="000099"/>
                          </a:solidFill>
                          <a:latin typeface="+mn-lt"/>
                          <a:ea typeface="+mn-ea"/>
                          <a:cs typeface="+mn-cs"/>
                        </a:rPr>
                        <a:t>Whether the customer has streaming movies or not (Yes, No, No internet service)</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just">
                        <a:buFont typeface="Arial" panose="020B0604020202020204" pitchFamily="34" charset="0"/>
                        <a:buChar char="•"/>
                      </a:pPr>
                      <a:r>
                        <a:rPr lang="en-IN" sz="1400" b="1" i="0" kern="1200" dirty="0">
                          <a:solidFill>
                            <a:srgbClr val="000099"/>
                          </a:solidFill>
                          <a:effectLst/>
                          <a:latin typeface="+mn-lt"/>
                          <a:ea typeface="+mn-ea"/>
                          <a:cs typeface="+mn-cs"/>
                        </a:rPr>
                        <a:t>Churn: </a:t>
                      </a:r>
                      <a:r>
                        <a:rPr lang="en-US" sz="1200" b="0" i="0" u="none" strike="noStrike" kern="1200" baseline="0" dirty="0">
                          <a:solidFill>
                            <a:srgbClr val="000099"/>
                          </a:solidFill>
                          <a:latin typeface="+mn-lt"/>
                          <a:ea typeface="+mn-ea"/>
                          <a:cs typeface="+mn-cs"/>
                        </a:rPr>
                        <a:t>Whether the customer churned or not (Yes or No)</a:t>
                      </a:r>
                      <a:endParaRPr lang="en-IN" sz="1200" b="0" i="0" u="none" strike="noStrike" kern="1200" baseline="0" dirty="0">
                        <a:solidFill>
                          <a:srgbClr val="000099"/>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09986504"/>
                  </a:ext>
                </a:extLst>
              </a:tr>
            </a:tbl>
          </a:graphicData>
        </a:graphic>
      </p:graphicFrame>
    </p:spTree>
    <p:extLst>
      <p:ext uri="{BB962C8B-B14F-4D97-AF65-F5344CB8AC3E}">
        <p14:creationId xmlns:p14="http://schemas.microsoft.com/office/powerpoint/2010/main" val="404862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AD37-2845-4151-AD73-19883B852417}"/>
              </a:ext>
            </a:extLst>
          </p:cNvPr>
          <p:cNvSpPr>
            <a:spLocks noGrp="1"/>
          </p:cNvSpPr>
          <p:nvPr>
            <p:ph type="title"/>
          </p:nvPr>
        </p:nvSpPr>
        <p:spPr/>
        <p:txBody>
          <a:bodyPr/>
          <a:lstStyle/>
          <a:p>
            <a:r>
              <a:rPr lang="en-IN" b="1" i="0" dirty="0">
                <a:solidFill>
                  <a:srgbClr val="000099"/>
                </a:solidFill>
                <a:effectLst/>
              </a:rPr>
              <a:t>Experiments &amp; Results</a:t>
            </a:r>
            <a:endParaRPr lang="en-IN" b="1" dirty="0">
              <a:solidFill>
                <a:srgbClr val="000099"/>
              </a:solidFill>
            </a:endParaRPr>
          </a:p>
        </p:txBody>
      </p:sp>
      <p:sp>
        <p:nvSpPr>
          <p:cNvPr id="3" name="Content Placeholder 2">
            <a:extLst>
              <a:ext uri="{FF2B5EF4-FFF2-40B4-BE49-F238E27FC236}">
                <a16:creationId xmlns:a16="http://schemas.microsoft.com/office/drawing/2014/main" id="{6A050385-9AFF-4789-BA44-27F41F9C00A4}"/>
              </a:ext>
            </a:extLst>
          </p:cNvPr>
          <p:cNvSpPr>
            <a:spLocks noGrp="1"/>
          </p:cNvSpPr>
          <p:nvPr>
            <p:ph idx="1"/>
          </p:nvPr>
        </p:nvSpPr>
        <p:spPr>
          <a:xfrm>
            <a:off x="838200" y="1561674"/>
            <a:ext cx="10515600" cy="4351338"/>
          </a:xfrm>
        </p:spPr>
        <p:txBody>
          <a:bodyPr>
            <a:normAutofit/>
          </a:bodyPr>
          <a:lstStyle/>
          <a:p>
            <a:pPr marL="0" indent="0">
              <a:buNone/>
            </a:pPr>
            <a:r>
              <a:rPr lang="en-IN" sz="1800" dirty="0">
                <a:solidFill>
                  <a:srgbClr val="000099"/>
                </a:solidFill>
              </a:rPr>
              <a:t># </a:t>
            </a:r>
            <a:r>
              <a:rPr lang="en-IN" sz="1800" b="0" i="0" u="none" strike="noStrike" baseline="0" dirty="0">
                <a:solidFill>
                  <a:srgbClr val="000099"/>
                </a:solidFill>
              </a:rPr>
              <a:t>epochs : 150</a:t>
            </a:r>
          </a:p>
          <a:p>
            <a:pPr marL="0" indent="0">
              <a:buNone/>
            </a:pPr>
            <a:endParaRPr lang="en-IN" sz="1600" dirty="0">
              <a:solidFill>
                <a:srgbClr val="000099"/>
              </a:solidFill>
            </a:endParaRPr>
          </a:p>
        </p:txBody>
      </p:sp>
      <p:graphicFrame>
        <p:nvGraphicFramePr>
          <p:cNvPr id="6" name="Table 6">
            <a:extLst>
              <a:ext uri="{FF2B5EF4-FFF2-40B4-BE49-F238E27FC236}">
                <a16:creationId xmlns:a16="http://schemas.microsoft.com/office/drawing/2014/main" id="{5DE1219D-291D-452B-A4AF-9539A35C1DA7}"/>
              </a:ext>
            </a:extLst>
          </p:cNvPr>
          <p:cNvGraphicFramePr>
            <a:graphicFrameLocks noGrp="1"/>
          </p:cNvGraphicFramePr>
          <p:nvPr>
            <p:extLst>
              <p:ext uri="{D42A27DB-BD31-4B8C-83A1-F6EECF244321}">
                <p14:modId xmlns:p14="http://schemas.microsoft.com/office/powerpoint/2010/main" val="1804215428"/>
              </p:ext>
            </p:extLst>
          </p:nvPr>
        </p:nvGraphicFramePr>
        <p:xfrm>
          <a:off x="904188" y="2027101"/>
          <a:ext cx="2838253" cy="4213532"/>
        </p:xfrm>
        <a:graphic>
          <a:graphicData uri="http://schemas.openxmlformats.org/drawingml/2006/table">
            <a:tbl>
              <a:tblPr firstRow="1" bandRow="1">
                <a:tableStyleId>{5C22544A-7EE6-4342-B048-85BDC9FD1C3A}</a:tableStyleId>
              </a:tblPr>
              <a:tblGrid>
                <a:gridCol w="2055828">
                  <a:extLst>
                    <a:ext uri="{9D8B030D-6E8A-4147-A177-3AD203B41FA5}">
                      <a16:colId xmlns:a16="http://schemas.microsoft.com/office/drawing/2014/main" val="1003476994"/>
                    </a:ext>
                  </a:extLst>
                </a:gridCol>
                <a:gridCol w="782425">
                  <a:extLst>
                    <a:ext uri="{9D8B030D-6E8A-4147-A177-3AD203B41FA5}">
                      <a16:colId xmlns:a16="http://schemas.microsoft.com/office/drawing/2014/main" val="396191556"/>
                    </a:ext>
                  </a:extLst>
                </a:gridCol>
              </a:tblGrid>
              <a:tr h="423868">
                <a:tc>
                  <a:txBody>
                    <a:bodyPr/>
                    <a:lstStyle/>
                    <a:p>
                      <a:pPr algn="l"/>
                      <a:r>
                        <a:rPr lang="en-IN" sz="1800" b="1" u="none" strike="noStrike" kern="1200" baseline="0" dirty="0">
                          <a:solidFill>
                            <a:srgbClr val="000099"/>
                          </a:solidFill>
                        </a:rPr>
                        <a:t>Parameter</a:t>
                      </a:r>
                      <a:endParaRPr lang="en-IN" sz="1800" b="1" i="0" u="none" strike="noStrike" kern="1200" baseline="0" dirty="0">
                        <a:solidFill>
                          <a:srgbClr val="000099"/>
                        </a:solidFill>
                        <a:latin typeface="+mn-lt"/>
                        <a:ea typeface="+mn-ea"/>
                        <a:cs typeface="+mn-cs"/>
                      </a:endParaRPr>
                    </a:p>
                  </a:txBody>
                  <a:tcPr/>
                </a:tc>
                <a:tc>
                  <a:txBody>
                    <a:bodyPr/>
                    <a:lstStyle/>
                    <a:p>
                      <a:pPr algn="l"/>
                      <a:r>
                        <a:rPr lang="en-IN" sz="1800" b="1" u="none" strike="noStrike" kern="1200" baseline="0" dirty="0">
                          <a:solidFill>
                            <a:srgbClr val="000099"/>
                          </a:solidFill>
                        </a:rPr>
                        <a:t>Score</a:t>
                      </a:r>
                      <a:endParaRPr lang="en-IN" b="1" dirty="0">
                        <a:solidFill>
                          <a:srgbClr val="000099"/>
                        </a:solidFill>
                      </a:endParaRPr>
                    </a:p>
                  </a:txBody>
                  <a:tcPr/>
                </a:tc>
                <a:extLst>
                  <a:ext uri="{0D108BD9-81ED-4DB2-BD59-A6C34878D82A}">
                    <a16:rowId xmlns:a16="http://schemas.microsoft.com/office/drawing/2014/main" val="1090433541"/>
                  </a:ext>
                </a:extLst>
              </a:tr>
              <a:tr h="344769">
                <a:tc>
                  <a:txBody>
                    <a:bodyPr/>
                    <a:lstStyle/>
                    <a:p>
                      <a:pPr algn="l"/>
                      <a:r>
                        <a:rPr lang="en-IN" sz="1600" b="0" u="none" strike="noStrike" kern="1200" baseline="0" dirty="0">
                          <a:solidFill>
                            <a:srgbClr val="000099"/>
                          </a:solidFill>
                        </a:rPr>
                        <a:t>Accuracy</a:t>
                      </a:r>
                      <a:endParaRPr lang="en-IN" sz="1600" dirty="0">
                        <a:solidFill>
                          <a:srgbClr val="000099"/>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u="none" strike="noStrike" kern="1200" baseline="0" dirty="0">
                          <a:solidFill>
                            <a:srgbClr val="000099"/>
                          </a:solidFill>
                        </a:rPr>
                        <a:t>0.80</a:t>
                      </a:r>
                      <a:endParaRPr lang="en-IN" sz="1600" b="0" i="0" u="none" strike="noStrike" kern="1200" baseline="0" dirty="0">
                        <a:solidFill>
                          <a:srgbClr val="000099"/>
                        </a:solidFill>
                        <a:latin typeface="+mn-lt"/>
                        <a:ea typeface="+mn-ea"/>
                        <a:cs typeface="+mn-cs"/>
                      </a:endParaRPr>
                    </a:p>
                  </a:txBody>
                  <a:tcPr/>
                </a:tc>
                <a:extLst>
                  <a:ext uri="{0D108BD9-81ED-4DB2-BD59-A6C34878D82A}">
                    <a16:rowId xmlns:a16="http://schemas.microsoft.com/office/drawing/2014/main" val="786293367"/>
                  </a:ext>
                </a:extLst>
              </a:tr>
              <a:tr h="603345">
                <a:tc>
                  <a:txBody>
                    <a:bodyPr/>
                    <a:lstStyle/>
                    <a:p>
                      <a:pPr algn="l"/>
                      <a:r>
                        <a:rPr lang="en-IN" sz="1600" b="0" u="none" strike="noStrike" kern="1200" baseline="0" dirty="0">
                          <a:solidFill>
                            <a:srgbClr val="000099"/>
                          </a:solidFill>
                        </a:rPr>
                        <a:t>Precision (macro average) </a:t>
                      </a:r>
                      <a:endParaRPr lang="en-IN" sz="1600" dirty="0">
                        <a:solidFill>
                          <a:srgbClr val="000099"/>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u="none" strike="noStrike" kern="1200" baseline="0" dirty="0">
                          <a:solidFill>
                            <a:srgbClr val="000099"/>
                          </a:solidFill>
                        </a:rPr>
                        <a:t>0.73</a:t>
                      </a:r>
                      <a:endParaRPr lang="en-IN" sz="1600" b="0" i="0" u="none" strike="noStrike" kern="1200" baseline="0" dirty="0">
                        <a:solidFill>
                          <a:srgbClr val="000099"/>
                        </a:solidFill>
                        <a:latin typeface="+mn-lt"/>
                        <a:ea typeface="+mn-ea"/>
                        <a:cs typeface="+mn-cs"/>
                      </a:endParaRPr>
                    </a:p>
                  </a:txBody>
                  <a:tcPr/>
                </a:tc>
                <a:extLst>
                  <a:ext uri="{0D108BD9-81ED-4DB2-BD59-A6C34878D82A}">
                    <a16:rowId xmlns:a16="http://schemas.microsoft.com/office/drawing/2014/main" val="681121814"/>
                  </a:ext>
                </a:extLst>
              </a:tr>
              <a:tr h="603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u="none" strike="noStrike" kern="1200" baseline="0" dirty="0">
                          <a:solidFill>
                            <a:srgbClr val="000099"/>
                          </a:solidFill>
                        </a:rPr>
                        <a:t>Precision (weighted average)</a:t>
                      </a:r>
                      <a:endParaRPr lang="en-IN" sz="1600" b="0" i="0" u="none" strike="noStrike" kern="1200" baseline="0" dirty="0">
                        <a:solidFill>
                          <a:srgbClr val="000099"/>
                        </a:solidFill>
                        <a:latin typeface="+mn-lt"/>
                        <a:ea typeface="+mn-ea"/>
                        <a:cs typeface="+mn-cs"/>
                      </a:endParaRPr>
                    </a:p>
                  </a:txBody>
                  <a:tcPr/>
                </a:tc>
                <a:tc>
                  <a:txBody>
                    <a:bodyPr/>
                    <a:lstStyle/>
                    <a:p>
                      <a:pPr algn="l"/>
                      <a:r>
                        <a:rPr lang="en-IN" sz="1600" b="0" u="none" strike="noStrike" kern="1200" baseline="0" dirty="0">
                          <a:solidFill>
                            <a:srgbClr val="000099"/>
                          </a:solidFill>
                        </a:rPr>
                        <a:t>0.81</a:t>
                      </a:r>
                      <a:endParaRPr lang="en-IN" sz="1600" dirty="0">
                        <a:solidFill>
                          <a:srgbClr val="000099"/>
                        </a:solidFill>
                      </a:endParaRPr>
                    </a:p>
                  </a:txBody>
                  <a:tcPr/>
                </a:tc>
                <a:extLst>
                  <a:ext uri="{0D108BD9-81ED-4DB2-BD59-A6C34878D82A}">
                    <a16:rowId xmlns:a16="http://schemas.microsoft.com/office/drawing/2014/main" val="3341733634"/>
                  </a:ext>
                </a:extLst>
              </a:tr>
              <a:tr h="4281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u="none" strike="noStrike" kern="1200" baseline="0" dirty="0">
                          <a:solidFill>
                            <a:srgbClr val="000099"/>
                          </a:solidFill>
                        </a:rPr>
                        <a:t>Recall (macro average)</a:t>
                      </a:r>
                      <a:endParaRPr lang="en-IN" sz="1600" b="0" i="0" u="none" strike="noStrike" kern="1200" baseline="0" dirty="0">
                        <a:solidFill>
                          <a:srgbClr val="000099"/>
                        </a:solidFill>
                        <a:latin typeface="+mn-lt"/>
                        <a:ea typeface="+mn-ea"/>
                        <a:cs typeface="+mn-cs"/>
                      </a:endParaRPr>
                    </a:p>
                  </a:txBody>
                  <a:tcPr/>
                </a:tc>
                <a:tc>
                  <a:txBody>
                    <a:bodyPr/>
                    <a:lstStyle/>
                    <a:p>
                      <a:pPr algn="l"/>
                      <a:r>
                        <a:rPr lang="en-IN" sz="1600" b="0" u="none" strike="noStrike" kern="1200" baseline="0" dirty="0">
                          <a:solidFill>
                            <a:srgbClr val="000099"/>
                          </a:solidFill>
                        </a:rPr>
                        <a:t>0.76</a:t>
                      </a:r>
                      <a:endParaRPr lang="en-IN" sz="1600" dirty="0">
                        <a:solidFill>
                          <a:srgbClr val="000099"/>
                        </a:solidFill>
                      </a:endParaRPr>
                    </a:p>
                  </a:txBody>
                  <a:tcPr/>
                </a:tc>
                <a:extLst>
                  <a:ext uri="{0D108BD9-81ED-4DB2-BD59-A6C34878D82A}">
                    <a16:rowId xmlns:a16="http://schemas.microsoft.com/office/drawing/2014/main" val="3413238062"/>
                  </a:ext>
                </a:extLst>
              </a:tr>
              <a:tr h="603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u="none" strike="noStrike" kern="1200" baseline="0" dirty="0">
                          <a:solidFill>
                            <a:srgbClr val="000099"/>
                          </a:solidFill>
                        </a:rPr>
                        <a:t>Recall (weighted average)</a:t>
                      </a:r>
                      <a:endParaRPr lang="en-IN" sz="1600" b="0" i="0" u="none" strike="noStrike" kern="1200" baseline="0" dirty="0">
                        <a:solidFill>
                          <a:srgbClr val="000099"/>
                        </a:solidFill>
                        <a:latin typeface="+mn-lt"/>
                        <a:ea typeface="+mn-ea"/>
                        <a:cs typeface="+mn-cs"/>
                      </a:endParaRPr>
                    </a:p>
                  </a:txBody>
                  <a:tcPr/>
                </a:tc>
                <a:tc>
                  <a:txBody>
                    <a:bodyPr/>
                    <a:lstStyle/>
                    <a:p>
                      <a:pPr algn="l"/>
                      <a:r>
                        <a:rPr lang="en-IN" sz="1600" b="0" u="none" strike="noStrike" kern="1200" baseline="0" dirty="0">
                          <a:solidFill>
                            <a:srgbClr val="000099"/>
                          </a:solidFill>
                        </a:rPr>
                        <a:t>0.80</a:t>
                      </a:r>
                      <a:endParaRPr lang="en-IN" sz="1600" dirty="0">
                        <a:solidFill>
                          <a:srgbClr val="000099"/>
                        </a:solidFill>
                      </a:endParaRPr>
                    </a:p>
                  </a:txBody>
                  <a:tcPr/>
                </a:tc>
                <a:extLst>
                  <a:ext uri="{0D108BD9-81ED-4DB2-BD59-A6C34878D82A}">
                    <a16:rowId xmlns:a16="http://schemas.microsoft.com/office/drawing/2014/main" val="1725759519"/>
                  </a:ext>
                </a:extLst>
              </a:tr>
              <a:tr h="603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u="none" strike="noStrike" kern="1200" baseline="0" dirty="0">
                          <a:solidFill>
                            <a:srgbClr val="000099"/>
                          </a:solidFill>
                        </a:rPr>
                        <a:t>F1-score (macro average)</a:t>
                      </a:r>
                      <a:endParaRPr lang="en-IN" sz="1600" dirty="0">
                        <a:solidFill>
                          <a:srgbClr val="000099"/>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u="none" strike="noStrike" kern="1200" baseline="0" dirty="0">
                          <a:solidFill>
                            <a:srgbClr val="000099"/>
                          </a:solidFill>
                        </a:rPr>
                        <a:t>0.74</a:t>
                      </a:r>
                      <a:endParaRPr lang="en-IN" sz="1600" dirty="0">
                        <a:solidFill>
                          <a:srgbClr val="000099"/>
                        </a:solidFill>
                      </a:endParaRPr>
                    </a:p>
                  </a:txBody>
                  <a:tcPr/>
                </a:tc>
                <a:extLst>
                  <a:ext uri="{0D108BD9-81ED-4DB2-BD59-A6C34878D82A}">
                    <a16:rowId xmlns:a16="http://schemas.microsoft.com/office/drawing/2014/main" val="2830652300"/>
                  </a:ext>
                </a:extLst>
              </a:tr>
              <a:tr h="603345">
                <a:tc>
                  <a:txBody>
                    <a:bodyPr/>
                    <a:lstStyle/>
                    <a:p>
                      <a:pPr algn="l"/>
                      <a:r>
                        <a:rPr lang="en-IN" sz="1600" b="0" u="none" strike="noStrike" kern="1200" baseline="0" dirty="0">
                          <a:solidFill>
                            <a:srgbClr val="000099"/>
                          </a:solidFill>
                        </a:rPr>
                        <a:t>F1-score (weighted average)</a:t>
                      </a:r>
                      <a:endParaRPr lang="en-IN" sz="1600" dirty="0">
                        <a:solidFill>
                          <a:srgbClr val="000099"/>
                        </a:solidFill>
                      </a:endParaRPr>
                    </a:p>
                  </a:txBody>
                  <a:tcPr/>
                </a:tc>
                <a:tc>
                  <a:txBody>
                    <a:bodyPr/>
                    <a:lstStyle/>
                    <a:p>
                      <a:pPr algn="l"/>
                      <a:r>
                        <a:rPr lang="en-IN" sz="1600" b="0" u="none" strike="noStrike" kern="1200" baseline="0" dirty="0">
                          <a:solidFill>
                            <a:srgbClr val="000099"/>
                          </a:solidFill>
                        </a:rPr>
                        <a:t>0.80</a:t>
                      </a:r>
                      <a:endParaRPr lang="en-IN" sz="1600" dirty="0">
                        <a:solidFill>
                          <a:srgbClr val="000099"/>
                        </a:solidFill>
                      </a:endParaRPr>
                    </a:p>
                  </a:txBody>
                  <a:tcPr/>
                </a:tc>
                <a:extLst>
                  <a:ext uri="{0D108BD9-81ED-4DB2-BD59-A6C34878D82A}">
                    <a16:rowId xmlns:a16="http://schemas.microsoft.com/office/drawing/2014/main" val="3733145813"/>
                  </a:ext>
                </a:extLst>
              </a:tr>
            </a:tbl>
          </a:graphicData>
        </a:graphic>
      </p:graphicFrame>
      <p:pic>
        <p:nvPicPr>
          <p:cNvPr id="10" name="Picture 9">
            <a:extLst>
              <a:ext uri="{FF2B5EF4-FFF2-40B4-BE49-F238E27FC236}">
                <a16:creationId xmlns:a16="http://schemas.microsoft.com/office/drawing/2014/main" id="{CAD61C51-B9AA-41DA-BC5B-D52EEEA97FCE}"/>
              </a:ext>
            </a:extLst>
          </p:cNvPr>
          <p:cNvPicPr>
            <a:picLocks noChangeAspect="1"/>
          </p:cNvPicPr>
          <p:nvPr/>
        </p:nvPicPr>
        <p:blipFill>
          <a:blip r:embed="rId2"/>
          <a:stretch>
            <a:fillRect/>
          </a:stretch>
        </p:blipFill>
        <p:spPr>
          <a:xfrm>
            <a:off x="4192586" y="1298331"/>
            <a:ext cx="7281422" cy="2931268"/>
          </a:xfrm>
          <a:prstGeom prst="rect">
            <a:avLst/>
          </a:prstGeom>
        </p:spPr>
      </p:pic>
      <p:pic>
        <p:nvPicPr>
          <p:cNvPr id="12" name="Picture 11">
            <a:extLst>
              <a:ext uri="{FF2B5EF4-FFF2-40B4-BE49-F238E27FC236}">
                <a16:creationId xmlns:a16="http://schemas.microsoft.com/office/drawing/2014/main" id="{A7F59FE6-55ED-4E70-BE2C-8A52AD3B708F}"/>
              </a:ext>
            </a:extLst>
          </p:cNvPr>
          <p:cNvPicPr>
            <a:picLocks noChangeAspect="1"/>
          </p:cNvPicPr>
          <p:nvPr/>
        </p:nvPicPr>
        <p:blipFill>
          <a:blip r:embed="rId3"/>
          <a:stretch>
            <a:fillRect/>
          </a:stretch>
        </p:blipFill>
        <p:spPr>
          <a:xfrm>
            <a:off x="4312793" y="4229599"/>
            <a:ext cx="7281422" cy="2457330"/>
          </a:xfrm>
          <a:prstGeom prst="rect">
            <a:avLst/>
          </a:prstGeom>
        </p:spPr>
      </p:pic>
    </p:spTree>
    <p:extLst>
      <p:ext uri="{BB962C8B-B14F-4D97-AF65-F5344CB8AC3E}">
        <p14:creationId xmlns:p14="http://schemas.microsoft.com/office/powerpoint/2010/main" val="32088150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TotalTime>
  <Words>1289</Words>
  <Application>Microsoft Office PowerPoint</Application>
  <PresentationFormat>Widescreen</PresentationFormat>
  <Paragraphs>145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Courier New</vt:lpstr>
      <vt:lpstr>Helvetica Neue</vt:lpstr>
      <vt:lpstr>Times New Roman</vt:lpstr>
      <vt:lpstr>Wingdings</vt:lpstr>
      <vt:lpstr>Office Theme</vt:lpstr>
      <vt:lpstr>Telecom Customer Churn Prediction Using Artificial Neural Network (ANN)</vt:lpstr>
      <vt:lpstr>Introduction</vt:lpstr>
      <vt:lpstr>Motivation</vt:lpstr>
      <vt:lpstr>Objective</vt:lpstr>
      <vt:lpstr>Brief Survey/ Related works</vt:lpstr>
      <vt:lpstr>Methodology</vt:lpstr>
      <vt:lpstr>PowerPoint Presentation</vt:lpstr>
      <vt:lpstr>Employed Dataset</vt:lpstr>
      <vt:lpstr>Experiments &amp; Results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Prediction Using Artificial Neural Network (ANN)</dc:title>
  <dc:creator>Rupali Patole</dc:creator>
  <cp:lastModifiedBy>Rupali Patole</cp:lastModifiedBy>
  <cp:revision>28</cp:revision>
  <dcterms:created xsi:type="dcterms:W3CDTF">2021-12-12T19:17:25Z</dcterms:created>
  <dcterms:modified xsi:type="dcterms:W3CDTF">2021-12-14T19:22:10Z</dcterms:modified>
</cp:coreProperties>
</file>