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6"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90"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atil\Downloads\Social%20Climber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9BBE-BDCA-E8DD-DED9-783D1D130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E75E0-1F8F-7917-BB37-522F741A9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60F534-C2EB-EC11-A591-3C85BB95E3BA}"/>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489DCDDD-59DB-2C84-E4A3-84DF95C11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4E33D-2238-8538-84E3-24729D63D7C7}"/>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1724182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676-DF21-8DE2-D150-4B8225F0E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58E06-548B-DF6B-5883-8F810C753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3DF38-9F64-1D8C-B085-86AE7478B124}"/>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55BE3219-F989-4026-7EE6-44AC46DD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1E0F2-3283-E9CB-EBD8-5BEC42CB94BF}"/>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05496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46F46F-3787-AF6C-1272-96115A169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EFD0E-83B3-CA87-0876-082075507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67C2C-F770-F8B2-36A4-FFD4D40F0657}"/>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667B73F1-2C2E-818D-2C7E-F56D4B7E1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C0E20-4550-F233-D97C-69F1E8D585A7}"/>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84767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9085-3159-32EB-E0F0-8F037A7FB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204F9F-7E76-C87A-A539-C9489FA55D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982FC-9BCD-374C-64BB-CC105BAFC8DD}"/>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82090B1E-45CE-2F08-7F22-8BE635BEA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21893-8743-94DA-0511-EEA7894ACDB7}"/>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156913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2B74-43FC-EBFC-19F8-BC782D16E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060B71-90EA-344F-986C-0B12A0188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2088CB-1BB9-4FE5-5DC4-9FD03E36D65E}"/>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CA2E3D9E-08BF-D8CD-2897-E4AC9E93D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96769-DC78-255A-FE15-FF2EED3FE43A}"/>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133528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3129C-7F89-2B02-726B-EBEC9F5C5F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4FB65-BB3F-222A-002F-9A4FD6375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977AF8-CE3D-B388-8F84-BD62BFC8CF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DD5AE-0289-F64F-6BFB-43CEBA21947A}"/>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6" name="Footer Placeholder 5">
            <a:extLst>
              <a:ext uri="{FF2B5EF4-FFF2-40B4-BE49-F238E27FC236}">
                <a16:creationId xmlns:a16="http://schemas.microsoft.com/office/drawing/2014/main" id="{408AE282-6736-F89F-404A-18519B345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99A3D-6830-5979-1AA6-B8CDB563F577}"/>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615259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AA8C-FFEA-0B49-8FAE-FEF0986E5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5BFD33-8106-163D-B02D-5BC3B86E0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3E1FD-F891-4276-43AB-D96C15854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B6A58-4370-F114-2E32-965E8FEDE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8139D-2194-4A2B-DE5B-13BDC340A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3B16B-27F0-CCE7-C839-2A62145F8C7B}"/>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8" name="Footer Placeholder 7">
            <a:extLst>
              <a:ext uri="{FF2B5EF4-FFF2-40B4-BE49-F238E27FC236}">
                <a16:creationId xmlns:a16="http://schemas.microsoft.com/office/drawing/2014/main" id="{107DB341-9297-5710-1C25-09DBA01EBE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98AE74-479E-4380-7A3B-2BC215BBEE8E}"/>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230563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2A04-2D5D-7494-D2A9-CD9A91D41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FBDA3-8F89-AF9A-62AE-D0B034E236E6}"/>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4" name="Footer Placeholder 3">
            <a:extLst>
              <a:ext uri="{FF2B5EF4-FFF2-40B4-BE49-F238E27FC236}">
                <a16:creationId xmlns:a16="http://schemas.microsoft.com/office/drawing/2014/main" id="{7303593F-F1B5-7666-332E-F7FE65AFC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7167D-1C0C-978F-35E1-3E6C1A9169DA}"/>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105013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B708FE-B3B3-0E96-371A-2C7666830384}"/>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3" name="Footer Placeholder 2">
            <a:extLst>
              <a:ext uri="{FF2B5EF4-FFF2-40B4-BE49-F238E27FC236}">
                <a16:creationId xmlns:a16="http://schemas.microsoft.com/office/drawing/2014/main" id="{43797358-A65E-1F0F-94D4-9AD783C2BB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FF8016-8782-094D-53A3-8FAC7770B969}"/>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60962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99F2-1EE1-DD75-A186-922996462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C61830-B69E-DDC1-E1F0-4A77E836EF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D6F13C-E155-8AA6-3277-9EE4B975D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E7740-8868-9206-990E-D6C38D6C8BA9}"/>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6" name="Footer Placeholder 5">
            <a:extLst>
              <a:ext uri="{FF2B5EF4-FFF2-40B4-BE49-F238E27FC236}">
                <a16:creationId xmlns:a16="http://schemas.microsoft.com/office/drawing/2014/main" id="{D1DEF468-5142-A494-19D3-0AFB8A2EF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6D47D-E630-0800-381B-4F802299FAC9}"/>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70760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09E2-FF11-A4AD-13CE-3AAC8B7D5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FE2AF6-41B4-4CDB-B7EB-F87576DB1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339DE0-55AF-9687-CBC3-841948E7D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875C8-D069-A421-EFAE-337E702B30CB}"/>
              </a:ext>
            </a:extLst>
          </p:cNvPr>
          <p:cNvSpPr>
            <a:spLocks noGrp="1"/>
          </p:cNvSpPr>
          <p:nvPr>
            <p:ph type="dt" sz="half" idx="10"/>
          </p:nvPr>
        </p:nvSpPr>
        <p:spPr/>
        <p:txBody>
          <a:bodyPr/>
          <a:lstStyle/>
          <a:p>
            <a:fld id="{E2971031-51F5-4E9F-98B2-D59B19EEEEA0}" type="datetimeFigureOut">
              <a:rPr lang="en-US" smtClean="0"/>
              <a:t>4/20/2025</a:t>
            </a:fld>
            <a:endParaRPr lang="en-US"/>
          </a:p>
        </p:txBody>
      </p:sp>
      <p:sp>
        <p:nvSpPr>
          <p:cNvPr id="6" name="Footer Placeholder 5">
            <a:extLst>
              <a:ext uri="{FF2B5EF4-FFF2-40B4-BE49-F238E27FC236}">
                <a16:creationId xmlns:a16="http://schemas.microsoft.com/office/drawing/2014/main" id="{518A090D-8D24-EC5A-FFFB-10459EBDC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76EC-9EAC-A384-DCC9-995A33FB86B7}"/>
              </a:ext>
            </a:extLst>
          </p:cNvPr>
          <p:cNvSpPr>
            <a:spLocks noGrp="1"/>
          </p:cNvSpPr>
          <p:nvPr>
            <p:ph type="sldNum" sz="quarter" idx="12"/>
          </p:nvPr>
        </p:nvSpPr>
        <p:spPr/>
        <p:txBody>
          <a:bodyPr/>
          <a:lstStyle/>
          <a:p>
            <a:fld id="{84F94CBA-6262-4487-8419-7B5228C354FA}" type="slidenum">
              <a:rPr lang="en-US" smtClean="0"/>
              <a:t>‹#›</a:t>
            </a:fld>
            <a:endParaRPr lang="en-US"/>
          </a:p>
        </p:txBody>
      </p:sp>
    </p:spTree>
    <p:extLst>
      <p:ext uri="{BB962C8B-B14F-4D97-AF65-F5344CB8AC3E}">
        <p14:creationId xmlns:p14="http://schemas.microsoft.com/office/powerpoint/2010/main" val="395063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33C121-0258-F10D-4E68-02F26038F7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F2702-74BF-9DF4-B1C5-9A9BF7A00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607EF-CD10-6959-F2A6-29518C3B9F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71031-51F5-4E9F-98B2-D59B19EEEEA0}" type="datetimeFigureOut">
              <a:rPr lang="en-US" smtClean="0"/>
              <a:t>4/20/2025</a:t>
            </a:fld>
            <a:endParaRPr lang="en-US"/>
          </a:p>
        </p:txBody>
      </p:sp>
      <p:sp>
        <p:nvSpPr>
          <p:cNvPr id="5" name="Footer Placeholder 4">
            <a:extLst>
              <a:ext uri="{FF2B5EF4-FFF2-40B4-BE49-F238E27FC236}">
                <a16:creationId xmlns:a16="http://schemas.microsoft.com/office/drawing/2014/main" id="{838718CB-156D-8BEA-44D1-F17D01BDA8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0EEA48-2963-0639-4423-296DF9064D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94CBA-6262-4487-8419-7B5228C354FA}" type="slidenum">
              <a:rPr lang="en-US" smtClean="0"/>
              <a:t>‹#›</a:t>
            </a:fld>
            <a:endParaRPr lang="en-US"/>
          </a:p>
        </p:txBody>
      </p:sp>
    </p:spTree>
    <p:extLst>
      <p:ext uri="{BB962C8B-B14F-4D97-AF65-F5344CB8AC3E}">
        <p14:creationId xmlns:p14="http://schemas.microsoft.com/office/powerpoint/2010/main" val="212333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ublic.tableau.com/app/profile/shubham.patil2547/viz/Book3_17451372535880/Sheet3?publish=y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38872-B7D6-B561-C5FD-4920896D0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92F3F-16E4-6EEE-EDC0-1C4229DDB744}"/>
              </a:ext>
            </a:extLst>
          </p:cNvPr>
          <p:cNvSpPr>
            <a:spLocks noGrp="1"/>
          </p:cNvSpPr>
          <p:nvPr>
            <p:ph type="ctrTitle"/>
          </p:nvPr>
        </p:nvSpPr>
        <p:spPr>
          <a:xfrm>
            <a:off x="1524000" y="2063657"/>
            <a:ext cx="9144000" cy="23876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MIS 550</a:t>
            </a:r>
            <a:br>
              <a:rPr lang="en-US" sz="4400" b="1" dirty="0">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Big Data Analytics &amp; Visualization</a:t>
            </a:r>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week 7 assignment</a:t>
            </a:r>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Shubham </a:t>
            </a:r>
            <a:r>
              <a:rPr lang="en-US" sz="4400" b="1" dirty="0">
                <a:latin typeface="Times New Roman" panose="02020603050405020304" pitchFamily="18" charset="0"/>
                <a:cs typeface="Times New Roman" panose="02020603050405020304" pitchFamily="18" charset="0"/>
              </a:rPr>
              <a:t>P</a:t>
            </a:r>
            <a:r>
              <a:rPr lang="en-US" sz="4400" b="1" i="0" dirty="0">
                <a:effectLst/>
                <a:latin typeface="Times New Roman" panose="02020603050405020304" pitchFamily="18" charset="0"/>
                <a:cs typeface="Times New Roman" panose="02020603050405020304" pitchFamily="18" charset="0"/>
              </a:rPr>
              <a:t>atil</a:t>
            </a:r>
            <a:br>
              <a:rPr lang="en-US" sz="4400" b="1" i="0" dirty="0">
                <a:effectLst/>
                <a:latin typeface="Times New Roman" panose="02020603050405020304" pitchFamily="18" charset="0"/>
                <a:cs typeface="Times New Roman" panose="02020603050405020304" pitchFamily="18" charset="0"/>
              </a:rPr>
            </a:br>
            <a:r>
              <a:rPr lang="en-US" sz="4400" b="1" i="0" dirty="0">
                <a:effectLst/>
                <a:latin typeface="Times New Roman" panose="02020603050405020304" pitchFamily="18" charset="0"/>
                <a:cs typeface="Times New Roman" panose="02020603050405020304" pitchFamily="18" charset="0"/>
              </a:rPr>
              <a:t>WU0246361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381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A93D9-C029-A24C-3969-E4C0047B5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E8260-665C-B298-9435-EA9AC9E0E10D}"/>
              </a:ext>
            </a:extLst>
          </p:cNvPr>
          <p:cNvSpPr>
            <a:spLocks noGrp="1"/>
          </p:cNvSpPr>
          <p:nvPr>
            <p:ph type="title"/>
          </p:nvPr>
        </p:nvSpPr>
        <p:spPr>
          <a:xfrm>
            <a:off x="160256" y="365125"/>
            <a:ext cx="11896626"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Monthly Trend of Average COVID-19 Cases and Deaths</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DE61AE-F652-0A43-AA6D-066405AB0FAD}"/>
              </a:ext>
            </a:extLst>
          </p:cNvPr>
          <p:cNvSpPr txBox="1"/>
          <p:nvPr/>
        </p:nvSpPr>
        <p:spPr>
          <a:xfrm>
            <a:off x="707011" y="5236772"/>
            <a:ext cx="11114202"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chart displays dual lines which demonstrate how average case and death counts decreased from January until mid-year before ascending towards December. The parallel upward movement during year-end indicates seasonal pandemic waves or new waves of infections.</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717923-594C-6C52-4FAF-A7C7F191EDA2}"/>
              </a:ext>
            </a:extLst>
          </p:cNvPr>
          <p:cNvPicPr>
            <a:picLocks noChangeAspect="1"/>
          </p:cNvPicPr>
          <p:nvPr/>
        </p:nvPicPr>
        <p:blipFill>
          <a:blip r:embed="rId2"/>
          <a:stretch>
            <a:fillRect/>
          </a:stretch>
        </p:blipFill>
        <p:spPr>
          <a:xfrm>
            <a:off x="3780318" y="1404132"/>
            <a:ext cx="4081244" cy="3832640"/>
          </a:xfrm>
          <a:prstGeom prst="rect">
            <a:avLst/>
          </a:prstGeom>
        </p:spPr>
      </p:pic>
    </p:spTree>
    <p:extLst>
      <p:ext uri="{BB962C8B-B14F-4D97-AF65-F5344CB8AC3E}">
        <p14:creationId xmlns:p14="http://schemas.microsoft.com/office/powerpoint/2010/main" val="178395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9F72-A011-09F7-3FC9-43CC855C2C81}"/>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Geographic Spread of COVID-19 Positive Cases in the United States</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2F428E-CABE-A72C-5D0A-B39A4ADA0A69}"/>
              </a:ext>
            </a:extLst>
          </p:cNvPr>
          <p:cNvSpPr txBox="1"/>
          <p:nvPr/>
        </p:nvSpPr>
        <p:spPr>
          <a:xfrm>
            <a:off x="642594" y="5429607"/>
            <a:ext cx="10906812"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According to the filled map Texas stands out as the state with the most COVID-19 cases exceeding 212,000. The pandemic shows widespread geographic variation through its portrayal of darkened areas which indicate regions with greater disease totals.</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64117AB-3CD1-824C-297C-E801F345AEFF}"/>
              </a:ext>
            </a:extLst>
          </p:cNvPr>
          <p:cNvPicPr>
            <a:picLocks noChangeAspect="1"/>
          </p:cNvPicPr>
          <p:nvPr/>
        </p:nvPicPr>
        <p:blipFill>
          <a:blip r:embed="rId2"/>
          <a:stretch>
            <a:fillRect/>
          </a:stretch>
        </p:blipFill>
        <p:spPr>
          <a:xfrm>
            <a:off x="3414432" y="1625405"/>
            <a:ext cx="4958603" cy="3564685"/>
          </a:xfrm>
          <a:prstGeom prst="rect">
            <a:avLst/>
          </a:prstGeom>
        </p:spPr>
      </p:pic>
    </p:spTree>
    <p:extLst>
      <p:ext uri="{BB962C8B-B14F-4D97-AF65-F5344CB8AC3E}">
        <p14:creationId xmlns:p14="http://schemas.microsoft.com/office/powerpoint/2010/main" val="84591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815CA-6D17-A0C8-7928-233A9E2CB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6048A-4F91-BFA1-CD8C-E65F9DB16FAE}"/>
              </a:ext>
            </a:extLst>
          </p:cNvPr>
          <p:cNvSpPr>
            <a:spLocks noGrp="1"/>
          </p:cNvSpPr>
          <p:nvPr>
            <p:ph type="title"/>
          </p:nvPr>
        </p:nvSpPr>
        <p:spPr/>
        <p:txBody>
          <a:bodyPr>
            <a:normAutofit/>
          </a:bodyPr>
          <a:lstStyle/>
          <a:p>
            <a:pPr algn="ctr"/>
            <a:r>
              <a:rPr lang="en-US" sz="3200" dirty="0"/>
              <a:t>COVID-19 New Deaths by County in California</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0F45903-68AA-1886-29E0-A0BDA82D2C51}"/>
              </a:ext>
            </a:extLst>
          </p:cNvPr>
          <p:cNvSpPr txBox="1"/>
          <p:nvPr/>
        </p:nvSpPr>
        <p:spPr>
          <a:xfrm>
            <a:off x="1028700" y="5219537"/>
            <a:ext cx="10134600"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filled map indicates California county COVID-19 death counts where </a:t>
            </a:r>
            <a:r>
              <a:rPr lang="en-US" b="1" i="0" dirty="0">
                <a:solidFill>
                  <a:srgbClr val="000000"/>
                </a:solidFill>
                <a:effectLst/>
                <a:latin typeface="Times New Roman" panose="02020603050405020304" pitchFamily="18" charset="0"/>
                <a:cs typeface="Times New Roman" panose="02020603050405020304" pitchFamily="18" charset="0"/>
              </a:rPr>
              <a:t>Los Angeles County </a:t>
            </a:r>
            <a:r>
              <a:rPr lang="en-US" b="0" i="0" dirty="0">
                <a:solidFill>
                  <a:srgbClr val="000000"/>
                </a:solidFill>
                <a:effectLst/>
                <a:latin typeface="Times New Roman" panose="02020603050405020304" pitchFamily="18" charset="0"/>
                <a:cs typeface="Times New Roman" panose="02020603050405020304" pitchFamily="18" charset="0"/>
              </a:rPr>
              <a:t>stands out as the location with the most deaths. Regions displaying darker colors indicate higher mortality numbers in order to highlight pandemic severity at specific locations.</a:t>
            </a:r>
            <a:endParaRPr lang="en-GB"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B31CAD4-A1C9-BD16-DF2D-E173FF5DC68D}"/>
              </a:ext>
            </a:extLst>
          </p:cNvPr>
          <p:cNvPicPr>
            <a:picLocks noChangeAspect="1"/>
          </p:cNvPicPr>
          <p:nvPr/>
        </p:nvPicPr>
        <p:blipFill>
          <a:blip r:embed="rId2"/>
          <a:srcRect t="4565"/>
          <a:stretch/>
        </p:blipFill>
        <p:spPr>
          <a:xfrm>
            <a:off x="3335404" y="1362635"/>
            <a:ext cx="5136646" cy="3713466"/>
          </a:xfrm>
          <a:prstGeom prst="rect">
            <a:avLst/>
          </a:prstGeom>
        </p:spPr>
      </p:pic>
    </p:spTree>
    <p:extLst>
      <p:ext uri="{BB962C8B-B14F-4D97-AF65-F5344CB8AC3E}">
        <p14:creationId xmlns:p14="http://schemas.microsoft.com/office/powerpoint/2010/main" val="4258900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28452-71FB-2C55-E274-4A1A309C3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CBB01-F2D0-022A-6E5D-3B1C7AFA4808}"/>
              </a:ext>
            </a:extLst>
          </p:cNvPr>
          <p:cNvSpPr>
            <a:spLocks noGrp="1"/>
          </p:cNvSpPr>
          <p:nvPr>
            <p:ph type="title"/>
          </p:nvPr>
        </p:nvSpPr>
        <p:spPr>
          <a:xfrm>
            <a:off x="838200" y="263092"/>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COVID-19 Monthly Case Distribution from 2020 to 2022</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D7521E-7762-B1E0-F1D8-AB3CC950E983}"/>
              </a:ext>
            </a:extLst>
          </p:cNvPr>
          <p:cNvSpPr txBox="1"/>
          <p:nvPr/>
        </p:nvSpPr>
        <p:spPr>
          <a:xfrm>
            <a:off x="739775" y="5292546"/>
            <a:ext cx="11019934"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bubble chart depicts COVID-19 new case volumes by size relative to their monthly occurrence between 2020 and 2022. The chart demonstrates case count through bubble size which reveals major outbreaks occurred from December 2021 to March 2022 while cases significantly increased during late 2021 and early 2022.</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57D6D82-82C1-26E6-851C-055B16483627}"/>
              </a:ext>
            </a:extLst>
          </p:cNvPr>
          <p:cNvPicPr>
            <a:picLocks noChangeAspect="1"/>
          </p:cNvPicPr>
          <p:nvPr/>
        </p:nvPicPr>
        <p:blipFill>
          <a:blip r:embed="rId2"/>
          <a:stretch>
            <a:fillRect/>
          </a:stretch>
        </p:blipFill>
        <p:spPr>
          <a:xfrm>
            <a:off x="1281953" y="1479177"/>
            <a:ext cx="9159957" cy="3577898"/>
          </a:xfrm>
          <a:prstGeom prst="rect">
            <a:avLst/>
          </a:prstGeom>
        </p:spPr>
      </p:pic>
    </p:spTree>
    <p:extLst>
      <p:ext uri="{BB962C8B-B14F-4D97-AF65-F5344CB8AC3E}">
        <p14:creationId xmlns:p14="http://schemas.microsoft.com/office/powerpoint/2010/main" val="1010930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AC4C7-2E33-B191-4522-29CDD52F2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83461-CBDE-961B-7E8B-7CAFFCAD9436}"/>
              </a:ext>
            </a:extLst>
          </p:cNvPr>
          <p:cNvSpPr>
            <a:spLocks noGrp="1"/>
          </p:cNvSpPr>
          <p:nvPr>
            <p:ph type="title"/>
          </p:nvPr>
        </p:nvSpPr>
        <p:spPr>
          <a:xfrm>
            <a:off x="277905" y="254633"/>
            <a:ext cx="11636189"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Cluster Analysis of Regions by Average COVID-19 Cases and Deaths</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8E099A-36EF-0DCE-8D6B-0ABA6E3A0BEA}"/>
              </a:ext>
            </a:extLst>
          </p:cNvPr>
          <p:cNvSpPr txBox="1"/>
          <p:nvPr/>
        </p:nvSpPr>
        <p:spPr>
          <a:xfrm>
            <a:off x="891989" y="5569545"/>
            <a:ext cx="10916240"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scatter plot uses clustering to arrange global regions according to their COVID-19 positive case average numbers and death average numbers. </a:t>
            </a:r>
            <a:r>
              <a:rPr lang="en-US" b="1" i="0" dirty="0">
                <a:solidFill>
                  <a:srgbClr val="000000"/>
                </a:solidFill>
                <a:effectLst/>
                <a:latin typeface="Times New Roman" panose="02020603050405020304" pitchFamily="18" charset="0"/>
                <a:cs typeface="Times New Roman" panose="02020603050405020304" pitchFamily="18" charset="0"/>
              </a:rPr>
              <a:t>Hong Kong </a:t>
            </a:r>
            <a:r>
              <a:rPr lang="en-US" b="0" i="0" dirty="0">
                <a:solidFill>
                  <a:srgbClr val="000000"/>
                </a:solidFill>
                <a:effectLst/>
                <a:latin typeface="Times New Roman" panose="02020603050405020304" pitchFamily="18" charset="0"/>
                <a:cs typeface="Times New Roman" panose="02020603050405020304" pitchFamily="18" charset="0"/>
              </a:rPr>
              <a:t>together with </a:t>
            </a:r>
            <a:r>
              <a:rPr lang="en-US" b="1" i="0" dirty="0">
                <a:solidFill>
                  <a:srgbClr val="000000"/>
                </a:solidFill>
                <a:effectLst/>
                <a:latin typeface="Times New Roman" panose="02020603050405020304" pitchFamily="18" charset="0"/>
                <a:cs typeface="Times New Roman" panose="02020603050405020304" pitchFamily="18" charset="0"/>
              </a:rPr>
              <a:t>New South Wales </a:t>
            </a:r>
            <a:r>
              <a:rPr lang="en-US" b="0" i="0" dirty="0">
                <a:solidFill>
                  <a:srgbClr val="000000"/>
                </a:solidFill>
                <a:effectLst/>
                <a:latin typeface="Times New Roman" panose="02020603050405020304" pitchFamily="18" charset="0"/>
                <a:cs typeface="Times New Roman" panose="02020603050405020304" pitchFamily="18" charset="0"/>
              </a:rPr>
              <a:t>present distinctively high average case and death numbers compared to other regions which maintain lower average values.</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25F6FEC-08EB-0962-3BC6-2B7306BF4F99}"/>
              </a:ext>
            </a:extLst>
          </p:cNvPr>
          <p:cNvPicPr>
            <a:picLocks noChangeAspect="1"/>
          </p:cNvPicPr>
          <p:nvPr/>
        </p:nvPicPr>
        <p:blipFill>
          <a:blip r:embed="rId2"/>
          <a:stretch>
            <a:fillRect/>
          </a:stretch>
        </p:blipFill>
        <p:spPr>
          <a:xfrm>
            <a:off x="3307977" y="1177963"/>
            <a:ext cx="4645640" cy="4391582"/>
          </a:xfrm>
          <a:prstGeom prst="rect">
            <a:avLst/>
          </a:prstGeom>
        </p:spPr>
      </p:pic>
    </p:spTree>
    <p:extLst>
      <p:ext uri="{BB962C8B-B14F-4D97-AF65-F5344CB8AC3E}">
        <p14:creationId xmlns:p14="http://schemas.microsoft.com/office/powerpoint/2010/main" val="283639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EDFC2-A64E-72C1-E4BF-FE5CD41D9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8AD6B-0B04-9F2F-E1AD-6A07A6599E24}"/>
              </a:ext>
            </a:extLst>
          </p:cNvPr>
          <p:cNvSpPr>
            <a:spLocks noGrp="1"/>
          </p:cNvSpPr>
          <p:nvPr>
            <p:ph type="title"/>
          </p:nvPr>
        </p:nvSpPr>
        <p:spPr>
          <a:xfrm>
            <a:off x="629770" y="320302"/>
            <a:ext cx="10932459"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Geospatial Data Distribution of COVID-19 Across Europe</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67DEC4-C141-DD98-97B5-DEE876B40F00}"/>
              </a:ext>
            </a:extLst>
          </p:cNvPr>
          <p:cNvSpPr txBox="1"/>
          <p:nvPr/>
        </p:nvSpPr>
        <p:spPr>
          <a:xfrm>
            <a:off x="838200" y="5511620"/>
            <a:ext cx="11022106"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map displays COVID-19 data distribution in European countries by using circular markers that demonstrate regional metrics. Each region-specific indicator (for example case or death totals) has its representation through marker size and position on this geographic visualization.</a:t>
            </a:r>
            <a:endParaRPr lang="en-GB"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DAEDB1-F29D-2FF3-88C4-7742104C4B9C}"/>
              </a:ext>
            </a:extLst>
          </p:cNvPr>
          <p:cNvPicPr>
            <a:picLocks noChangeAspect="1"/>
          </p:cNvPicPr>
          <p:nvPr/>
        </p:nvPicPr>
        <p:blipFill>
          <a:blip r:embed="rId2"/>
          <a:stretch>
            <a:fillRect/>
          </a:stretch>
        </p:blipFill>
        <p:spPr>
          <a:xfrm>
            <a:off x="1934736" y="1358990"/>
            <a:ext cx="8216471" cy="4152630"/>
          </a:xfrm>
          <a:prstGeom prst="rect">
            <a:avLst/>
          </a:prstGeom>
        </p:spPr>
      </p:pic>
    </p:spTree>
    <p:extLst>
      <p:ext uri="{BB962C8B-B14F-4D97-AF65-F5344CB8AC3E}">
        <p14:creationId xmlns:p14="http://schemas.microsoft.com/office/powerpoint/2010/main" val="47565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84936-B2DD-C221-6833-9CC080900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C1C11-97BC-8A92-834C-48BC4BEC8089}"/>
              </a:ext>
            </a:extLst>
          </p:cNvPr>
          <p:cNvSpPr>
            <a:spLocks noGrp="1"/>
          </p:cNvSpPr>
          <p:nvPr>
            <p:ph type="title"/>
          </p:nvPr>
        </p:nvSpPr>
        <p:spPr>
          <a:xfrm>
            <a:off x="201706" y="284443"/>
            <a:ext cx="11788588" cy="1325563"/>
          </a:xfrm>
        </p:spPr>
        <p:txBody>
          <a:bodyPr>
            <a:normAutofit/>
          </a:bodyPr>
          <a:lstStyle/>
          <a:p>
            <a:pPr algn="ctr"/>
            <a:r>
              <a:rPr lang="en-US" sz="3200" dirty="0">
                <a:solidFill>
                  <a:srgbClr val="000000"/>
                </a:solidFill>
                <a:effectLst/>
                <a:latin typeface="Times New Roman" panose="02020603050405020304" pitchFamily="18" charset="0"/>
                <a:cs typeface="Times New Roman" panose="02020603050405020304" pitchFamily="18" charset="0"/>
              </a:rPr>
              <a:t>Quarterly Distribution of COVID-19 Case Counts with Regional Outliers</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9E9A0E-FCC8-44E8-9512-1C64FB4B1312}"/>
              </a:ext>
            </a:extLst>
          </p:cNvPr>
          <p:cNvSpPr txBox="1"/>
          <p:nvPr/>
        </p:nvSpPr>
        <p:spPr>
          <a:xfrm>
            <a:off x="633167" y="5384816"/>
            <a:ext cx="10925666"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dot-and-bar chart tracks COVID-19 positive case counts through Q1 to Q4 across Texas, Georgia and Missouri regions. The average quarter counts appear as bar heights but individual regional spikes emerge through dots which expose both outliers and variance.</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4AD117F-85EA-E3AA-6B65-178F9D31AE81}"/>
              </a:ext>
            </a:extLst>
          </p:cNvPr>
          <p:cNvPicPr>
            <a:picLocks noChangeAspect="1"/>
          </p:cNvPicPr>
          <p:nvPr/>
        </p:nvPicPr>
        <p:blipFill>
          <a:blip r:embed="rId2"/>
          <a:stretch>
            <a:fillRect/>
          </a:stretch>
        </p:blipFill>
        <p:spPr>
          <a:xfrm>
            <a:off x="4726863" y="1341733"/>
            <a:ext cx="1688321" cy="4043083"/>
          </a:xfrm>
          <a:prstGeom prst="rect">
            <a:avLst/>
          </a:prstGeom>
        </p:spPr>
      </p:pic>
    </p:spTree>
    <p:extLst>
      <p:ext uri="{BB962C8B-B14F-4D97-AF65-F5344CB8AC3E}">
        <p14:creationId xmlns:p14="http://schemas.microsoft.com/office/powerpoint/2010/main" val="173255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B38CA-355F-8DC1-99B6-B0A18AF05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75B5E-9FE3-63B2-03FB-A2AB1AC89345}"/>
              </a:ext>
            </a:extLst>
          </p:cNvPr>
          <p:cNvSpPr>
            <a:spLocks noGrp="1"/>
          </p:cNvSpPr>
          <p:nvPr>
            <p:ph type="title"/>
          </p:nvPr>
        </p:nvSpPr>
        <p:spPr/>
        <p:txBody>
          <a:bodyPr>
            <a:normAutofit/>
          </a:bodyPr>
          <a:lstStyle/>
          <a:p>
            <a:pPr algn="ctr"/>
            <a:r>
              <a:rPr lang="en-US" sz="3200" dirty="0">
                <a:solidFill>
                  <a:srgbClr val="000000"/>
                </a:solidFill>
                <a:effectLst/>
                <a:latin typeface="Times New Roman" panose="02020603050405020304" pitchFamily="18" charset="0"/>
                <a:cs typeface="Times New Roman" panose="02020603050405020304" pitchFamily="18" charset="0"/>
              </a:rPr>
              <a:t>Monthly Trend of Average Daily COVID-19 Cases with 95% Confidence Interval</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EF88906-99B2-E65D-C828-9A8AA77D6CB7}"/>
              </a:ext>
            </a:extLst>
          </p:cNvPr>
          <p:cNvSpPr txBox="1"/>
          <p:nvPr/>
        </p:nvSpPr>
        <p:spPr>
          <a:xfrm>
            <a:off x="510618" y="5540027"/>
            <a:ext cx="11170763"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monthly changes in average daily COVID-19 cases are shown through this line chart which includes 95% confidence intervals shaded bands. A downward trend in the middle of the year leads to a steady increase which the gray shaded areas show the range of uncertainty surrounding the average pattern.</a:t>
            </a:r>
            <a:endParaRPr lang="en-GB"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8EBA8D-598A-D870-D0CA-CF476D42CEC8}"/>
              </a:ext>
            </a:extLst>
          </p:cNvPr>
          <p:cNvPicPr>
            <a:picLocks noChangeAspect="1"/>
          </p:cNvPicPr>
          <p:nvPr/>
        </p:nvPicPr>
        <p:blipFill>
          <a:blip r:embed="rId2"/>
          <a:srcRect t="4440"/>
          <a:stretch/>
        </p:blipFill>
        <p:spPr>
          <a:xfrm>
            <a:off x="1808014" y="1434353"/>
            <a:ext cx="8575971" cy="4105674"/>
          </a:xfrm>
          <a:prstGeom prst="rect">
            <a:avLst/>
          </a:prstGeom>
        </p:spPr>
      </p:pic>
    </p:spTree>
    <p:extLst>
      <p:ext uri="{BB962C8B-B14F-4D97-AF65-F5344CB8AC3E}">
        <p14:creationId xmlns:p14="http://schemas.microsoft.com/office/powerpoint/2010/main" val="1243269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766F-F018-29EC-EFC8-5A781F6A411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My work links </a:t>
            </a:r>
          </a:p>
        </p:txBody>
      </p:sp>
      <p:sp>
        <p:nvSpPr>
          <p:cNvPr id="3" name="Content Placeholder 2">
            <a:extLst>
              <a:ext uri="{FF2B5EF4-FFF2-40B4-BE49-F238E27FC236}">
                <a16:creationId xmlns:a16="http://schemas.microsoft.com/office/drawing/2014/main" id="{11AFF865-6255-AF56-5DEB-51DD6EB51C6C}"/>
              </a:ext>
            </a:extLst>
          </p:cNvPr>
          <p:cNvSpPr>
            <a:spLocks noGrp="1"/>
          </p:cNvSpPr>
          <p:nvPr>
            <p:ph idx="1"/>
          </p:nvPr>
        </p:nvSpPr>
        <p:spPr/>
        <p:txBody>
          <a:bodyPr/>
          <a:lstStyle/>
          <a:p>
            <a:r>
              <a:rPr lang="en-US" dirty="0">
                <a:hlinkClick r:id="rId2"/>
              </a:rPr>
              <a:t>https://public.tableau.com/app/profile/shubham.patil2547/viz/Book3_17451372535880/Sheet3?publish=yes</a:t>
            </a:r>
            <a:r>
              <a:rPr lang="en-US" dirty="0"/>
              <a:t> – covid 19.</a:t>
            </a:r>
          </a:p>
        </p:txBody>
      </p:sp>
    </p:spTree>
    <p:extLst>
      <p:ext uri="{BB962C8B-B14F-4D97-AF65-F5344CB8AC3E}">
        <p14:creationId xmlns:p14="http://schemas.microsoft.com/office/powerpoint/2010/main" val="83550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6F6A-C579-7BCD-FD05-A2308BA47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051E7-5431-D211-1777-CCB9F7C11BCF}"/>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13828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30AB-DB4A-24E7-ABAC-693B2EEB18FC}"/>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Covid 19 Data Set</a:t>
            </a:r>
          </a:p>
        </p:txBody>
      </p:sp>
    </p:spTree>
    <p:extLst>
      <p:ext uri="{BB962C8B-B14F-4D97-AF65-F5344CB8AC3E}">
        <p14:creationId xmlns:p14="http://schemas.microsoft.com/office/powerpoint/2010/main" val="158685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9A16-609E-DD0C-1A2C-15CB3CCC901D}"/>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Mean – </a:t>
            </a:r>
            <a:r>
              <a:rPr lang="en-US" sz="3200" dirty="0">
                <a:latin typeface="Times New Roman" panose="02020603050405020304" pitchFamily="18" charset="0"/>
                <a:cs typeface="Times New Roman" panose="02020603050405020304" pitchFamily="18" charset="0"/>
              </a:rPr>
              <a:t>Average Distribution of COVID-19 Cases and Deaths</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4C69FCC-3A80-2420-8D41-14CA3FB25DC8}"/>
              </a:ext>
            </a:extLst>
          </p:cNvPr>
          <p:cNvSpPr txBox="1"/>
          <p:nvPr/>
        </p:nvSpPr>
        <p:spPr>
          <a:xfrm>
            <a:off x="942681" y="5027637"/>
            <a:ext cx="10982226" cy="1200329"/>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graph presents average COVID-19 positive case numbers and death data through a pie chart format. The average number of new positive cases stands at 173.8 while new death cases remain very low with 2.1 as the mean value. The graphic demonstrates the major difference between COVID-19 infection rates and death rates because numerous people tested positive but the number of fatal cases remained low.</a:t>
            </a:r>
            <a:endParaRPr lang="en-GB"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EACD41-3D9E-148B-7D99-C639411BD146}"/>
              </a:ext>
            </a:extLst>
          </p:cNvPr>
          <p:cNvPicPr>
            <a:picLocks noChangeAspect="1"/>
          </p:cNvPicPr>
          <p:nvPr/>
        </p:nvPicPr>
        <p:blipFill>
          <a:blip r:embed="rId2"/>
          <a:stretch>
            <a:fillRect/>
          </a:stretch>
        </p:blipFill>
        <p:spPr>
          <a:xfrm>
            <a:off x="3936751" y="1470212"/>
            <a:ext cx="3729431" cy="3383198"/>
          </a:xfrm>
          <a:prstGeom prst="rect">
            <a:avLst/>
          </a:prstGeom>
        </p:spPr>
      </p:pic>
    </p:spTree>
    <p:extLst>
      <p:ext uri="{BB962C8B-B14F-4D97-AF65-F5344CB8AC3E}">
        <p14:creationId xmlns:p14="http://schemas.microsoft.com/office/powerpoint/2010/main" val="110993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A573C-188C-BA71-EE92-2AA1E9D02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088F7-D360-5F84-CDD0-5771CD82E692}"/>
              </a:ext>
            </a:extLst>
          </p:cNvPr>
          <p:cNvSpPr>
            <a:spLocks noGrp="1"/>
          </p:cNvSpPr>
          <p:nvPr>
            <p:ph type="title"/>
          </p:nvPr>
        </p:nvSpPr>
        <p:spPr>
          <a:xfrm>
            <a:off x="836629" y="237069"/>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Median – </a:t>
            </a:r>
            <a:r>
              <a:rPr lang="en-US" sz="3200" dirty="0">
                <a:latin typeface="Times New Roman" panose="02020603050405020304" pitchFamily="18" charset="0"/>
                <a:cs typeface="Times New Roman" panose="02020603050405020304" pitchFamily="18" charset="0"/>
              </a:rPr>
              <a:t>Monthly Median Distribution of COVID-19 Cases and Deaths</a:t>
            </a:r>
            <a:endParaRPr lang="en-US" sz="3200" b="1"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822C2C12-735E-8645-3861-62D4E9CE40CD}"/>
              </a:ext>
            </a:extLst>
          </p:cNvPr>
          <p:cNvGraphicFramePr>
            <a:graphicFrameLocks/>
          </p:cNvGraphicFramePr>
          <p:nvPr>
            <p:extLst>
              <p:ext uri="{D42A27DB-BD31-4B8C-83A1-F6EECF244321}">
                <p14:modId xmlns:p14="http://schemas.microsoft.com/office/powerpoint/2010/main" val="83450306"/>
              </p:ext>
            </p:extLst>
          </p:nvPr>
        </p:nvGraphicFramePr>
        <p:xfrm>
          <a:off x="3500717" y="1562632"/>
          <a:ext cx="5190565" cy="32945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9E9804-8C65-061A-CDA9-EA5423633580}"/>
              </a:ext>
            </a:extLst>
          </p:cNvPr>
          <p:cNvSpPr txBox="1"/>
          <p:nvPr/>
        </p:nvSpPr>
        <p:spPr>
          <a:xfrm>
            <a:off x="656447" y="5563804"/>
            <a:ext cx="10906812" cy="923330"/>
          </a:xfrm>
          <a:prstGeom prst="rect">
            <a:avLst/>
          </a:prstGeom>
          <a:noFill/>
        </p:spPr>
        <p:txBody>
          <a:bodyPr wrap="square">
            <a:sp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The presented chart reveals COVID-19 case and death data by month which demonstrates elevated numbers in January and December. The data shows strong upward trends for both metrics during the latter period of the year which demonstrates seasonal increases.</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D2CA4D-5A93-17CD-0108-596810DC50A6}"/>
              </a:ext>
            </a:extLst>
          </p:cNvPr>
          <p:cNvPicPr>
            <a:picLocks noChangeAspect="1"/>
          </p:cNvPicPr>
          <p:nvPr/>
        </p:nvPicPr>
        <p:blipFill>
          <a:blip r:embed="rId3"/>
          <a:stretch>
            <a:fillRect/>
          </a:stretch>
        </p:blipFill>
        <p:spPr>
          <a:xfrm>
            <a:off x="2336800" y="1330036"/>
            <a:ext cx="7601527" cy="4128655"/>
          </a:xfrm>
          <a:prstGeom prst="rect">
            <a:avLst/>
          </a:prstGeom>
        </p:spPr>
      </p:pic>
    </p:spTree>
    <p:extLst>
      <p:ext uri="{BB962C8B-B14F-4D97-AF65-F5344CB8AC3E}">
        <p14:creationId xmlns:p14="http://schemas.microsoft.com/office/powerpoint/2010/main" val="14191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BB86B-F75A-8664-B1C3-B5648EDA5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8679A-3CDD-7F51-6B54-A45DFE8BF8A5}"/>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Mode</a:t>
            </a:r>
            <a:r>
              <a:rPr lang="en-US" sz="3200" dirty="0">
                <a:latin typeface="Times New Roman" panose="02020603050405020304" pitchFamily="18" charset="0"/>
                <a:cs typeface="Times New Roman" panose="02020603050405020304" pitchFamily="18" charset="0"/>
              </a:rPr>
              <a:t> - Distribution of COVID-19 Cases and Deaths</a:t>
            </a:r>
            <a:endParaRPr lang="en-US"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EEA0CF0-02CB-11DA-06D3-7374E1C94FAB}"/>
              </a:ext>
            </a:extLst>
          </p:cNvPr>
          <p:cNvSpPr txBox="1"/>
          <p:nvPr/>
        </p:nvSpPr>
        <p:spPr>
          <a:xfrm>
            <a:off x="838199" y="5307190"/>
            <a:ext cx="10690781"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These histograms show that the most frequently occurring values (modes) for both new COVID-19 case counts and death counts are near zero. This indicates that on most days, regions reported either very few or no new cases and deaths, with higher values appearing as rare outliers.</a:t>
            </a:r>
            <a:endParaRPr lang="en-GB"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4CC26A4-90D3-6949-E4A6-83D0428464E7}"/>
              </a:ext>
            </a:extLst>
          </p:cNvPr>
          <p:cNvPicPr>
            <a:picLocks noChangeAspect="1"/>
          </p:cNvPicPr>
          <p:nvPr/>
        </p:nvPicPr>
        <p:blipFill>
          <a:blip r:embed="rId2"/>
          <a:stretch>
            <a:fillRect/>
          </a:stretch>
        </p:blipFill>
        <p:spPr>
          <a:xfrm>
            <a:off x="959224" y="1586754"/>
            <a:ext cx="5224366" cy="3346214"/>
          </a:xfrm>
          <a:prstGeom prst="rect">
            <a:avLst/>
          </a:prstGeom>
        </p:spPr>
      </p:pic>
      <p:pic>
        <p:nvPicPr>
          <p:cNvPr id="11" name="Picture 10">
            <a:extLst>
              <a:ext uri="{FF2B5EF4-FFF2-40B4-BE49-F238E27FC236}">
                <a16:creationId xmlns:a16="http://schemas.microsoft.com/office/drawing/2014/main" id="{9580BB90-9FFC-09D5-B57E-0255EC1008DF}"/>
              </a:ext>
            </a:extLst>
          </p:cNvPr>
          <p:cNvPicPr>
            <a:picLocks noChangeAspect="1"/>
          </p:cNvPicPr>
          <p:nvPr/>
        </p:nvPicPr>
        <p:blipFill>
          <a:blip r:embed="rId3"/>
          <a:stretch>
            <a:fillRect/>
          </a:stretch>
        </p:blipFill>
        <p:spPr>
          <a:xfrm>
            <a:off x="6183590" y="1586752"/>
            <a:ext cx="5147524" cy="3346214"/>
          </a:xfrm>
          <a:prstGeom prst="rect">
            <a:avLst/>
          </a:prstGeom>
        </p:spPr>
      </p:pic>
    </p:spTree>
    <p:extLst>
      <p:ext uri="{BB962C8B-B14F-4D97-AF65-F5344CB8AC3E}">
        <p14:creationId xmlns:p14="http://schemas.microsoft.com/office/powerpoint/2010/main" val="183109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C681-5C3B-FAAF-681D-05663E8DEA7D}"/>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Quartile Distribution of COVID-19 Cases per Year</a:t>
            </a:r>
            <a:endParaRPr lang="en-US" sz="32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5241C753-2492-DE68-7176-9A142210D33B}"/>
              </a:ext>
            </a:extLst>
          </p:cNvPr>
          <p:cNvSpPr>
            <a:spLocks noChangeArrowheads="1"/>
          </p:cNvSpPr>
          <p:nvPr/>
        </p:nvSpPr>
        <p:spPr bwMode="auto">
          <a:xfrm>
            <a:off x="631596" y="5182246"/>
            <a:ext cx="110576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00"/>
                </a:solidFill>
                <a:effectLst/>
                <a:latin typeface="Times New Roman" panose="02020603050405020304" pitchFamily="18" charset="0"/>
                <a:cs typeface="Times New Roman" panose="02020603050405020304" pitchFamily="18" charset="0"/>
              </a:rPr>
              <a:t>The yearly average new COVID-19 case counts are shown through this box-and-whisker plot which displays the quartiles and outliers during the period from 2020 to 2022. The majority of data points occur in the lower sections of the distribution but two extreme outliers in 2021 and 2022 demonstrate the high case numbers during pandemic surges.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5029D3-684E-CE15-7669-460138B64DFB}"/>
              </a:ext>
            </a:extLst>
          </p:cNvPr>
          <p:cNvPicPr>
            <a:picLocks noChangeAspect="1"/>
          </p:cNvPicPr>
          <p:nvPr/>
        </p:nvPicPr>
        <p:blipFill>
          <a:blip r:embed="rId2"/>
          <a:stretch>
            <a:fillRect/>
          </a:stretch>
        </p:blipFill>
        <p:spPr>
          <a:xfrm>
            <a:off x="5018498" y="1246093"/>
            <a:ext cx="1546704" cy="4074651"/>
          </a:xfrm>
          <a:prstGeom prst="rect">
            <a:avLst/>
          </a:prstGeom>
        </p:spPr>
      </p:pic>
    </p:spTree>
    <p:extLst>
      <p:ext uri="{BB962C8B-B14F-4D97-AF65-F5344CB8AC3E}">
        <p14:creationId xmlns:p14="http://schemas.microsoft.com/office/powerpoint/2010/main" val="855774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7108D-D106-F31E-7B31-6BD78EDD9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34DEF-7D07-B695-FFC2-F42461D8C0C9}"/>
              </a:ext>
            </a:extLst>
          </p:cNvPr>
          <p:cNvSpPr>
            <a:spLocks noGrp="1"/>
          </p:cNvSpPr>
          <p:nvPr>
            <p:ph type="title"/>
          </p:nvPr>
        </p:nvSpPr>
        <p:spPr>
          <a:xfrm>
            <a:off x="1461247" y="200453"/>
            <a:ext cx="8238565" cy="1325563"/>
          </a:xfrm>
        </p:spPr>
        <p:txBody>
          <a:bodyPr>
            <a:normAutofit/>
          </a:bodyPr>
          <a:lstStyle/>
          <a:p>
            <a:pPr algn="ctr"/>
            <a:r>
              <a:rPr lang="en-US" sz="3200" dirty="0">
                <a:solidFill>
                  <a:srgbClr val="000000"/>
                </a:solidFill>
                <a:effectLst/>
                <a:latin typeface="Times New Roman" panose="02020603050405020304" pitchFamily="18" charset="0"/>
                <a:cs typeface="Times New Roman" panose="02020603050405020304" pitchFamily="18" charset="0"/>
              </a:rPr>
              <a:t>Pivot Table – Top 30 State wise Distribution of Case Counts</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4C3B91-4B67-96A4-2BE3-F1EB141C3107}"/>
              </a:ext>
            </a:extLst>
          </p:cNvPr>
          <p:cNvSpPr txBox="1"/>
          <p:nvPr/>
        </p:nvSpPr>
        <p:spPr>
          <a:xfrm>
            <a:off x="595067" y="5223835"/>
            <a:ext cx="11001866"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 horizontal bar chart displays U.S. state COVID-19 positive cases and Texas and Georgia lead with the most reported cases. The presentation reveals how states differ greatly in their COVID-19 case numbers throughout different regions of the country.</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9C2AF6C-0E44-21DA-37E4-84C1AC8BE3A0}"/>
              </a:ext>
            </a:extLst>
          </p:cNvPr>
          <p:cNvPicPr>
            <a:picLocks noChangeAspect="1"/>
          </p:cNvPicPr>
          <p:nvPr/>
        </p:nvPicPr>
        <p:blipFill>
          <a:blip r:embed="rId2"/>
          <a:stretch>
            <a:fillRect/>
          </a:stretch>
        </p:blipFill>
        <p:spPr>
          <a:xfrm>
            <a:off x="1325374" y="1272988"/>
            <a:ext cx="9220669" cy="3950847"/>
          </a:xfrm>
          <a:prstGeom prst="rect">
            <a:avLst/>
          </a:prstGeom>
        </p:spPr>
      </p:pic>
    </p:spTree>
    <p:extLst>
      <p:ext uri="{BB962C8B-B14F-4D97-AF65-F5344CB8AC3E}">
        <p14:creationId xmlns:p14="http://schemas.microsoft.com/office/powerpoint/2010/main" val="217786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DA27-FA52-C079-E7BE-4AD740D9067D}"/>
              </a:ext>
            </a:extLst>
          </p:cNvPr>
          <p:cNvSpPr>
            <a:spLocks noGrp="1"/>
          </p:cNvSpPr>
          <p:nvPr>
            <p:ph type="title"/>
          </p:nvPr>
        </p:nvSpPr>
        <p:spPr>
          <a:xfrm>
            <a:off x="562466" y="284443"/>
            <a:ext cx="11067068" cy="1325563"/>
          </a:xfrm>
        </p:spPr>
        <p:txBody>
          <a:bodyPr>
            <a:normAutofit/>
          </a:bodyPr>
          <a:lstStyle/>
          <a:p>
            <a:pPr algn="ctr"/>
            <a:r>
              <a:rPr lang="en-US" sz="3200" dirty="0">
                <a:solidFill>
                  <a:srgbClr val="000000"/>
                </a:solidFill>
                <a:effectLst/>
                <a:latin typeface="Times New Roman" panose="02020603050405020304" pitchFamily="18" charset="0"/>
                <a:cs typeface="Times New Roman" panose="02020603050405020304" pitchFamily="18" charset="0"/>
              </a:rPr>
              <a:t>Linear Regression Analysis of Cases vs Deaths</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B5D1C8-3454-4A0A-468B-F91B836E5892}"/>
              </a:ext>
            </a:extLst>
          </p:cNvPr>
          <p:cNvSpPr txBox="1"/>
          <p:nvPr/>
        </p:nvSpPr>
        <p:spPr>
          <a:xfrm>
            <a:off x="718008" y="5461270"/>
            <a:ext cx="10755983"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 scatter plot analysis with its regression line demonstrates a 0.375 level of positive correlation between new COVID-19 case counts and death counts. The upward trend shows positive case numbers drive death numbers up while showing substantial variations between the two numbers.</a:t>
            </a:r>
            <a:endParaRPr lang="en-GB"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0882565-24A3-7E19-6866-D0475BEC4CFE}"/>
              </a:ext>
            </a:extLst>
          </p:cNvPr>
          <p:cNvPicPr>
            <a:picLocks noChangeAspect="1"/>
          </p:cNvPicPr>
          <p:nvPr/>
        </p:nvPicPr>
        <p:blipFill>
          <a:blip r:embed="rId2"/>
          <a:stretch>
            <a:fillRect/>
          </a:stretch>
        </p:blipFill>
        <p:spPr>
          <a:xfrm>
            <a:off x="2868706" y="1221390"/>
            <a:ext cx="5791200" cy="4239880"/>
          </a:xfrm>
          <a:prstGeom prst="rect">
            <a:avLst/>
          </a:prstGeom>
        </p:spPr>
      </p:pic>
    </p:spTree>
    <p:extLst>
      <p:ext uri="{BB962C8B-B14F-4D97-AF65-F5344CB8AC3E}">
        <p14:creationId xmlns:p14="http://schemas.microsoft.com/office/powerpoint/2010/main" val="423808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D568-E9D5-AC93-8ADD-E960833FE488}"/>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Comparison of Average COVID-19 Cases Before and After Lockdown</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CEA79A3-E76B-8B51-0195-F1574FDAFE21}"/>
              </a:ext>
            </a:extLst>
          </p:cNvPr>
          <p:cNvSpPr txBox="1"/>
          <p:nvPr/>
        </p:nvSpPr>
        <p:spPr>
          <a:xfrm>
            <a:off x="838200" y="5011686"/>
            <a:ext cx="10515600" cy="92333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This bar chart shows average COVID-19 case numbers significantly rose after the lockdown period ended. After lockdown measures were implemented, the COVID-19 infection rates increased due to either delayed pandemic spread or more active testing and reporting activities.</a:t>
            </a:r>
            <a:endParaRPr lang="en-GB"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D22F72C-5BA9-12A3-64F3-FE68C2DEBF1B}"/>
              </a:ext>
            </a:extLst>
          </p:cNvPr>
          <p:cNvPicPr>
            <a:picLocks noChangeAspect="1"/>
          </p:cNvPicPr>
          <p:nvPr/>
        </p:nvPicPr>
        <p:blipFill>
          <a:blip r:embed="rId2"/>
          <a:stretch>
            <a:fillRect/>
          </a:stretch>
        </p:blipFill>
        <p:spPr>
          <a:xfrm>
            <a:off x="1389529" y="2307200"/>
            <a:ext cx="9272700" cy="1422119"/>
          </a:xfrm>
          <a:prstGeom prst="rect">
            <a:avLst/>
          </a:prstGeom>
        </p:spPr>
      </p:pic>
    </p:spTree>
    <p:extLst>
      <p:ext uri="{BB962C8B-B14F-4D97-AF65-F5344CB8AC3E}">
        <p14:creationId xmlns:p14="http://schemas.microsoft.com/office/powerpoint/2010/main" val="2543291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885</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MIS 550 Big Data Analytics &amp; Visualization week 7 assignment Shubham Patil WU0246361</vt:lpstr>
      <vt:lpstr>Covid 19 Data Set</vt:lpstr>
      <vt:lpstr>Mean – Average Distribution of COVID-19 Cases and Deaths</vt:lpstr>
      <vt:lpstr>Median – Monthly Median Distribution of COVID-19 Cases and Deaths</vt:lpstr>
      <vt:lpstr>Mode - Distribution of COVID-19 Cases and Deaths</vt:lpstr>
      <vt:lpstr>Quartile Distribution of COVID-19 Cases per Year</vt:lpstr>
      <vt:lpstr>Pivot Table – Top 30 State wise Distribution of Case Counts</vt:lpstr>
      <vt:lpstr>Linear Regression Analysis of Cases vs Deaths</vt:lpstr>
      <vt:lpstr>Comparison of Average COVID-19 Cases Before and After Lockdown</vt:lpstr>
      <vt:lpstr>Monthly Trend of Average COVID-19 Cases and Deaths</vt:lpstr>
      <vt:lpstr>Geographic Spread of COVID-19 Positive Cases in the United States</vt:lpstr>
      <vt:lpstr>COVID-19 New Deaths by County in California</vt:lpstr>
      <vt:lpstr>COVID-19 Monthly Case Distribution from 2020 to 2022</vt:lpstr>
      <vt:lpstr>Cluster Analysis of Regions by Average COVID-19 Cases and Deaths</vt:lpstr>
      <vt:lpstr>Geospatial Data Distribution of COVID-19 Across Europe</vt:lpstr>
      <vt:lpstr>Quarterly Distribution of COVID-19 Case Counts with Regional Outliers</vt:lpstr>
      <vt:lpstr>Monthly Trend of Average Daily COVID-19 Cases with 95% Confidence Interval</vt:lpstr>
      <vt:lpstr>My work links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Patil</dc:creator>
  <cp:lastModifiedBy>Shubham Patil</cp:lastModifiedBy>
  <cp:revision>8</cp:revision>
  <dcterms:created xsi:type="dcterms:W3CDTF">2025-03-31T03:43:44Z</dcterms:created>
  <dcterms:modified xsi:type="dcterms:W3CDTF">2025-04-21T06:18:55Z</dcterms:modified>
</cp:coreProperties>
</file>