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5"/>
  </p:notesMasterIdLst>
  <p:handoutMasterIdLst>
    <p:handoutMasterId r:id="rId16"/>
  </p:handoutMasterIdLst>
  <p:sldIdLst>
    <p:sldId id="471" r:id="rId3"/>
    <p:sldId id="456" r:id="rId4"/>
    <p:sldId id="463" r:id="rId5"/>
    <p:sldId id="475" r:id="rId6"/>
    <p:sldId id="577" r:id="rId7"/>
    <p:sldId id="437" r:id="rId8"/>
    <p:sldId id="474" r:id="rId9"/>
    <p:sldId id="455" r:id="rId10"/>
    <p:sldId id="439" r:id="rId11"/>
    <p:sldId id="444" r:id="rId12"/>
    <p:sldId id="468" r:id="rId13"/>
    <p:sldId id="46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1" autoAdjust="0"/>
    <p:restoredTop sz="94595" autoAdjust="0"/>
  </p:normalViewPr>
  <p:slideViewPr>
    <p:cSldViewPr>
      <p:cViewPr varScale="1">
        <p:scale>
          <a:sx n="42" d="100"/>
          <a:sy n="42" d="100"/>
        </p:scale>
        <p:origin x="53" y="23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4/29/2020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softuni.bg/" TargetMode="External"/><Relationship Id="rId3" Type="http://schemas.openxmlformats.org/officeDocument/2006/relationships/hyperlink" Target="https://svetlina.softuni.bg/" TargetMode="External"/><Relationship Id="rId7" Type="http://schemas.openxmlformats.org/officeDocument/2006/relationships/hyperlink" Target="https://digital.softuni.bg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hyperlink" Target="https://kids.softuni.bg/" TargetMode="External"/><Relationship Id="rId5" Type="http://schemas.openxmlformats.org/officeDocument/2006/relationships/hyperlink" Target="https://creative.softuni.bg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ftuni.bg/courses/technology-fundamental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26" y="1219200"/>
            <a:ext cx="12005371" cy="5201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bg-BG" b="1" noProof="1"/>
              <a:t>Кариерния център </a:t>
            </a:r>
            <a:r>
              <a:rPr lang="bg-BG" noProof="1"/>
              <a:t>на СофтУни</a:t>
            </a:r>
            <a:r>
              <a:rPr lang="bg-BG" dirty="0"/>
              <a:t> помага на студентите 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започнат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sz="3398" noProof="1"/>
              <a:t>Съдействие с изготвянето на резюме, мотивационно писмо, </a:t>
            </a:r>
            <a:br>
              <a:rPr lang="bg-BG" sz="3398" noProof="1"/>
            </a:br>
            <a:r>
              <a:rPr lang="en-US" sz="3398" noProof="1"/>
              <a:t>CV </a:t>
            </a:r>
            <a:r>
              <a:rPr lang="bg-BG" sz="3398" noProof="1"/>
              <a:t>и други документи</a:t>
            </a:r>
          </a:p>
          <a:p>
            <a:pPr lvl="1">
              <a:lnSpc>
                <a:spcPct val="120000"/>
              </a:lnSpc>
            </a:pPr>
            <a:r>
              <a:rPr lang="bg-BG" sz="3398" dirty="0"/>
              <a:t>Валидиране на знанията с технически </a:t>
            </a:r>
            <a:r>
              <a:rPr lang="bg-BG" sz="3398" b="1" dirty="0"/>
              <a:t>тест</a:t>
            </a:r>
            <a:r>
              <a:rPr lang="bg-BG" sz="3398" dirty="0"/>
              <a:t> за подготовка за </a:t>
            </a:r>
            <a:br>
              <a:rPr lang="bg-BG" sz="3398" dirty="0"/>
            </a:br>
            <a:r>
              <a:rPr lang="bg-BG" sz="3398" dirty="0"/>
              <a:t>реално интервю</a:t>
            </a:r>
          </a:p>
          <a:p>
            <a:pPr>
              <a:lnSpc>
                <a:spcPct val="120000"/>
              </a:lnSpc>
            </a:pPr>
            <a:r>
              <a:rPr lang="bg-BG" sz="3400" dirty="0"/>
              <a:t>Съдействие в бъдещ план по отношение на нова, </a:t>
            </a:r>
            <a:br>
              <a:rPr lang="bg-BG" sz="3400" dirty="0"/>
            </a:br>
            <a:r>
              <a:rPr lang="bg-BG" sz="3400" dirty="0"/>
              <a:t>по-интересна работа</a:t>
            </a:r>
            <a:endParaRPr lang="en-US" sz="3400" dirty="0"/>
          </a:p>
          <a:p>
            <a:pPr marL="609219" lvl="1" indent="0">
              <a:lnSpc>
                <a:spcPct val="120000"/>
              </a:lnSpc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#pb-may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hlinkClick r:id="rId5"/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hlinkClick r:id="rId7"/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hlinkClick r:id="rId9"/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433700"/>
          </a:xfrm>
          <a:prstGeom prst="rect">
            <a:avLst/>
          </a:prstGeom>
        </p:spPr>
      </p:pic>
      <p:pic>
        <p:nvPicPr>
          <p:cNvPr id="35" name="Picture 34">
            <a:hlinkClick r:id="rId11"/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hlinkClick r:id="rId13"/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Python, JavaScript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35" y="1851966"/>
            <a:ext cx="774490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</a:t>
            </a:r>
            <a:r>
              <a:rPr lang="bg-BG" dirty="0"/>
              <a:t>0</a:t>
            </a:r>
            <a:r>
              <a:rPr lang="en-US" dirty="0"/>
              <a:t>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~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Стажантска и стипендиантска програма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170612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6170612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170612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265612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523028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3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173090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4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189413" y="3731478"/>
            <a:ext cx="4038599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216951" y="3795267"/>
            <a:ext cx="35089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5182165" cy="706802"/>
            <a:chOff x="3503612" y="5666405"/>
            <a:chExt cx="5182165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49248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Python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940590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bg-BG" noProof="1"/>
          </a:p>
          <a:p>
            <a:pPr lvl="1">
              <a:lnSpc>
                <a:spcPct val="110000"/>
              </a:lnSpc>
            </a:pPr>
            <a:r>
              <a:rPr lang="en-US" dirty="0"/>
              <a:t>JavaScript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Python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b="0" dirty="0">
                <a:effectLst/>
              </a:rPr>
              <a:t>Всеки курс в СофтУни</a:t>
            </a:r>
            <a:br>
              <a:rPr lang="bg-BG" b="0" dirty="0">
                <a:effectLst/>
              </a:rPr>
            </a:br>
            <a:r>
              <a:rPr lang="bg-BG" b="0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зависи от трудността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0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Custom</PresentationFormat>
  <Paragraphs>102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LATO</vt:lpstr>
      <vt:lpstr>Arial</vt:lpstr>
      <vt:lpstr>Calibri</vt:lpstr>
      <vt:lpstr>Consolas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2020-04-29T09:31:13Z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