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5"/>
  </p:notesMasterIdLst>
  <p:handoutMasterIdLst>
    <p:handoutMasterId r:id="rId46"/>
  </p:handoutMasterIdLst>
  <p:sldIdLst>
    <p:sldId id="274" r:id="rId2"/>
    <p:sldId id="276" r:id="rId3"/>
    <p:sldId id="492" r:id="rId4"/>
    <p:sldId id="579" r:id="rId5"/>
    <p:sldId id="510" r:id="rId6"/>
    <p:sldId id="512" r:id="rId7"/>
    <p:sldId id="514" r:id="rId8"/>
    <p:sldId id="518" r:id="rId9"/>
    <p:sldId id="552" r:id="rId10"/>
    <p:sldId id="420" r:id="rId11"/>
    <p:sldId id="504" r:id="rId12"/>
    <p:sldId id="466" r:id="rId13"/>
    <p:sldId id="505" r:id="rId14"/>
    <p:sldId id="592" r:id="rId15"/>
    <p:sldId id="468" r:id="rId16"/>
    <p:sldId id="469" r:id="rId17"/>
    <p:sldId id="506" r:id="rId18"/>
    <p:sldId id="597" r:id="rId19"/>
    <p:sldId id="497" r:id="rId20"/>
    <p:sldId id="471" r:id="rId21"/>
    <p:sldId id="472" r:id="rId22"/>
    <p:sldId id="593" r:id="rId23"/>
    <p:sldId id="581" r:id="rId24"/>
    <p:sldId id="582" r:id="rId25"/>
    <p:sldId id="475" r:id="rId26"/>
    <p:sldId id="594" r:id="rId27"/>
    <p:sldId id="476" r:id="rId28"/>
    <p:sldId id="507" r:id="rId29"/>
    <p:sldId id="479" r:id="rId30"/>
    <p:sldId id="598" r:id="rId31"/>
    <p:sldId id="599" r:id="rId32"/>
    <p:sldId id="477" r:id="rId33"/>
    <p:sldId id="453" r:id="rId34"/>
    <p:sldId id="483" r:id="rId35"/>
    <p:sldId id="484" r:id="rId36"/>
    <p:sldId id="485" r:id="rId37"/>
    <p:sldId id="486" r:id="rId38"/>
    <p:sldId id="487" r:id="rId39"/>
    <p:sldId id="488" r:id="rId40"/>
    <p:sldId id="577" r:id="rId41"/>
    <p:sldId id="586" r:id="rId42"/>
    <p:sldId id="587" r:id="rId43"/>
    <p:sldId id="58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795E77-6B31-45FB-A8DB-25EF51AC8555}">
          <p14:sldIdLst>
            <p14:sldId id="274"/>
            <p14:sldId id="276"/>
            <p14:sldId id="492"/>
          </p14:sldIdLst>
        </p14:section>
        <p14:section name="Преговор" id="{D9A44A9A-B2FA-47A2-85D4-3F22149A0763}">
          <p14:sldIdLst>
            <p14:sldId id="579"/>
            <p14:sldId id="510"/>
            <p14:sldId id="512"/>
            <p14:sldId id="514"/>
            <p14:sldId id="518"/>
            <p14:sldId id="552"/>
          </p14:sldIdLst>
        </p14:section>
        <p14:section name="Вложени условни конструкции" id="{28F529B1-AD3D-422E-A2EC-8365717FF5D8}">
          <p14:sldIdLst>
            <p14:sldId id="420"/>
            <p14:sldId id="504"/>
            <p14:sldId id="466"/>
            <p14:sldId id="505"/>
            <p14:sldId id="592"/>
            <p14:sldId id="468"/>
            <p14:sldId id="469"/>
            <p14:sldId id="506"/>
            <p14:sldId id="597"/>
          </p14:sldIdLst>
        </p14:section>
        <p14:section name="Логически оператори" id="{21F5C1BD-8ABB-4742-8ECD-5222C683F223}">
          <p14:sldIdLst>
            <p14:sldId id="497"/>
            <p14:sldId id="471"/>
            <p14:sldId id="472"/>
            <p14:sldId id="593"/>
            <p14:sldId id="581"/>
            <p14:sldId id="582"/>
            <p14:sldId id="475"/>
            <p14:sldId id="594"/>
            <p14:sldId id="476"/>
            <p14:sldId id="507"/>
            <p14:sldId id="479"/>
            <p14:sldId id="598"/>
            <p14:sldId id="599"/>
            <p14:sldId id="477"/>
          </p14:sldIdLst>
        </p14:section>
        <p14:section name="Решаване на задачи в клас(лаб)" id="{E727396B-DDBD-4F90-AF49-2236C0EF42F3}">
          <p14:sldIdLst>
            <p14:sldId id="453"/>
            <p14:sldId id="483"/>
            <p14:sldId id="484"/>
            <p14:sldId id="485"/>
            <p14:sldId id="486"/>
            <p14:sldId id="487"/>
            <p14:sldId id="488"/>
          </p14:sldIdLst>
        </p14:section>
        <p14:section name="Summarize" id="{25D09097-E0A0-4103-BE64-A90A214C059D}">
          <p14:sldIdLst>
            <p14:sldId id="577"/>
            <p14:sldId id="586"/>
            <p14:sldId id="587"/>
            <p14:sldId id="5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83" autoAdjust="0"/>
    <p:restoredTop sz="95214" autoAdjust="0"/>
  </p:normalViewPr>
  <p:slideViewPr>
    <p:cSldViewPr showGuides="1">
      <p:cViewPr varScale="1">
        <p:scale>
          <a:sx n="81" d="100"/>
          <a:sy n="81" d="100"/>
        </p:scale>
        <p:origin x="350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c631f8f2bba7ab5a" providerId="LiveId" clId="{55B834A1-1DF9-4445-9A3F-3621C331E8D1}"/>
    <pc:docChg chg="custSel modSld">
      <pc:chgData name="" userId="c631f8f2bba7ab5a" providerId="LiveId" clId="{55B834A1-1DF9-4445-9A3F-3621C331E8D1}" dt="2020-04-13T09:18:48.888" v="36"/>
      <pc:docMkLst>
        <pc:docMk/>
      </pc:docMkLst>
      <pc:sldChg chg="delSp modSp">
        <pc:chgData name="" userId="c631f8f2bba7ab5a" providerId="LiveId" clId="{55B834A1-1DF9-4445-9A3F-3621C331E8D1}" dt="2020-04-13T09:14:16.473" v="2" actId="207"/>
        <pc:sldMkLst>
          <pc:docMk/>
          <pc:sldMk cId="667589299" sldId="276"/>
        </pc:sldMkLst>
        <pc:spChg chg="mod">
          <ac:chgData name="" userId="c631f8f2bba7ab5a" providerId="LiveId" clId="{55B834A1-1DF9-4445-9A3F-3621C331E8D1}" dt="2020-04-13T09:14:16.473" v="2" actId="207"/>
          <ac:spMkLst>
            <pc:docMk/>
            <pc:sldMk cId="667589299" sldId="276"/>
            <ac:spMk id="444419" creationId="{00000000-0000-0000-0000-000000000000}"/>
          </ac:spMkLst>
        </pc:spChg>
        <pc:picChg chg="del">
          <ac:chgData name="" userId="c631f8f2bba7ab5a" providerId="LiveId" clId="{55B834A1-1DF9-4445-9A3F-3621C331E8D1}" dt="2020-04-13T09:14:06.840" v="0" actId="478"/>
          <ac:picMkLst>
            <pc:docMk/>
            <pc:sldMk cId="667589299" sldId="276"/>
            <ac:picMk id="4" creationId="{00000000-0000-0000-0000-000000000000}"/>
          </ac:picMkLst>
        </pc:picChg>
      </pc:sldChg>
      <pc:sldChg chg="delSp modSp modAnim">
        <pc:chgData name="" userId="c631f8f2bba7ab5a" providerId="LiveId" clId="{55B834A1-1DF9-4445-9A3F-3621C331E8D1}" dt="2020-04-13T09:16:27.834" v="18"/>
        <pc:sldMkLst>
          <pc:docMk/>
          <pc:sldMk cId="1296224780" sldId="472"/>
        </pc:sldMkLst>
        <pc:spChg chg="mod">
          <ac:chgData name="" userId="c631f8f2bba7ab5a" providerId="LiveId" clId="{55B834A1-1DF9-4445-9A3F-3621C331E8D1}" dt="2020-04-13T09:16:17.570" v="15" actId="1076"/>
          <ac:spMkLst>
            <pc:docMk/>
            <pc:sldMk cId="1296224780" sldId="472"/>
            <ac:spMk id="7" creationId="{2849DB52-4CE3-4FF8-B586-463F74F67E4C}"/>
          </ac:spMkLst>
        </pc:spChg>
        <pc:spChg chg="del mod">
          <ac:chgData name="" userId="c631f8f2bba7ab5a" providerId="LiveId" clId="{55B834A1-1DF9-4445-9A3F-3621C331E8D1}" dt="2020-04-13T09:16:27.834" v="18"/>
          <ac:spMkLst>
            <pc:docMk/>
            <pc:sldMk cId="1296224780" sldId="472"/>
            <ac:spMk id="9" creationId="{595DB021-A869-4389-A741-0B0CE7B1803C}"/>
          </ac:spMkLst>
        </pc:spChg>
      </pc:sldChg>
      <pc:sldChg chg="modSp">
        <pc:chgData name="" userId="c631f8f2bba7ab5a" providerId="LiveId" clId="{55B834A1-1DF9-4445-9A3F-3621C331E8D1}" dt="2020-04-13T09:16:42.695" v="20" actId="1076"/>
        <pc:sldMkLst>
          <pc:docMk/>
          <pc:sldMk cId="2609480572" sldId="475"/>
        </pc:sldMkLst>
        <pc:spChg chg="mod">
          <ac:chgData name="" userId="c631f8f2bba7ab5a" providerId="LiveId" clId="{55B834A1-1DF9-4445-9A3F-3621C331E8D1}" dt="2020-04-13T09:16:42.695" v="20" actId="1076"/>
          <ac:spMkLst>
            <pc:docMk/>
            <pc:sldMk cId="2609480572" sldId="475"/>
            <ac:spMk id="15" creationId="{5281AF6D-D70E-4733-95AB-54D65849C6D3}"/>
          </ac:spMkLst>
        </pc:spChg>
      </pc:sldChg>
      <pc:sldChg chg="modAnim">
        <pc:chgData name="" userId="c631f8f2bba7ab5a" providerId="LiveId" clId="{55B834A1-1DF9-4445-9A3F-3621C331E8D1}" dt="2020-04-13T09:17:15.759" v="24"/>
        <pc:sldMkLst>
          <pc:docMk/>
          <pc:sldMk cId="2301696184" sldId="477"/>
        </pc:sldMkLst>
      </pc:sldChg>
      <pc:sldChg chg="modSp modAnim">
        <pc:chgData name="" userId="c631f8f2bba7ab5a" providerId="LiveId" clId="{55B834A1-1DF9-4445-9A3F-3621C331E8D1}" dt="2020-04-13T09:18:15.173" v="33"/>
        <pc:sldMkLst>
          <pc:docMk/>
          <pc:sldMk cId="2292620242" sldId="479"/>
        </pc:sldMkLst>
        <pc:spChg chg="mod">
          <ac:chgData name="" userId="c631f8f2bba7ab5a" providerId="LiveId" clId="{55B834A1-1DF9-4445-9A3F-3621C331E8D1}" dt="2020-04-13T09:17:34.344" v="28" actId="207"/>
          <ac:spMkLst>
            <pc:docMk/>
            <pc:sldMk cId="2292620242" sldId="479"/>
            <ac:spMk id="5" creationId="{00000000-0000-0000-0000-000000000000}"/>
          </ac:spMkLst>
        </pc:spChg>
        <pc:spChg chg="mod">
          <ac:chgData name="" userId="c631f8f2bba7ab5a" providerId="LiveId" clId="{55B834A1-1DF9-4445-9A3F-3621C331E8D1}" dt="2020-04-13T09:17:30.166" v="27" actId="1076"/>
          <ac:spMkLst>
            <pc:docMk/>
            <pc:sldMk cId="2292620242" sldId="479"/>
            <ac:spMk id="8" creationId="{219B73D9-C3F9-47C9-830F-1DDE108D514A}"/>
          </ac:spMkLst>
        </pc:spChg>
      </pc:sldChg>
      <pc:sldChg chg="modAnim">
        <pc:chgData name="" userId="c631f8f2bba7ab5a" providerId="LiveId" clId="{55B834A1-1DF9-4445-9A3F-3621C331E8D1}" dt="2020-04-13T09:18:37.099" v="35"/>
        <pc:sldMkLst>
          <pc:docMk/>
          <pc:sldMk cId="411932433" sldId="488"/>
        </pc:sldMkLst>
      </pc:sldChg>
      <pc:sldChg chg="modAnim">
        <pc:chgData name="" userId="c631f8f2bba7ab5a" providerId="LiveId" clId="{55B834A1-1DF9-4445-9A3F-3621C331E8D1}" dt="2020-04-13T09:15:33.887" v="6"/>
        <pc:sldMkLst>
          <pc:docMk/>
          <pc:sldMk cId="646929874" sldId="504"/>
        </pc:sldMkLst>
      </pc:sldChg>
      <pc:sldChg chg="delSp modSp">
        <pc:chgData name="" userId="c631f8f2bba7ab5a" providerId="LiveId" clId="{55B834A1-1DF9-4445-9A3F-3621C331E8D1}" dt="2020-04-13T09:15:42.960" v="8" actId="478"/>
        <pc:sldMkLst>
          <pc:docMk/>
          <pc:sldMk cId="1939809290" sldId="506"/>
        </pc:sldMkLst>
        <pc:picChg chg="del mod">
          <ac:chgData name="" userId="c631f8f2bba7ab5a" providerId="LiveId" clId="{55B834A1-1DF9-4445-9A3F-3621C331E8D1}" dt="2020-04-13T09:15:42.960" v="8" actId="478"/>
          <ac:picMkLst>
            <pc:docMk/>
            <pc:sldMk cId="1939809290" sldId="506"/>
            <ac:picMk id="63" creationId="{56551425-40D3-4166-BDC9-A51A7D32E6EF}"/>
          </ac:picMkLst>
        </pc:picChg>
      </pc:sldChg>
      <pc:sldChg chg="modAnim">
        <pc:chgData name="" userId="c631f8f2bba7ab5a" providerId="LiveId" clId="{55B834A1-1DF9-4445-9A3F-3621C331E8D1}" dt="2020-04-13T09:18:29.220" v="34"/>
        <pc:sldMkLst>
          <pc:docMk/>
          <pc:sldMk cId="4217055702" sldId="508"/>
        </pc:sldMkLst>
      </pc:sldChg>
      <pc:sldChg chg="modSp modAnim">
        <pc:chgData name="" userId="c631f8f2bba7ab5a" providerId="LiveId" clId="{55B834A1-1DF9-4445-9A3F-3621C331E8D1}" dt="2020-04-13T09:15:10.834" v="4" actId="207"/>
        <pc:sldMkLst>
          <pc:docMk/>
          <pc:sldMk cId="4216755981" sldId="518"/>
        </pc:sldMkLst>
        <pc:spChg chg="mod">
          <ac:chgData name="" userId="c631f8f2bba7ab5a" providerId="LiveId" clId="{55B834A1-1DF9-4445-9A3F-3621C331E8D1}" dt="2020-04-13T09:15:10.834" v="4" actId="207"/>
          <ac:spMkLst>
            <pc:docMk/>
            <pc:sldMk cId="4216755981" sldId="518"/>
            <ac:spMk id="19" creationId="{509F60BC-61DD-4E58-8FB6-FD115FB4AE2B}"/>
          </ac:spMkLst>
        </pc:spChg>
      </pc:sldChg>
      <pc:sldChg chg="modAnim">
        <pc:chgData name="" userId="c631f8f2bba7ab5a" providerId="LiveId" clId="{55B834A1-1DF9-4445-9A3F-3621C331E8D1}" dt="2020-04-13T09:18:48.888" v="36"/>
        <pc:sldMkLst>
          <pc:docMk/>
          <pc:sldMk cId="1065622771" sldId="577"/>
        </pc:sldMkLst>
      </pc:sldChg>
      <pc:sldChg chg="modAnim">
        <pc:chgData name="" userId="c631f8f2bba7ab5a" providerId="LiveId" clId="{55B834A1-1DF9-4445-9A3F-3621C331E8D1}" dt="2020-04-13T09:15:23.646" v="5"/>
        <pc:sldMkLst>
          <pc:docMk/>
          <pc:sldMk cId="400001347" sldId="58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27.4.2020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E6BCE3F-AFDC-4C2A-8AE1-37A4C7558F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53059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4BD3AD1-4D9C-4BC7-92C0-D698C20FF5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38066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614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E185598-17CC-421B-968C-FE2A3E3AC52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8392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2FB288-6B73-4CE0-8BC6-10CC235307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65148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DD4785C-BFE2-46BE-830B-6EDA22AEB2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46914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2BD8A42-70B0-4095-9A5C-826F987D35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20860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F8AD27B-3B6A-4029-9BF7-651103AAFB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7852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15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15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15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15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15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15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15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15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15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415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15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hyperlink" Target="https://softuni.bg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/>
              <a:t>Вложени If конструкции и</a:t>
            </a:r>
            <a:br>
              <a:rPr lang="ru-RU"/>
            </a:br>
            <a:r>
              <a:rPr lang="ru-RU"/>
              <a:t>по-сложни логически условия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Вложени условни конструкции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57201" y="5029200"/>
            <a:ext cx="2950749" cy="382788"/>
          </a:xfrm>
        </p:spPr>
        <p:txBody>
          <a:bodyPr/>
          <a:lstStyle/>
          <a:p>
            <a:pPr algn="l"/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57201" y="5394683"/>
            <a:ext cx="2950749" cy="382788"/>
          </a:xfrm>
        </p:spPr>
        <p:txBody>
          <a:bodyPr/>
          <a:lstStyle/>
          <a:p>
            <a:pPr algn="l"/>
            <a:r>
              <a:rPr lang="bg-BG" sz="2000" noProof="1"/>
              <a:t>Преподавателски</a:t>
            </a:r>
            <a:r>
              <a:rPr lang="bg-BG" sz="2000" dirty="0"/>
              <a:t> екип</a:t>
            </a:r>
            <a:endParaRPr lang="en-US" sz="200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839201" y="6172200"/>
            <a:ext cx="2950749" cy="382788"/>
          </a:xfrm>
        </p:spPr>
        <p:txBody>
          <a:bodyPr/>
          <a:lstStyle/>
          <a:p>
            <a:pPr algn="r"/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86801" y="5867400"/>
            <a:ext cx="2950749" cy="351754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74" y="2373756"/>
            <a:ext cx="2230923" cy="571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E71065-3B72-4021-9DD9-9C07F3434F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74" y="1977811"/>
            <a:ext cx="4079272" cy="343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72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2D614D9-1870-4675-BC45-1FD2C15B3AA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Вложени условни конструкции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212297-4B5C-44F1-AF64-0468E52E6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750" y="1385091"/>
            <a:ext cx="5152500" cy="257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7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3" y="1140627"/>
            <a:ext cx="11428412" cy="52010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400" dirty="0"/>
              <a:t>Само при изпълнение на първото условие се преминава към вложената проверка</a:t>
            </a:r>
            <a:r>
              <a:rPr lang="en-US" sz="3400" dirty="0"/>
              <a:t>:</a:t>
            </a:r>
          </a:p>
          <a:p>
            <a:pPr>
              <a:lnSpc>
                <a:spcPct val="110000"/>
              </a:lnSpc>
            </a:pPr>
            <a:endParaRPr lang="bg-BG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Вложени проверки</a:t>
            </a:r>
            <a:endParaRPr lang="en-US" sz="3800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499704D-414D-43C6-B7E0-80D135275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472" y="2450069"/>
            <a:ext cx="10477354" cy="32673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bg1"/>
                </a:solidFill>
                <a:latin typeface="Consolas" pitchFamily="49" charset="0"/>
              </a:rPr>
              <a:t>if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condition1: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 print('condition1 valid')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</a:rPr>
              <a:t>if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condition2</a:t>
            </a:r>
            <a:r>
              <a:rPr lang="bg-BG" sz="2900" b="1" noProof="1">
                <a:latin typeface="Consolas" pitchFamily="49" charset="0"/>
                <a:cs typeface="Consolas" pitchFamily="49" charset="0"/>
              </a:rPr>
              <a:t>:</a:t>
            </a:r>
            <a:endParaRPr lang="en-US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9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   print('condition2 valid')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bg-BG" sz="2900" b="1" noProof="1">
                <a:latin typeface="Consolas" pitchFamily="49" charset="0"/>
                <a:cs typeface="Consolas" pitchFamily="49" charset="0"/>
              </a:rPr>
              <a:t>:</a:t>
            </a:r>
            <a:endParaRPr lang="en-US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9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   print('condition2 not valid')</a:t>
            </a:r>
            <a:endParaRPr lang="bg-BG" sz="29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718AAAED-B166-416D-B57D-98183816B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874597"/>
            <a:ext cx="4419600" cy="522599"/>
          </a:xfrm>
          <a:prstGeom prst="wedgeRoundRectCallout">
            <a:avLst>
              <a:gd name="adj1" fmla="val -55973"/>
              <a:gd name="adj2" fmla="val -51801"/>
              <a:gd name="adj3" fmla="val 16667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Вложена </a:t>
            </a:r>
            <a:r>
              <a:rPr lang="en-US" sz="2800" b="1" dirty="0">
                <a:solidFill>
                  <a:schemeClr val="bg2"/>
                </a:solidFill>
              </a:rPr>
              <a:t>if</a:t>
            </a:r>
            <a:r>
              <a:rPr lang="bg-BG" sz="2800" b="1" dirty="0">
                <a:solidFill>
                  <a:schemeClr val="bg2"/>
                </a:solidFill>
              </a:rPr>
              <a:t> конструкция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2CA408-07E4-47DD-B28A-C75BB80B1388}"/>
              </a:ext>
            </a:extLst>
          </p:cNvPr>
          <p:cNvSpPr/>
          <p:nvPr/>
        </p:nvSpPr>
        <p:spPr>
          <a:xfrm>
            <a:off x="1362328" y="3508429"/>
            <a:ext cx="7162800" cy="216037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D360D94-C047-4FA7-A415-43518BE5D7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692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400" dirty="0"/>
              <a:t>Напишете програма, която</a:t>
            </a:r>
            <a:r>
              <a:rPr lang="en-US" sz="3400" dirty="0"/>
              <a:t> </a:t>
            </a:r>
            <a:r>
              <a:rPr lang="bg-BG" sz="3400" dirty="0"/>
              <a:t>чете от потребителя:</a:t>
            </a:r>
          </a:p>
          <a:p>
            <a:pPr lvl="2">
              <a:lnSpc>
                <a:spcPct val="110000"/>
              </a:lnSpc>
            </a:pPr>
            <a:r>
              <a:rPr lang="bg-BG" sz="3000" dirty="0"/>
              <a:t>Възраст и пол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Принтира обръщение според въведените данни, както е показано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схемата</a:t>
            </a:r>
            <a:r>
              <a:rPr lang="en-US" sz="3000" dirty="0"/>
              <a:t> (</a:t>
            </a:r>
            <a:r>
              <a:rPr lang="bg-BG" sz="3000" dirty="0"/>
              <a:t>в следващия слайд</a:t>
            </a:r>
            <a:r>
              <a:rPr lang="en-US" sz="3000" dirty="0"/>
              <a:t>)</a:t>
            </a:r>
            <a:endParaRPr lang="bg-BG" sz="3000" dirty="0"/>
          </a:p>
          <a:p>
            <a:pPr>
              <a:lnSpc>
                <a:spcPct val="110000"/>
              </a:lnSpc>
            </a:pPr>
            <a:r>
              <a:rPr lang="bg-BG" sz="3400" dirty="0"/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dirty="0"/>
              <a:t>Обръщение според възраст и пол</a:t>
            </a:r>
            <a:r>
              <a:rPr lang="en-US" sz="3800" dirty="0"/>
              <a:t> – </a:t>
            </a:r>
            <a:r>
              <a:rPr lang="bg-BG" sz="3800" dirty="0"/>
              <a:t>условие</a:t>
            </a:r>
            <a:endParaRPr lang="en-US" sz="38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6E8BCE-3B29-4D37-85AD-64692F3632E1}"/>
              </a:ext>
            </a:extLst>
          </p:cNvPr>
          <p:cNvGrpSpPr/>
          <p:nvPr/>
        </p:nvGrpSpPr>
        <p:grpSpPr>
          <a:xfrm>
            <a:off x="962308" y="4769322"/>
            <a:ext cx="2568692" cy="954677"/>
            <a:chOff x="1684152" y="5496496"/>
            <a:chExt cx="2121547" cy="892552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684152" y="5496496"/>
              <a:ext cx="629117" cy="892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12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15099" y="5636202"/>
              <a:ext cx="990600" cy="5585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Miss</a:t>
              </a:r>
              <a:endParaRPr lang="bg-BG" sz="26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211B7E4F-124B-4711-8422-6143EC966B7F}"/>
                </a:ext>
              </a:extLst>
            </p:cNvPr>
            <p:cNvSpPr/>
            <p:nvPr/>
          </p:nvSpPr>
          <p:spPr>
            <a:xfrm>
              <a:off x="2428844" y="5828472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1F4963-28CA-4CE2-8E80-5B7F6A306E66}"/>
              </a:ext>
            </a:extLst>
          </p:cNvPr>
          <p:cNvGrpSpPr/>
          <p:nvPr/>
        </p:nvGrpSpPr>
        <p:grpSpPr>
          <a:xfrm>
            <a:off x="4005337" y="4780741"/>
            <a:ext cx="2209311" cy="881134"/>
            <a:chOff x="4307530" y="5496496"/>
            <a:chExt cx="1863082" cy="892552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307530" y="5496496"/>
              <a:ext cx="629117" cy="892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16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406186" y="5654132"/>
              <a:ext cx="764426" cy="5406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Mr.</a:t>
              </a:r>
              <a:endParaRPr lang="bg-BG" sz="26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A67F42F2-67B8-4696-93ED-3A17F3EA5FE9}"/>
                </a:ext>
              </a:extLst>
            </p:cNvPr>
            <p:cNvSpPr/>
            <p:nvPr/>
          </p:nvSpPr>
          <p:spPr>
            <a:xfrm>
              <a:off x="5094161" y="5798408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8CF9B43-4106-429A-A7C8-90501BD3B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000" y="3429000"/>
            <a:ext cx="4231147" cy="1996943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209CD6A2-DF6C-4629-9B61-E77493B983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796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1E00CE-10E9-40C7-B645-5389B8415ED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558092" y="1193112"/>
            <a:ext cx="0" cy="5783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1565AC4C-60BD-4195-A8CA-A4A143854A81}"/>
              </a:ext>
            </a:extLst>
          </p:cNvPr>
          <p:cNvSpPr/>
          <p:nvPr/>
        </p:nvSpPr>
        <p:spPr>
          <a:xfrm>
            <a:off x="1403053" y="4959673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"Miss" </a:t>
            </a:r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FD9D4411-309E-49C1-AF2B-2B04D0DDD6EE}"/>
              </a:ext>
            </a:extLst>
          </p:cNvPr>
          <p:cNvSpPr/>
          <p:nvPr/>
        </p:nvSpPr>
        <p:spPr>
          <a:xfrm>
            <a:off x="6818721" y="4955574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"Master" 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7D2EDC53-2F62-47AB-9BFC-D6A45E761DE1}"/>
              </a:ext>
            </a:extLst>
          </p:cNvPr>
          <p:cNvSpPr/>
          <p:nvPr/>
        </p:nvSpPr>
        <p:spPr bwMode="auto">
          <a:xfrm>
            <a:off x="5296610" y="385971"/>
            <a:ext cx="2690303" cy="788437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839BE1-023C-4CFF-9C14-11A7DC75820C}"/>
              </a:ext>
            </a:extLst>
          </p:cNvPr>
          <p:cNvGrpSpPr/>
          <p:nvPr/>
        </p:nvGrpSpPr>
        <p:grpSpPr>
          <a:xfrm>
            <a:off x="2866791" y="3323737"/>
            <a:ext cx="1826420" cy="1582240"/>
            <a:chOff x="2696312" y="3142293"/>
            <a:chExt cx="1826420" cy="1582240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A4E70B9E-6569-4A73-A2C3-314765DD3349}"/>
                </a:ext>
              </a:extLst>
            </p:cNvPr>
            <p:cNvSpPr/>
            <p:nvPr/>
          </p:nvSpPr>
          <p:spPr bwMode="auto">
            <a:xfrm>
              <a:off x="2696312" y="3142293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C02F48-CB27-4F92-8342-FC733262C99F}"/>
                </a:ext>
              </a:extLst>
            </p:cNvPr>
            <p:cNvSpPr txBox="1"/>
            <p:nvPr/>
          </p:nvSpPr>
          <p:spPr>
            <a:xfrm>
              <a:off x="3011236" y="3651383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C4050EB-2124-406F-BD92-0AAFF9382C72}"/>
              </a:ext>
            </a:extLst>
          </p:cNvPr>
          <p:cNvGrpSpPr/>
          <p:nvPr/>
        </p:nvGrpSpPr>
        <p:grpSpPr>
          <a:xfrm>
            <a:off x="2417910" y="3790115"/>
            <a:ext cx="579005" cy="1169556"/>
            <a:chOff x="2416321" y="3790115"/>
            <a:chExt cx="579005" cy="116955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4AC3C0-E3CF-4931-9056-C601409078A6}"/>
                </a:ext>
              </a:extLst>
            </p:cNvPr>
            <p:cNvSpPr txBox="1"/>
            <p:nvPr/>
          </p:nvSpPr>
          <p:spPr>
            <a:xfrm>
              <a:off x="2416321" y="3790115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75E0DBA9-5AFE-4DBD-82C7-B0A35725C036}"/>
                </a:ext>
              </a:extLst>
            </p:cNvPr>
            <p:cNvCxnSpPr>
              <a:cxnSpLocks/>
              <a:stCxn id="16" idx="1"/>
              <a:endCxn id="26" idx="0"/>
            </p:cNvCxnSpPr>
            <p:nvPr/>
          </p:nvCxnSpPr>
          <p:spPr>
            <a:xfrm rot="10800000" flipV="1">
              <a:off x="2416321" y="4114856"/>
              <a:ext cx="448882" cy="84481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C9D7B88-13ED-43A7-9285-62FCC3828366}"/>
              </a:ext>
            </a:extLst>
          </p:cNvPr>
          <p:cNvGrpSpPr/>
          <p:nvPr/>
        </p:nvGrpSpPr>
        <p:grpSpPr>
          <a:xfrm>
            <a:off x="4559565" y="3801273"/>
            <a:ext cx="770445" cy="1158398"/>
            <a:chOff x="4557976" y="3801273"/>
            <a:chExt cx="770445" cy="115839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301BF33-4109-4F75-AB8E-336C15FEE775}"/>
                </a:ext>
              </a:extLst>
            </p:cNvPr>
            <p:cNvSpPr txBox="1"/>
            <p:nvPr/>
          </p:nvSpPr>
          <p:spPr>
            <a:xfrm>
              <a:off x="4557976" y="3801273"/>
              <a:ext cx="770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0EF32022-AD66-4713-884C-075CD3624E8A}"/>
                </a:ext>
              </a:extLst>
            </p:cNvPr>
            <p:cNvCxnSpPr>
              <a:cxnSpLocks/>
              <a:stCxn id="16" idx="3"/>
              <a:endCxn id="130" idx="0"/>
            </p:cNvCxnSpPr>
            <p:nvPr/>
          </p:nvCxnSpPr>
          <p:spPr>
            <a:xfrm>
              <a:off x="4691623" y="4114857"/>
              <a:ext cx="450827" cy="844814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71905F0-A03E-43B7-8A72-6EA4C7CB158F}"/>
              </a:ext>
            </a:extLst>
          </p:cNvPr>
          <p:cNvGrpSpPr/>
          <p:nvPr/>
        </p:nvGrpSpPr>
        <p:grpSpPr>
          <a:xfrm>
            <a:off x="8422974" y="3429000"/>
            <a:ext cx="1826420" cy="1582240"/>
            <a:chOff x="2357157" y="4108502"/>
            <a:chExt cx="1826420" cy="1582240"/>
          </a:xfrm>
        </p:grpSpPr>
        <p:sp>
          <p:nvSpPr>
            <p:cNvPr id="39" name="Diamond 38">
              <a:extLst>
                <a:ext uri="{FF2B5EF4-FFF2-40B4-BE49-F238E27FC236}">
                  <a16:creationId xmlns:a16="http://schemas.microsoft.com/office/drawing/2014/main" id="{CC28B582-9228-4C41-A089-B16C0AA94A20}"/>
                </a:ext>
              </a:extLst>
            </p:cNvPr>
            <p:cNvSpPr/>
            <p:nvPr/>
          </p:nvSpPr>
          <p:spPr bwMode="auto">
            <a:xfrm>
              <a:off x="2357157" y="4108502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788B33F-CEB0-4501-83F7-092D72A6CDC7}"/>
                </a:ext>
              </a:extLst>
            </p:cNvPr>
            <p:cNvSpPr txBox="1"/>
            <p:nvPr/>
          </p:nvSpPr>
          <p:spPr>
            <a:xfrm>
              <a:off x="2693742" y="4611699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60AA4530-C6C8-41A6-BAE1-A4CA285976D5}"/>
              </a:ext>
            </a:extLst>
          </p:cNvPr>
          <p:cNvGrpSpPr/>
          <p:nvPr/>
        </p:nvGrpSpPr>
        <p:grpSpPr>
          <a:xfrm>
            <a:off x="7919748" y="3814674"/>
            <a:ext cx="579005" cy="1140899"/>
            <a:chOff x="7918159" y="3814673"/>
            <a:chExt cx="579005" cy="114089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F1925AD-3CC4-4197-AB5B-2222E192CB31}"/>
                </a:ext>
              </a:extLst>
            </p:cNvPr>
            <p:cNvSpPr txBox="1"/>
            <p:nvPr/>
          </p:nvSpPr>
          <p:spPr>
            <a:xfrm>
              <a:off x="7918159" y="3814673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C451A3C0-E540-4DA3-B3DC-0FA8C526E1EF}"/>
                </a:ext>
              </a:extLst>
            </p:cNvPr>
            <p:cNvCxnSpPr>
              <a:cxnSpLocks/>
              <a:stCxn id="39" idx="1"/>
              <a:endCxn id="53" idx="1"/>
            </p:cNvCxnSpPr>
            <p:nvPr/>
          </p:nvCxnSpPr>
          <p:spPr>
            <a:xfrm rot="10800000" flipV="1">
              <a:off x="8044006" y="4220119"/>
              <a:ext cx="377380" cy="735453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1E84CDA-F51C-4E53-8289-2031F5A38F9F}"/>
              </a:ext>
            </a:extLst>
          </p:cNvPr>
          <p:cNvGrpSpPr/>
          <p:nvPr/>
        </p:nvGrpSpPr>
        <p:grpSpPr>
          <a:xfrm>
            <a:off x="10139854" y="3796571"/>
            <a:ext cx="806492" cy="1154907"/>
            <a:chOff x="10138266" y="3796570"/>
            <a:chExt cx="806492" cy="115490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B18D6B-FCB5-4DDA-8FCB-5FDB41A6A6D7}"/>
                </a:ext>
              </a:extLst>
            </p:cNvPr>
            <p:cNvSpPr txBox="1"/>
            <p:nvPr/>
          </p:nvSpPr>
          <p:spPr>
            <a:xfrm>
              <a:off x="10138266" y="3796570"/>
              <a:ext cx="806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67DE1F34-B64D-4222-BB98-5B492BD5170A}"/>
                </a:ext>
              </a:extLst>
            </p:cNvPr>
            <p:cNvCxnSpPr>
              <a:cxnSpLocks/>
              <a:stCxn id="39" idx="3"/>
              <a:endCxn id="101" idx="0"/>
            </p:cNvCxnSpPr>
            <p:nvPr/>
          </p:nvCxnSpPr>
          <p:spPr>
            <a:xfrm>
              <a:off x="10247806" y="4220120"/>
              <a:ext cx="567941" cy="731357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Parallelogram 100">
            <a:extLst>
              <a:ext uri="{FF2B5EF4-FFF2-40B4-BE49-F238E27FC236}">
                <a16:creationId xmlns:a16="http://schemas.microsoft.com/office/drawing/2014/main" id="{2A94C171-85E9-4A78-BC4C-673309D0ADDD}"/>
              </a:ext>
            </a:extLst>
          </p:cNvPr>
          <p:cNvSpPr/>
          <p:nvPr/>
        </p:nvSpPr>
        <p:spPr>
          <a:xfrm>
            <a:off x="9692556" y="4951478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"Mr."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4B0980-C125-41C2-878A-1368309B7A49}"/>
              </a:ext>
            </a:extLst>
          </p:cNvPr>
          <p:cNvGrpSpPr/>
          <p:nvPr/>
        </p:nvGrpSpPr>
        <p:grpSpPr>
          <a:xfrm>
            <a:off x="5212606" y="1771425"/>
            <a:ext cx="2774306" cy="2022747"/>
            <a:chOff x="5211018" y="1771424"/>
            <a:chExt cx="2774306" cy="2022747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EC0DA02B-5D27-4449-8A4D-B94CFE634E61}"/>
                </a:ext>
              </a:extLst>
            </p:cNvPr>
            <p:cNvSpPr/>
            <p:nvPr/>
          </p:nvSpPr>
          <p:spPr bwMode="auto">
            <a:xfrm>
              <a:off x="5468180" y="1771424"/>
              <a:ext cx="2176647" cy="2022747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419DE0-F0AC-4D73-B1BC-50F2B10DA111}"/>
                </a:ext>
              </a:extLst>
            </p:cNvPr>
            <p:cNvSpPr txBox="1"/>
            <p:nvPr/>
          </p:nvSpPr>
          <p:spPr>
            <a:xfrm>
              <a:off x="5211018" y="2464850"/>
              <a:ext cx="2774306" cy="539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gender equals 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r>
                <a:rPr lang="en-US" sz="2000" dirty="0">
                  <a:solidFill>
                    <a:schemeClr val="bg2"/>
                  </a:solidFill>
                </a:rPr>
                <a:t>f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endParaRPr lang="en-US" sz="20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F3F485D8-2BEE-4D57-B114-6FD432D9D557}"/>
              </a:ext>
            </a:extLst>
          </p:cNvPr>
          <p:cNvGrpSpPr/>
          <p:nvPr/>
        </p:nvGrpSpPr>
        <p:grpSpPr>
          <a:xfrm>
            <a:off x="7537077" y="2446364"/>
            <a:ext cx="1799106" cy="1001928"/>
            <a:chOff x="7535490" y="2427072"/>
            <a:chExt cx="1799106" cy="100192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DEC098-F319-4039-B337-C1B65849A9BE}"/>
                </a:ext>
              </a:extLst>
            </p:cNvPr>
            <p:cNvSpPr txBox="1"/>
            <p:nvPr/>
          </p:nvSpPr>
          <p:spPr>
            <a:xfrm flipH="1">
              <a:off x="7535490" y="2427072"/>
              <a:ext cx="619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38656E3C-2F43-41A0-818A-663BFEC759B3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>
              <a:off x="7644828" y="2763505"/>
              <a:ext cx="1689768" cy="66549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3D2DDF9-E335-4ECF-90C2-8092726754C6}"/>
              </a:ext>
            </a:extLst>
          </p:cNvPr>
          <p:cNvGrpSpPr/>
          <p:nvPr/>
        </p:nvGrpSpPr>
        <p:grpSpPr>
          <a:xfrm>
            <a:off x="3780001" y="2443204"/>
            <a:ext cx="2116504" cy="899824"/>
            <a:chOff x="3778414" y="2423912"/>
            <a:chExt cx="2116504" cy="89982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A846782-9124-42E9-98FC-8B3CCF25A5D2}"/>
                </a:ext>
              </a:extLst>
            </p:cNvPr>
            <p:cNvSpPr txBox="1"/>
            <p:nvPr/>
          </p:nvSpPr>
          <p:spPr>
            <a:xfrm>
              <a:off x="5008881" y="2423912"/>
              <a:ext cx="886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121" name="Connector: Elbow 120">
              <a:extLst>
                <a:ext uri="{FF2B5EF4-FFF2-40B4-BE49-F238E27FC236}">
                  <a16:creationId xmlns:a16="http://schemas.microsoft.com/office/drawing/2014/main" id="{888C84AF-6B1F-4A46-B68A-EA8C4EBB9833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rot="10800000" flipV="1">
              <a:off x="3778414" y="2754765"/>
              <a:ext cx="1708997" cy="56897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Parallelogram 129">
            <a:extLst>
              <a:ext uri="{FF2B5EF4-FFF2-40B4-BE49-F238E27FC236}">
                <a16:creationId xmlns:a16="http://schemas.microsoft.com/office/drawing/2014/main" id="{E5910476-5D14-4FA5-A422-DFE89DAB54A6}"/>
              </a:ext>
            </a:extLst>
          </p:cNvPr>
          <p:cNvSpPr/>
          <p:nvPr/>
        </p:nvSpPr>
        <p:spPr>
          <a:xfrm>
            <a:off x="4129182" y="4959672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"Ms." 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A9149748-D2F7-4E8F-A72E-5D49E3D42CB9}"/>
              </a:ext>
            </a:extLst>
          </p:cNvPr>
          <p:cNvSpPr/>
          <p:nvPr/>
        </p:nvSpPr>
        <p:spPr>
          <a:xfrm>
            <a:off x="1307761" y="633616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400" dirty="0">
                <a:hlinkClick r:id="rId2"/>
              </a:rPr>
              <a:t>https://judge.softuni.bg/Contests/2415</a:t>
            </a:r>
            <a:endParaRPr lang="en-US" sz="2200" dirty="0"/>
          </a:p>
        </p:txBody>
      </p:sp>
      <p:sp>
        <p:nvSpPr>
          <p:cNvPr id="41" name="Slide Number">
            <a:extLst>
              <a:ext uri="{FF2B5EF4-FFF2-40B4-BE49-F238E27FC236}">
                <a16:creationId xmlns:a16="http://schemas.microsoft.com/office/drawing/2014/main" id="{DAB1DA84-8870-4DF7-8975-5B09857841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93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3" grpId="0" animBg="1"/>
      <p:bldP spid="101" grpId="0" animBg="1"/>
      <p:bldP spid="1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Обръщение според възраст и пол</a:t>
            </a:r>
            <a:r>
              <a:rPr lang="en-US" sz="3600" dirty="0"/>
              <a:t> -</a:t>
            </a:r>
            <a:r>
              <a:rPr lang="bg-BG" sz="3600" dirty="0"/>
              <a:t> решение</a:t>
            </a:r>
            <a:endParaRPr lang="en-US" sz="3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4F2B67-E863-4C42-9B5E-9FA3F7AD3F22}"/>
              </a:ext>
            </a:extLst>
          </p:cNvPr>
          <p:cNvSpPr/>
          <p:nvPr/>
        </p:nvSpPr>
        <p:spPr>
          <a:xfrm>
            <a:off x="725908" y="6336369"/>
            <a:ext cx="108150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Тестване на решението: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2400" dirty="0">
                <a:hlinkClick r:id="rId2"/>
              </a:rPr>
              <a:t>https://judge.softuni.bg/Contests/2415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94F9055-89B6-440B-BF72-818E38F95D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6C0F98C-38CD-471A-95F8-00EBF7D88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000" y="1363402"/>
            <a:ext cx="8325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age = float(input())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gender = input()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gender == "f":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age &gt;= 16: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print("Ms.")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else: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print("Miss")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age &gt;= 16: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print("Mr.")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else: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print("Master")</a:t>
            </a:r>
          </a:p>
        </p:txBody>
      </p:sp>
    </p:spTree>
    <p:extLst>
      <p:ext uri="{BB962C8B-B14F-4D97-AF65-F5344CB8AC3E}">
        <p14:creationId xmlns:p14="http://schemas.microsoft.com/office/powerpoint/2010/main" val="238650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Напишете програма, която чете от потребителя:</a:t>
            </a:r>
          </a:p>
          <a:p>
            <a:pPr lvl="2"/>
            <a:r>
              <a:rPr lang="bg-BG" sz="2800" dirty="0"/>
              <a:t>Име на продукт</a:t>
            </a:r>
          </a:p>
          <a:p>
            <a:pPr lvl="2"/>
            <a:r>
              <a:rPr lang="bg-BG" sz="2800" dirty="0"/>
              <a:t>Град</a:t>
            </a:r>
          </a:p>
          <a:p>
            <a:pPr lvl="2"/>
            <a:r>
              <a:rPr lang="bg-BG" sz="2800" dirty="0"/>
              <a:t>Количество</a:t>
            </a:r>
          </a:p>
          <a:p>
            <a:pPr lvl="1"/>
            <a:r>
              <a:rPr lang="bg-BG" sz="3200" dirty="0"/>
              <a:t>Пресмята цената му спрямо таблицата:</a:t>
            </a:r>
          </a:p>
          <a:p>
            <a:pPr lvl="1"/>
            <a:endParaRPr lang="bg-BG" sz="3000" dirty="0"/>
          </a:p>
          <a:p>
            <a:endParaRPr lang="bg-BG" sz="3000" dirty="0"/>
          </a:p>
          <a:p>
            <a:pPr marL="0" indent="0">
              <a:buNone/>
            </a:pP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773037"/>
              </p:ext>
            </p:extLst>
          </p:nvPr>
        </p:nvGraphicFramePr>
        <p:xfrm>
          <a:off x="1549523" y="4529106"/>
          <a:ext cx="9092954" cy="19224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25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7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5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8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4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Град/продукт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coffee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sweets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peanuts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1.55</a:t>
                      </a: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AFF5CE47-E077-4AB1-893F-54D25572E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000" y="1899000"/>
            <a:ext cx="2356722" cy="235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3B842136-E4F0-464A-A538-3CAF978341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457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1453026"/>
            <a:ext cx="11815018" cy="793191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074D9CA6-EB0A-4718-BA2F-FD301105FBCD}"/>
              </a:ext>
            </a:extLst>
          </p:cNvPr>
          <p:cNvGrpSpPr/>
          <p:nvPr/>
        </p:nvGrpSpPr>
        <p:grpSpPr>
          <a:xfrm>
            <a:off x="761535" y="2463062"/>
            <a:ext cx="2897990" cy="1384995"/>
            <a:chOff x="1217612" y="3175610"/>
            <a:chExt cx="2897990" cy="1384995"/>
          </a:xfrm>
        </p:grpSpPr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1217612" y="3175610"/>
              <a:ext cx="1417421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coffee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Varna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3301200" y="3607464"/>
              <a:ext cx="81440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0.9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Arrow: Right 14">
              <a:extLst>
                <a:ext uri="{FF2B5EF4-FFF2-40B4-BE49-F238E27FC236}">
                  <a16:creationId xmlns:a16="http://schemas.microsoft.com/office/drawing/2014/main" id="{9CA0C489-34B3-43B8-87FB-CE42A261CECE}"/>
                </a:ext>
              </a:extLst>
            </p:cNvPr>
            <p:cNvSpPr/>
            <p:nvPr/>
          </p:nvSpPr>
          <p:spPr>
            <a:xfrm>
              <a:off x="2796192" y="3707640"/>
              <a:ext cx="343849" cy="311549"/>
            </a:xfrm>
            <a:prstGeom prst="rightArrow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2" name="Group 5">
            <a:extLst>
              <a:ext uri="{FF2B5EF4-FFF2-40B4-BE49-F238E27FC236}">
                <a16:creationId xmlns:a16="http://schemas.microsoft.com/office/drawing/2014/main" id="{A58C078C-D840-471D-B5AE-F49F4CB258F2}"/>
              </a:ext>
            </a:extLst>
          </p:cNvPr>
          <p:cNvGrpSpPr/>
          <p:nvPr/>
        </p:nvGrpSpPr>
        <p:grpSpPr>
          <a:xfrm>
            <a:off x="4191000" y="2458368"/>
            <a:ext cx="3066104" cy="1384995"/>
            <a:chOff x="4382137" y="3100717"/>
            <a:chExt cx="3066104" cy="1384995"/>
          </a:xfrm>
        </p:grpSpPr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4382137" y="3100717"/>
              <a:ext cx="162231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peanuts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Plovdiv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6655862" y="3535375"/>
              <a:ext cx="792379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1.5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" name="Group 6">
            <a:extLst>
              <a:ext uri="{FF2B5EF4-FFF2-40B4-BE49-F238E27FC236}">
                <a16:creationId xmlns:a16="http://schemas.microsoft.com/office/drawing/2014/main" id="{242ED6BE-8070-49F0-A29A-DC30006C75D4}"/>
              </a:ext>
            </a:extLst>
          </p:cNvPr>
          <p:cNvGrpSpPr/>
          <p:nvPr/>
        </p:nvGrpSpPr>
        <p:grpSpPr>
          <a:xfrm>
            <a:off x="7946143" y="2458368"/>
            <a:ext cx="2903611" cy="1384995"/>
            <a:chOff x="7614176" y="3087394"/>
            <a:chExt cx="2903611" cy="1384995"/>
          </a:xfrm>
        </p:grpSpPr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7614176" y="3087394"/>
              <a:ext cx="123445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beer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Sofia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9684709" y="3526746"/>
              <a:ext cx="833078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7.2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7" name="Rectangle 5"/>
          <p:cNvSpPr/>
          <p:nvPr/>
        </p:nvSpPr>
        <p:spPr>
          <a:xfrm>
            <a:off x="685800" y="637368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https://judge.softuni.bg/Contests/2415</a:t>
            </a:r>
            <a:endParaRPr lang="en-US" sz="2400" dirty="0"/>
          </a:p>
        </p:txBody>
      </p:sp>
      <p:sp>
        <p:nvSpPr>
          <p:cNvPr id="30" name="Arrow: Right 14">
            <a:extLst>
              <a:ext uri="{FF2B5EF4-FFF2-40B4-BE49-F238E27FC236}">
                <a16:creationId xmlns:a16="http://schemas.microsoft.com/office/drawing/2014/main" id="{BD6B8CD0-C445-497D-8FBD-BED50095281B}"/>
              </a:ext>
            </a:extLst>
          </p:cNvPr>
          <p:cNvSpPr/>
          <p:nvPr/>
        </p:nvSpPr>
        <p:spPr>
          <a:xfrm>
            <a:off x="5995351" y="2995092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rrow: Right 14">
            <a:extLst>
              <a:ext uri="{FF2B5EF4-FFF2-40B4-BE49-F238E27FC236}">
                <a16:creationId xmlns:a16="http://schemas.microsoft.com/office/drawing/2014/main" id="{395720A8-FBB9-44F0-964C-2C752551AD65}"/>
              </a:ext>
            </a:extLst>
          </p:cNvPr>
          <p:cNvSpPr/>
          <p:nvPr/>
        </p:nvSpPr>
        <p:spPr>
          <a:xfrm>
            <a:off x="9499631" y="2996327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07D40F1E-03B0-4E52-973C-7A0669CDEF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054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B1438C1B-9281-4354-8221-79D9C9F03A37}"/>
              </a:ext>
            </a:extLst>
          </p:cNvPr>
          <p:cNvSpPr/>
          <p:nvPr/>
        </p:nvSpPr>
        <p:spPr bwMode="auto">
          <a:xfrm>
            <a:off x="4867275" y="247651"/>
            <a:ext cx="2546907" cy="51405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A2EEEFD-CA84-4C04-A6B5-403C99E084C5}"/>
              </a:ext>
            </a:extLst>
          </p:cNvPr>
          <p:cNvGrpSpPr/>
          <p:nvPr/>
        </p:nvGrpSpPr>
        <p:grpSpPr>
          <a:xfrm>
            <a:off x="4866390" y="761702"/>
            <a:ext cx="2441709" cy="1162049"/>
            <a:chOff x="4865686" y="806191"/>
            <a:chExt cx="2441709" cy="1162049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728B10C-8605-4731-8F2F-9E5B2E189787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H="1">
              <a:off x="6075361" y="806191"/>
              <a:ext cx="407" cy="58445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D13180C-437E-4746-AC23-D373209E7EDF}"/>
                </a:ext>
              </a:extLst>
            </p:cNvPr>
            <p:cNvSpPr/>
            <p:nvPr/>
          </p:nvSpPr>
          <p:spPr bwMode="auto">
            <a:xfrm>
              <a:off x="4865686" y="1371600"/>
              <a:ext cx="2441709" cy="5966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price = 0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C48F2E-5A0C-4849-A8FF-50C7724A43D4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6086360" y="1923751"/>
            <a:ext cx="884" cy="549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51BFE5AF-F7CE-499F-8D45-C02E1CC7C798}"/>
              </a:ext>
            </a:extLst>
          </p:cNvPr>
          <p:cNvSpPr/>
          <p:nvPr/>
        </p:nvSpPr>
        <p:spPr bwMode="auto">
          <a:xfrm>
            <a:off x="1250483" y="5856730"/>
            <a:ext cx="22232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= 1.20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435ECE0-4114-440C-95E4-1E082BBECD00}"/>
              </a:ext>
            </a:extLst>
          </p:cNvPr>
          <p:cNvSpPr/>
          <p:nvPr/>
        </p:nvSpPr>
        <p:spPr bwMode="auto">
          <a:xfrm>
            <a:off x="6901444" y="4330503"/>
            <a:ext cx="2546907" cy="78493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cities</a:t>
            </a:r>
          </a:p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products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9EB802C-F16C-45C4-BD1E-2D15A28D8AB5}"/>
              </a:ext>
            </a:extLst>
          </p:cNvPr>
          <p:cNvSpPr/>
          <p:nvPr/>
        </p:nvSpPr>
        <p:spPr bwMode="auto">
          <a:xfrm>
            <a:off x="4561450" y="5874736"/>
            <a:ext cx="2546907" cy="78105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products</a:t>
            </a:r>
          </a:p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set price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516F68-EB68-4B3C-ABA0-502ED27D057E}"/>
              </a:ext>
            </a:extLst>
          </p:cNvPr>
          <p:cNvGrpSpPr/>
          <p:nvPr/>
        </p:nvGrpSpPr>
        <p:grpSpPr>
          <a:xfrm>
            <a:off x="5172846" y="2465673"/>
            <a:ext cx="1828799" cy="1752600"/>
            <a:chOff x="5111152" y="1320889"/>
            <a:chExt cx="2596610" cy="2263066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8E785356-2990-4C4D-9A4F-FCF6AF404E3D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F834BA-C9F8-4DFF-AE5A-4FF963C5CEBB}"/>
                </a:ext>
              </a:extLst>
            </p:cNvPr>
            <p:cNvSpPr txBox="1"/>
            <p:nvPr/>
          </p:nvSpPr>
          <p:spPr>
            <a:xfrm>
              <a:off x="5111152" y="2108042"/>
              <a:ext cx="2495553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>
                  <a:solidFill>
                    <a:schemeClr val="bg2"/>
                  </a:solidFill>
                </a:rPr>
                <a:t>town == "Sofia"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EB5AAAE-66C3-4EA4-A0D0-4BFAAF254223}"/>
              </a:ext>
            </a:extLst>
          </p:cNvPr>
          <p:cNvGrpSpPr/>
          <p:nvPr/>
        </p:nvGrpSpPr>
        <p:grpSpPr>
          <a:xfrm>
            <a:off x="4128412" y="2940465"/>
            <a:ext cx="1477469" cy="876299"/>
            <a:chOff x="4130813" y="2970341"/>
            <a:chExt cx="1477469" cy="876299"/>
          </a:xfrm>
        </p:grpSpPr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E178E436-C8EF-40C8-9FEE-AC07C8190685}"/>
                </a:ext>
              </a:extLst>
            </p:cNvPr>
            <p:cNvCxnSpPr>
              <a:cxnSpLocks/>
              <a:stCxn id="13" idx="1"/>
              <a:endCxn id="31" idx="0"/>
            </p:cNvCxnSpPr>
            <p:nvPr/>
          </p:nvCxnSpPr>
          <p:spPr>
            <a:xfrm rot="10800000" flipV="1">
              <a:off x="4130813" y="3371849"/>
              <a:ext cx="1044435" cy="47479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A6F4A23-AA6B-4109-BE88-92F6333B27D8}"/>
                </a:ext>
              </a:extLst>
            </p:cNvPr>
            <p:cNvSpPr txBox="1"/>
            <p:nvPr/>
          </p:nvSpPr>
          <p:spPr>
            <a:xfrm>
              <a:off x="4742212" y="297034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04083CC-2652-456E-9708-CB7C47B24940}"/>
              </a:ext>
            </a:extLst>
          </p:cNvPr>
          <p:cNvGrpSpPr/>
          <p:nvPr/>
        </p:nvGrpSpPr>
        <p:grpSpPr>
          <a:xfrm>
            <a:off x="6871452" y="2983976"/>
            <a:ext cx="1303447" cy="1346526"/>
            <a:chOff x="6873851" y="3013853"/>
            <a:chExt cx="1445655" cy="1346526"/>
          </a:xfrm>
        </p:grpSpPr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A8076776-03F4-4588-923B-2CB7ACFD4A33}"/>
                </a:ext>
              </a:extLst>
            </p:cNvPr>
            <p:cNvCxnSpPr>
              <a:cxnSpLocks/>
              <a:stCxn id="13" idx="3"/>
              <a:endCxn id="48" idx="0"/>
            </p:cNvCxnSpPr>
            <p:nvPr/>
          </p:nvCxnSpPr>
          <p:spPr>
            <a:xfrm>
              <a:off x="7018249" y="3371850"/>
              <a:ext cx="1301257" cy="988529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F439E43-74BB-4CBA-8684-0542D600F190}"/>
                </a:ext>
              </a:extLst>
            </p:cNvPr>
            <p:cNvSpPr txBox="1"/>
            <p:nvPr/>
          </p:nvSpPr>
          <p:spPr>
            <a:xfrm>
              <a:off x="6873851" y="3013853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0A079D1-10E5-4F97-B0E0-AAE021016818}"/>
              </a:ext>
            </a:extLst>
          </p:cNvPr>
          <p:cNvGrpSpPr/>
          <p:nvPr/>
        </p:nvGrpSpPr>
        <p:grpSpPr>
          <a:xfrm>
            <a:off x="3213347" y="3816764"/>
            <a:ext cx="1983580" cy="1752600"/>
            <a:chOff x="5110210" y="1320889"/>
            <a:chExt cx="2816375" cy="2263066"/>
          </a:xfrm>
        </p:grpSpPr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CAABD32B-F5D6-4DA5-9609-201DDEA13A39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860C421-81A8-43F7-98EE-6F6399CFB90E}"/>
                </a:ext>
              </a:extLst>
            </p:cNvPr>
            <p:cNvSpPr txBox="1"/>
            <p:nvPr/>
          </p:nvSpPr>
          <p:spPr>
            <a:xfrm>
              <a:off x="5110210" y="2124733"/>
              <a:ext cx="2816375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700" dirty="0">
                  <a:solidFill>
                    <a:schemeClr val="bg2"/>
                  </a:solidFill>
                </a:rPr>
                <a:t>product == "beer"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C050478-BC35-4F70-AF93-7041E094671B}"/>
              </a:ext>
            </a:extLst>
          </p:cNvPr>
          <p:cNvGrpSpPr/>
          <p:nvPr/>
        </p:nvGrpSpPr>
        <p:grpSpPr>
          <a:xfrm>
            <a:off x="2362083" y="4248694"/>
            <a:ext cx="1140597" cy="1608036"/>
            <a:chOff x="2647605" y="4529296"/>
            <a:chExt cx="1536440" cy="1608036"/>
          </a:xfrm>
        </p:grpSpPr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A5BAD390-E271-4C7A-A027-525AFB2AE8CB}"/>
                </a:ext>
              </a:extLst>
            </p:cNvPr>
            <p:cNvCxnSpPr>
              <a:cxnSpLocks/>
              <a:stCxn id="32" idx="1"/>
              <a:endCxn id="46" idx="0"/>
            </p:cNvCxnSpPr>
            <p:nvPr/>
          </p:nvCxnSpPr>
          <p:spPr>
            <a:xfrm rot="10800000" flipV="1">
              <a:off x="2647605" y="4973666"/>
              <a:ext cx="1146694" cy="1163666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E4D2B1E-FD03-4344-8A3C-CC0398FC7532}"/>
                </a:ext>
              </a:extLst>
            </p:cNvPr>
            <p:cNvSpPr txBox="1"/>
            <p:nvPr/>
          </p:nvSpPr>
          <p:spPr>
            <a:xfrm>
              <a:off x="3132702" y="4529296"/>
              <a:ext cx="1051343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CB9161-7D74-46CA-B3DE-3635FFD4F9EB}"/>
              </a:ext>
            </a:extLst>
          </p:cNvPr>
          <p:cNvGrpSpPr/>
          <p:nvPr/>
        </p:nvGrpSpPr>
        <p:grpSpPr>
          <a:xfrm>
            <a:off x="4909529" y="4263710"/>
            <a:ext cx="884916" cy="1606661"/>
            <a:chOff x="5634734" y="4299411"/>
            <a:chExt cx="884916" cy="1606661"/>
          </a:xfrm>
        </p:grpSpPr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D7E36027-214E-4037-A658-DB63ADC459F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40287" y="4926710"/>
              <a:ext cx="1217529" cy="741196"/>
            </a:xfrm>
            <a:prstGeom prst="bentConnector3">
              <a:avLst>
                <a:gd name="adj1" fmla="val 3269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11C6DCC-413E-470A-8226-2EB25E496F26}"/>
                </a:ext>
              </a:extLst>
            </p:cNvPr>
            <p:cNvSpPr txBox="1"/>
            <p:nvPr/>
          </p:nvSpPr>
          <p:spPr>
            <a:xfrm>
              <a:off x="5634734" y="429941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  <p:sp>
        <p:nvSpPr>
          <p:cNvPr id="33" name="Slide Number">
            <a:extLst>
              <a:ext uri="{FF2B5EF4-FFF2-40B4-BE49-F238E27FC236}">
                <a16:creationId xmlns:a16="http://schemas.microsoft.com/office/drawing/2014/main" id="{AE902709-0B46-4B56-852C-FBE827919C7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80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6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/>
              <a:t>Квартално магазинче – решение</a:t>
            </a:r>
            <a:endParaRPr lang="en-US" sz="3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4F2B67-E863-4C42-9B5E-9FA3F7AD3F22}"/>
              </a:ext>
            </a:extLst>
          </p:cNvPr>
          <p:cNvSpPr/>
          <p:nvPr/>
        </p:nvSpPr>
        <p:spPr>
          <a:xfrm>
            <a:off x="725909" y="633636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Тестване на решението: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2400" dirty="0">
                <a:hlinkClick r:id="rId2"/>
              </a:rPr>
              <a:t>https://judge.softuni.bg/Contests/2415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23E1E1D-0721-4C04-A11D-7717FE90A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432" y="1405866"/>
            <a:ext cx="8258568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product = input()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town = input()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quantity = float(input())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town == 'Sofia':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product == 'coffee':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print(0.50 * quantity)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elif product == 'water':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print(0.80 * quantity)</a:t>
            </a:r>
          </a:p>
          <a:p>
            <a:pPr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 TODO: Check the other cases…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elif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town =='Plovdiv':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en-US" sz="24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TODO: Add logic here…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elif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town == 'Varna':   </a:t>
            </a:r>
            <a:r>
              <a:rPr lang="en-US" sz="24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 TODO: Add logic here…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2E27649-04EE-47CF-B123-D2919D82B3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13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Логически оператори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5181600" y="1676401"/>
            <a:ext cx="2209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if ()</a:t>
            </a:r>
            <a:b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else if()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else</a:t>
            </a:r>
          </a:p>
        </p:txBody>
      </p:sp>
    </p:spTree>
    <p:extLst>
      <p:ext uri="{BB962C8B-B14F-4D97-AF65-F5344CB8AC3E}">
        <p14:creationId xmlns:p14="http://schemas.microsoft.com/office/powerpoint/2010/main" val="38546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48DB2A7-C67D-4CC4-892E-0CDCF8631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8924115" cy="5135396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3200" dirty="0"/>
              <a:t>Преговор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bg-BG" sz="3200" dirty="0"/>
              <a:t>Вложени</a:t>
            </a:r>
            <a:r>
              <a:rPr lang="en-US" sz="3200" dirty="0"/>
              <a:t> </a:t>
            </a:r>
            <a:r>
              <a:rPr lang="bg-BG" sz="3200" dirty="0"/>
              <a:t>условни конструкции</a:t>
            </a:r>
            <a:endParaRPr lang="en-US" sz="3200" dirty="0"/>
          </a:p>
          <a:p>
            <a:pPr marL="514350" indent="-514350"/>
            <a:r>
              <a:rPr lang="bg-BG" sz="3200" dirty="0"/>
              <a:t>Логически оператори</a:t>
            </a:r>
          </a:p>
          <a:p>
            <a:pPr marL="723900" lvl="1" indent="-420688"/>
            <a:r>
              <a:rPr lang="bg-BG" sz="3200" dirty="0"/>
              <a:t>Логически оператори "</a:t>
            </a:r>
            <a:r>
              <a:rPr lang="en-US" sz="3200" b="1" dirty="0">
                <a:solidFill>
                  <a:schemeClr val="bg1"/>
                </a:solidFill>
              </a:rPr>
              <a:t>and</a:t>
            </a:r>
            <a:r>
              <a:rPr lang="bg-BG" sz="3200" dirty="0"/>
              <a:t>"</a:t>
            </a:r>
            <a:r>
              <a:rPr lang="en-US" sz="3200" dirty="0"/>
              <a:t>, "</a:t>
            </a:r>
            <a:r>
              <a:rPr lang="en-US" sz="3200" b="1" dirty="0">
                <a:solidFill>
                  <a:schemeClr val="bg1"/>
                </a:solidFill>
              </a:rPr>
              <a:t>or</a:t>
            </a:r>
            <a:r>
              <a:rPr lang="en-GB" sz="3200" dirty="0"/>
              <a:t>"</a:t>
            </a:r>
            <a:r>
              <a:rPr lang="bg-BG" sz="3200" dirty="0"/>
              <a:t>,</a:t>
            </a:r>
            <a:r>
              <a:rPr lang="en-GB" sz="3200" dirty="0"/>
              <a:t> "</a:t>
            </a:r>
            <a:r>
              <a:rPr lang="en-GB" sz="3200" b="1" dirty="0">
                <a:solidFill>
                  <a:schemeClr val="bg1"/>
                </a:solidFill>
              </a:rPr>
              <a:t>not</a:t>
            </a:r>
            <a:r>
              <a:rPr lang="en-GB" sz="3200" dirty="0"/>
              <a:t>"</a:t>
            </a:r>
            <a:endParaRPr lang="bg-BG" sz="3200" dirty="0"/>
          </a:p>
          <a:p>
            <a:pPr marL="723900" lvl="1" indent="-420688"/>
            <a:r>
              <a:rPr lang="bg-BG" sz="3200" dirty="0"/>
              <a:t>Приоритет на условия</a:t>
            </a:r>
          </a:p>
          <a:p>
            <a:pPr marL="514350" indent="-514350">
              <a:buFont typeface="+mj-lt"/>
              <a:buAutoNum type="arabicPeriod"/>
            </a:pPr>
            <a:r>
              <a:rPr lang="bg-BG" sz="3200" dirty="0"/>
              <a:t>Решаване на изпитни задачи</a:t>
            </a:r>
            <a:endParaRPr lang="en-US" sz="3200" b="1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66758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097334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Оператори, които комбинират или изключват условия</a:t>
            </a:r>
          </a:p>
          <a:p>
            <a:pPr>
              <a:lnSpc>
                <a:spcPct val="115000"/>
              </a:lnSpc>
            </a:pPr>
            <a:r>
              <a:rPr lang="bg-BG" dirty="0"/>
              <a:t>Връщат булев резултат </a:t>
            </a:r>
            <a:r>
              <a:rPr lang="en-US" dirty="0"/>
              <a:t>(</a:t>
            </a:r>
            <a:r>
              <a:rPr lang="en-US" sz="2800" b="1" dirty="0">
                <a:latin typeface="Consolas" panose="020B0609020204030204" pitchFamily="49" charset="0"/>
              </a:rPr>
              <a:t>true</a:t>
            </a:r>
            <a:r>
              <a:rPr lang="bg-BG" dirty="0"/>
              <a:t> или </a:t>
            </a:r>
            <a:r>
              <a:rPr lang="en-US" sz="2800" b="1" dirty="0">
                <a:latin typeface="Consolas" panose="020B0609020204030204" pitchFamily="49" charset="0"/>
              </a:rPr>
              <a:t>false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Булеви оператори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94883-7237-430F-BBAE-E5C143357AFD}"/>
              </a:ext>
            </a:extLst>
          </p:cNvPr>
          <p:cNvSpPr/>
          <p:nvPr/>
        </p:nvSpPr>
        <p:spPr>
          <a:xfrm>
            <a:off x="1155927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19D368-5D91-4C53-A76D-C9911B2617F1}"/>
              </a:ext>
            </a:extLst>
          </p:cNvPr>
          <p:cNvSpPr/>
          <p:nvPr/>
        </p:nvSpPr>
        <p:spPr>
          <a:xfrm>
            <a:off x="2140516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4D0096-6E3C-49D3-B2D0-D5ED36FBFE7D}"/>
              </a:ext>
            </a:extLst>
          </p:cNvPr>
          <p:cNvSpPr txBox="1"/>
          <p:nvPr/>
        </p:nvSpPr>
        <p:spPr>
          <a:xfrm>
            <a:off x="1720359" y="2481533"/>
            <a:ext cx="1569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"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sz="2800" dirty="0"/>
              <a:t>" - </a:t>
            </a:r>
            <a:r>
              <a:rPr lang="bg-BG" sz="2800" dirty="0"/>
              <a:t>И</a:t>
            </a:r>
            <a:endParaRPr lang="en-US" sz="2800" dirty="0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CF5587F-B7D5-46C1-9059-D3EE777819D4}"/>
              </a:ext>
            </a:extLst>
          </p:cNvPr>
          <p:cNvSpPr/>
          <p:nvPr/>
        </p:nvSpPr>
        <p:spPr>
          <a:xfrm rot="5400000">
            <a:off x="2172302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AA3A66-F8DA-485A-836D-EA03CF6764A9}"/>
              </a:ext>
            </a:extLst>
          </p:cNvPr>
          <p:cNvSpPr/>
          <p:nvPr/>
        </p:nvSpPr>
        <p:spPr>
          <a:xfrm>
            <a:off x="4182347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C69C28-07E4-42A1-A2BA-E349D6CDCDFC}"/>
              </a:ext>
            </a:extLst>
          </p:cNvPr>
          <p:cNvSpPr/>
          <p:nvPr/>
        </p:nvSpPr>
        <p:spPr>
          <a:xfrm>
            <a:off x="6009237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E26A98-D3EC-40B2-BC3E-0A29695457AA}"/>
              </a:ext>
            </a:extLst>
          </p:cNvPr>
          <p:cNvSpPr txBox="1"/>
          <p:nvPr/>
        </p:nvSpPr>
        <p:spPr>
          <a:xfrm>
            <a:off x="5020548" y="2481533"/>
            <a:ext cx="1822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"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  <a:r>
              <a:rPr lang="en-US" sz="2800" dirty="0"/>
              <a:t>" - </a:t>
            </a:r>
            <a:r>
              <a:rPr lang="bg-BG" sz="2800" dirty="0"/>
              <a:t>ИЛИ</a:t>
            </a:r>
            <a:endParaRPr lang="en-US" sz="28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6DB5A-387A-46F7-89B4-A5F3DAB4E901}"/>
              </a:ext>
            </a:extLst>
          </p:cNvPr>
          <p:cNvSpPr/>
          <p:nvPr/>
        </p:nvSpPr>
        <p:spPr>
          <a:xfrm>
            <a:off x="8623399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CC87B9-C3CD-42F6-8F16-B91C7188D9B1}"/>
              </a:ext>
            </a:extLst>
          </p:cNvPr>
          <p:cNvSpPr txBox="1"/>
          <p:nvPr/>
        </p:nvSpPr>
        <p:spPr>
          <a:xfrm>
            <a:off x="8044577" y="2524022"/>
            <a:ext cx="322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"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2800" dirty="0"/>
              <a:t>" - </a:t>
            </a:r>
            <a:r>
              <a:rPr lang="bg-BG" sz="2800" dirty="0"/>
              <a:t>ОТРИЦАНИЕ</a:t>
            </a:r>
            <a:endParaRPr lang="en-US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41AD6F-5141-470A-BDC2-6F633F761CB3}"/>
              </a:ext>
            </a:extLst>
          </p:cNvPr>
          <p:cNvSpPr txBox="1"/>
          <p:nvPr/>
        </p:nvSpPr>
        <p:spPr>
          <a:xfrm>
            <a:off x="762000" y="5587581"/>
            <a:ext cx="3542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Вярност на двете условия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8E3B7D-F6F9-4305-88BD-0226E6AD00AB}"/>
              </a:ext>
            </a:extLst>
          </p:cNvPr>
          <p:cNvSpPr txBox="1"/>
          <p:nvPr/>
        </p:nvSpPr>
        <p:spPr>
          <a:xfrm>
            <a:off x="4301856" y="5492556"/>
            <a:ext cx="3196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400" dirty="0"/>
              <a:t>Вярност на </a:t>
            </a:r>
          </a:p>
          <a:p>
            <a:pPr algn="ctr"/>
            <a:r>
              <a:rPr lang="bg-BG" sz="2400" dirty="0"/>
              <a:t>едното или на другото </a:t>
            </a:r>
          </a:p>
          <a:p>
            <a:pPr algn="ctr"/>
            <a:r>
              <a:rPr lang="bg-BG" sz="2400" dirty="0"/>
              <a:t>условие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7BBB58-10E7-4E97-ADE8-11D7D1B4DAD9}"/>
              </a:ext>
            </a:extLst>
          </p:cNvPr>
          <p:cNvSpPr txBox="1"/>
          <p:nvPr/>
        </p:nvSpPr>
        <p:spPr>
          <a:xfrm>
            <a:off x="7983300" y="5571851"/>
            <a:ext cx="314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Отрицание на условие</a:t>
            </a:r>
            <a:endParaRPr lang="en-US" sz="2400" dirty="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F0459F76-F388-4821-9AA4-C0DFED137B7F}"/>
              </a:ext>
            </a:extLst>
          </p:cNvPr>
          <p:cNvSpPr/>
          <p:nvPr/>
        </p:nvSpPr>
        <p:spPr>
          <a:xfrm rot="5400000">
            <a:off x="5761611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74EA24EA-59A5-46F9-A4B8-5895588FF830}"/>
              </a:ext>
            </a:extLst>
          </p:cNvPr>
          <p:cNvSpPr/>
          <p:nvPr/>
        </p:nvSpPr>
        <p:spPr>
          <a:xfrm rot="5400000">
            <a:off x="9323256" y="4456289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093F1E-12A7-49DB-BCF2-FCD696DCB2F7}"/>
              </a:ext>
            </a:extLst>
          </p:cNvPr>
          <p:cNvCxnSpPr/>
          <p:nvPr/>
        </p:nvCxnSpPr>
        <p:spPr>
          <a:xfrm flipH="1">
            <a:off x="8357498" y="3109304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65C9C5-0A47-42BB-9F8D-06E63EF21319}"/>
              </a:ext>
            </a:extLst>
          </p:cNvPr>
          <p:cNvCxnSpPr>
            <a:cxnSpLocks/>
          </p:cNvCxnSpPr>
          <p:nvPr/>
        </p:nvCxnSpPr>
        <p:spPr>
          <a:xfrm flipH="1" flipV="1">
            <a:off x="8357497" y="3171366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">
            <a:extLst>
              <a:ext uri="{FF2B5EF4-FFF2-40B4-BE49-F238E27FC236}">
                <a16:creationId xmlns:a16="http://schemas.microsoft.com/office/drawing/2014/main" id="{6CA45BEE-19BC-4371-92EB-DCA76009C7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174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8" grpId="0" animBg="1"/>
      <p:bldP spid="30" grpId="0"/>
      <p:bldP spid="32" grpId="0"/>
      <p:bldP spid="33" grpId="0"/>
      <p:bldP spid="34" grpId="0"/>
      <p:bldP spid="35" grpId="0" animBg="1"/>
      <p:bldP spid="3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sz="3600" dirty="0"/>
              <a:t>Проверява изпълнението на </a:t>
            </a:r>
            <a:r>
              <a:rPr lang="bg-BG" sz="3600" b="1" dirty="0">
                <a:solidFill>
                  <a:schemeClr val="bg1"/>
                </a:solidFill>
              </a:rPr>
              <a:t>няколко</a:t>
            </a:r>
            <a:r>
              <a:rPr lang="bg-BG" sz="3600" dirty="0"/>
              <a:t> условия </a:t>
            </a:r>
            <a:br>
              <a:rPr lang="en-US" sz="3600" dirty="0"/>
            </a:br>
            <a:r>
              <a:rPr lang="bg-BG" sz="3600" b="1" dirty="0">
                <a:solidFill>
                  <a:schemeClr val="bg1"/>
                </a:solidFill>
              </a:rPr>
              <a:t>едновременно</a:t>
            </a:r>
          </a:p>
          <a:p>
            <a:pPr>
              <a:lnSpc>
                <a:spcPct val="115000"/>
              </a:lnSpc>
            </a:pPr>
            <a:r>
              <a:rPr lang="bg-BG" sz="3600" dirty="0"/>
              <a:t>Пример: проверка дали число е</a:t>
            </a:r>
            <a:r>
              <a:rPr lang="en-US" sz="3600" dirty="0"/>
              <a:t>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едновременно</a:t>
            </a:r>
            <a:r>
              <a:rPr lang="en-US" sz="3600" dirty="0"/>
              <a:t>:</a:t>
            </a:r>
            <a:r>
              <a:rPr lang="bg-BG" sz="3600" dirty="0"/>
              <a:t> </a:t>
            </a:r>
            <a:endParaRPr lang="en-US" sz="3600" dirty="0"/>
          </a:p>
          <a:p>
            <a:pPr lvl="1">
              <a:lnSpc>
                <a:spcPct val="115000"/>
              </a:lnSpc>
            </a:pPr>
            <a:r>
              <a:rPr lang="en-US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по-голямо</a:t>
            </a:r>
            <a:r>
              <a:rPr lang="bg-BG" sz="3400" dirty="0"/>
              <a:t> от 5 и </a:t>
            </a:r>
            <a:r>
              <a:rPr lang="bg-BG" sz="3400" b="1" dirty="0">
                <a:solidFill>
                  <a:schemeClr val="bg1"/>
                </a:solidFill>
              </a:rPr>
              <a:t>по-малко</a:t>
            </a:r>
            <a:r>
              <a:rPr lang="bg-BG" sz="3400" dirty="0"/>
              <a:t> от 10</a:t>
            </a:r>
            <a:endParaRPr lang="en-US" sz="3400" dirty="0"/>
          </a:p>
          <a:p>
            <a:pPr lvl="1">
              <a:lnSpc>
                <a:spcPct val="115000"/>
              </a:lnSpc>
            </a:pPr>
            <a:r>
              <a:rPr lang="en-US" dirty="0"/>
              <a:t> </a:t>
            </a:r>
            <a:r>
              <a:rPr lang="bg-BG" sz="3400" dirty="0"/>
              <a:t>четно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"И"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0700" y="4876801"/>
            <a:ext cx="8535300" cy="11541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a = int(input())</a:t>
            </a:r>
            <a:endParaRPr lang="bg-BG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if a &gt; 5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x &lt; 10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a % 2 == 0: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49DB52-4CE3-4FF8-B586-463F74F67E4C}"/>
              </a:ext>
            </a:extLst>
          </p:cNvPr>
          <p:cNvSpPr txBox="1"/>
          <p:nvPr/>
        </p:nvSpPr>
        <p:spPr>
          <a:xfrm>
            <a:off x="8888964" y="2942372"/>
            <a:ext cx="321875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dirty="0">
                <a:latin typeface="Consolas" panose="020B0609020204030204" pitchFamily="49" charset="0"/>
              </a:rPr>
              <a:t>and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FF7113D-9332-48FA-90A9-79E5B7727B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622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6710F0-5AB3-46DE-8ACB-211724DFF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F69F6D-8220-4FBA-9683-646CFB9FD3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36000" y="1195931"/>
            <a:ext cx="6384444" cy="4957073"/>
          </a:xfrm>
        </p:spPr>
        <p:txBody>
          <a:bodyPr/>
          <a:lstStyle/>
          <a:p>
            <a:r>
              <a:rPr lang="bg-BG" dirty="0"/>
              <a:t>Логически оператор </a:t>
            </a:r>
            <a:r>
              <a:rPr lang="en-GB" b="1" dirty="0">
                <a:solidFill>
                  <a:schemeClr val="bg1"/>
                </a:solidFill>
              </a:rPr>
              <a:t>and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F45EA5-B3EB-4E32-AB0A-504BBFA98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Вложени проверки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91F0EB-E786-4EBB-BB0D-2185FBF4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6205D-9E60-4246-90E7-A87EE34E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03" y="1944000"/>
            <a:ext cx="4575300" cy="15388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&gt; 5: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&lt; 10: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% 2 == 0: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8502" y="1944000"/>
            <a:ext cx="598309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5 &lt; a &lt; 10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% 2 == 0:</a:t>
            </a:r>
          </a:p>
        </p:txBody>
      </p:sp>
    </p:spTree>
    <p:extLst>
      <p:ext uri="{BB962C8B-B14F-4D97-AF65-F5344CB8AC3E}">
        <p14:creationId xmlns:p14="http://schemas.microsoft.com/office/powerpoint/2010/main" val="385104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</a:t>
            </a:r>
          </a:p>
          <a:p>
            <a:pPr lvl="1"/>
            <a:r>
              <a:rPr lang="bg-BG" sz="3300" dirty="0"/>
              <a:t>Проверява дали въведеното число от потребителя е в </a:t>
            </a:r>
            <a:br>
              <a:rPr lang="bg-BG" sz="3300" dirty="0"/>
            </a:br>
            <a:r>
              <a:rPr lang="bg-BG" sz="3300" dirty="0"/>
              <a:t>интервала </a:t>
            </a:r>
            <a:r>
              <a:rPr lang="en-US" sz="3300" dirty="0"/>
              <a:t>[</a:t>
            </a:r>
            <a:r>
              <a:rPr lang="bg-BG" sz="3300" dirty="0"/>
              <a:t>-100</a:t>
            </a:r>
            <a:r>
              <a:rPr lang="en-US" sz="3300" dirty="0"/>
              <a:t>,</a:t>
            </a:r>
            <a:r>
              <a:rPr lang="bg-BG" sz="3300" dirty="0"/>
              <a:t> 100</a:t>
            </a:r>
            <a:r>
              <a:rPr lang="en-US" sz="3300" dirty="0"/>
              <a:t>] </a:t>
            </a:r>
            <a:r>
              <a:rPr lang="bg-BG" sz="3300" dirty="0"/>
              <a:t>и е различно от 0</a:t>
            </a:r>
            <a:endParaRPr lang="bg-BG" sz="33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3300" dirty="0"/>
              <a:t>Извежда </a:t>
            </a:r>
            <a:r>
              <a:rPr lang="en-US" sz="3300" dirty="0"/>
              <a:t>"</a:t>
            </a:r>
            <a:r>
              <a:rPr lang="en-US" sz="3300" b="1" dirty="0">
                <a:latin typeface="Consolas" panose="020B0609020204030204" pitchFamily="49" charset="0"/>
              </a:rPr>
              <a:t>Yes</a:t>
            </a:r>
            <a:r>
              <a:rPr lang="en-US" sz="3300" dirty="0"/>
              <a:t>"</a:t>
            </a:r>
            <a:r>
              <a:rPr lang="bg-BG" sz="3300" dirty="0"/>
              <a:t>,</a:t>
            </a:r>
            <a:r>
              <a:rPr lang="en-US" sz="3300" dirty="0"/>
              <a:t> </a:t>
            </a:r>
            <a:r>
              <a:rPr lang="bg-BG" sz="3300" dirty="0"/>
              <a:t>ако е в интервала и различно от 0, или </a:t>
            </a:r>
            <a:r>
              <a:rPr lang="en-US" sz="3300" dirty="0"/>
              <a:t>"</a:t>
            </a:r>
            <a:r>
              <a:rPr lang="en-US" sz="3300" b="1" dirty="0">
                <a:latin typeface="Consolas" panose="020B0609020204030204" pitchFamily="49" charset="0"/>
              </a:rPr>
              <a:t>No</a:t>
            </a:r>
            <a:r>
              <a:rPr lang="en-US" sz="3300" dirty="0"/>
              <a:t>" </a:t>
            </a:r>
            <a:br>
              <a:rPr lang="bg-BG" sz="3300" dirty="0"/>
            </a:br>
            <a:r>
              <a:rPr lang="bg-BG" sz="3300" dirty="0"/>
              <a:t>ако е извън тях.</a:t>
            </a:r>
          </a:p>
          <a:p>
            <a:pPr>
              <a:spcBef>
                <a:spcPts val="1000"/>
              </a:spcBef>
            </a:pPr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Число в интервала –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913384" y="5191780"/>
            <a:ext cx="2210817" cy="523220"/>
            <a:chOff x="650909" y="5821489"/>
            <a:chExt cx="2210817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50909" y="5821489"/>
              <a:ext cx="839217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-25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839217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5459988" y="5126240"/>
            <a:ext cx="2083813" cy="523220"/>
            <a:chOff x="8902663" y="5766487"/>
            <a:chExt cx="2083813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902663" y="5766487"/>
              <a:ext cx="636013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786158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581401" y="5158612"/>
            <a:ext cx="1583461" cy="540203"/>
            <a:chOff x="5037444" y="5781875"/>
            <a:chExt cx="1583461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444" y="5798858"/>
              <a:ext cx="38643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636013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No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345582B5-612D-4061-B344-0AFFC7DAE8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373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Число в интервала – решение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1999" y="629558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https://judge.softuni.bg/Contests/2415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E8A2AD-B220-4F8A-9E1C-22658C022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499" y="1494000"/>
            <a:ext cx="10575000" cy="35558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number = int(input())</a:t>
            </a:r>
            <a:endParaRPr lang="bg-BG" sz="3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if -100</a:t>
            </a:r>
            <a:r>
              <a:rPr lang="bg-BG" sz="3600" b="1" noProof="1">
                <a:latin typeface="Consolas" pitchFamily="49" charset="0"/>
                <a:cs typeface="Consolas" pitchFamily="49" charset="0"/>
              </a:rPr>
              <a:t> &lt;=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 number &lt;= 100 </a:t>
            </a:r>
            <a:r>
              <a:rPr lang="en-US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 number != 0:</a:t>
            </a:r>
            <a:endParaRPr lang="bg-BG" sz="3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    print</a:t>
            </a:r>
            <a:r>
              <a:rPr lang="en-US" sz="36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Yes</a:t>
            </a:r>
            <a:r>
              <a:rPr lang="en-US" sz="3600" noProof="1">
                <a:latin typeface="Consolas" pitchFamily="49" charset="0"/>
                <a:cs typeface="Consolas" pitchFamily="49" charset="0"/>
              </a:rPr>
              <a:t>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    print</a:t>
            </a:r>
            <a:r>
              <a:rPr lang="en-US" sz="36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No</a:t>
            </a:r>
            <a:r>
              <a:rPr lang="en-US" sz="3600" noProof="1">
                <a:latin typeface="Consolas" pitchFamily="49" charset="0"/>
                <a:cs typeface="Consolas" pitchFamily="49" charset="0"/>
              </a:rPr>
              <a:t>")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175839-BB88-4C6A-A780-BCE71BF89E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053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619059" cy="5201066"/>
          </a:xfrm>
        </p:spPr>
        <p:txBody>
          <a:bodyPr>
            <a:normAutofit/>
          </a:bodyPr>
          <a:lstStyle/>
          <a:p>
            <a:r>
              <a:rPr lang="bg-BG" dirty="0"/>
              <a:t>Проверява дали е </a:t>
            </a:r>
            <a:r>
              <a:rPr lang="bg-BG" b="1" dirty="0">
                <a:solidFill>
                  <a:schemeClr val="bg1"/>
                </a:solidFill>
              </a:rPr>
              <a:t>изпълнено поне едно </a:t>
            </a:r>
            <a:r>
              <a:rPr lang="bg-BG" dirty="0"/>
              <a:t>измежду няколко условия</a:t>
            </a:r>
            <a:endParaRPr lang="en-US" dirty="0"/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въведената дума</a:t>
            </a:r>
            <a:r>
              <a:rPr lang="en-US" dirty="0"/>
              <a:t> </a:t>
            </a:r>
            <a:r>
              <a:rPr lang="bg-BG" dirty="0"/>
              <a:t>е: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"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Example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Demo</a:t>
            </a:r>
            <a:r>
              <a:rPr lang="en-US" dirty="0"/>
              <a:t>"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"ИЛИ"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81AF6D-D70E-4733-95AB-54D65849C6D3}"/>
              </a:ext>
            </a:extLst>
          </p:cNvPr>
          <p:cNvSpPr txBox="1"/>
          <p:nvPr/>
        </p:nvSpPr>
        <p:spPr>
          <a:xfrm>
            <a:off x="9397708" y="2619000"/>
            <a:ext cx="285068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b="1" dirty="0">
                <a:latin typeface="Consolas" panose="020B0609020204030204" pitchFamily="49" charset="0"/>
              </a:rPr>
              <a:t>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3DF843-8526-4948-9244-CE4D7F44D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185" y="4343401"/>
            <a:ext cx="8643087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word = input()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word == "Example"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word == "Demo":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7B8B233-B09C-440C-84A8-CED8361EB2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948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6710F0-5AB3-46DE-8ACB-211724DFF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F69F6D-8220-4FBA-9683-646CFB9FD3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1000" y="1195932"/>
            <a:ext cx="5770597" cy="3583068"/>
          </a:xfrm>
        </p:spPr>
        <p:txBody>
          <a:bodyPr/>
          <a:lstStyle/>
          <a:p>
            <a:r>
              <a:rPr lang="bg-BG" dirty="0"/>
              <a:t>Логически оператор </a:t>
            </a:r>
            <a:r>
              <a:rPr lang="en-GB" b="1" dirty="0">
                <a:solidFill>
                  <a:schemeClr val="bg1"/>
                </a:solidFill>
              </a:rPr>
              <a:t>or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F45EA5-B3EB-4E32-AB0A-504BBFA98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545598" cy="3583069"/>
          </a:xfrm>
        </p:spPr>
        <p:txBody>
          <a:bodyPr/>
          <a:lstStyle/>
          <a:p>
            <a:r>
              <a:rPr lang="bg-BG" dirty="0"/>
              <a:t>Вложени проверки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91F0EB-E786-4EBB-BB0D-2185FBF4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6205D-9E60-4246-90E7-A87EE34E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02" y="1944000"/>
            <a:ext cx="4903098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word == 'Example':</a:t>
            </a:r>
          </a:p>
          <a:p>
            <a:pPr lvl="0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elif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word == 'Demo':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1001" y="1944000"/>
            <a:ext cx="4230000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word == 'Example'</a:t>
            </a:r>
          </a:p>
          <a:p>
            <a:pPr lvl="0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word == 'Demo':</a:t>
            </a:r>
          </a:p>
        </p:txBody>
      </p:sp>
    </p:spTree>
    <p:extLst>
      <p:ext uri="{BB962C8B-B14F-4D97-AF65-F5344CB8AC3E}">
        <p14:creationId xmlns:p14="http://schemas.microsoft.com/office/powerpoint/2010/main" val="99989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въведеният вход от потребителя е плод или зеленчук</a:t>
            </a:r>
            <a:r>
              <a:rPr lang="en-US" dirty="0"/>
              <a:t> </a:t>
            </a:r>
            <a:r>
              <a:rPr lang="bg-BG" dirty="0"/>
              <a:t>измежду изброените:</a:t>
            </a:r>
          </a:p>
          <a:p>
            <a:pPr lvl="2"/>
            <a:r>
              <a:rPr lang="bg-BG" dirty="0"/>
              <a:t>Плодове:</a:t>
            </a:r>
            <a:r>
              <a:rPr lang="en-US" dirty="0"/>
              <a:t> banana, apple, kiwi, cherry, lemon, grapes</a:t>
            </a:r>
            <a:endParaRPr lang="bg-BG" dirty="0"/>
          </a:p>
          <a:p>
            <a:pPr lvl="2"/>
            <a:r>
              <a:rPr lang="bg-BG" dirty="0"/>
              <a:t>Зеленчуци:</a:t>
            </a:r>
            <a:r>
              <a:rPr lang="en-US" dirty="0"/>
              <a:t> tomato, cucumber, pepper, carrot</a:t>
            </a:r>
            <a:endParaRPr lang="bg-BG" dirty="0"/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vegetable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fruit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unknown</a:t>
            </a:r>
            <a:r>
              <a:rPr lang="en-US" dirty="0"/>
              <a:t>"</a:t>
            </a:r>
            <a:endParaRPr lang="bg-BG" dirty="0"/>
          </a:p>
          <a:p>
            <a:pPr>
              <a:spcBef>
                <a:spcPts val="1800"/>
              </a:spcBef>
            </a:pPr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Плод или зеленчук –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440124" y="5922332"/>
            <a:ext cx="3077114" cy="523220"/>
            <a:chOff x="162386" y="5796812"/>
            <a:chExt cx="3077114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62386" y="5796812"/>
              <a:ext cx="1301691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lemon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1216991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fruit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8420138" y="5881469"/>
            <a:ext cx="3458219" cy="523220"/>
            <a:chOff x="8418549" y="5766487"/>
            <a:chExt cx="3458219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418549" y="5766487"/>
              <a:ext cx="107378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java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167645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unknown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901464" y="5913841"/>
            <a:ext cx="4099536" cy="540203"/>
            <a:chOff x="3899876" y="5781875"/>
            <a:chExt cx="4099536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876" y="5798858"/>
              <a:ext cx="14569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carrot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201452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vegetable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1E9B0097-1A9C-48AC-9BB8-36A34344BB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777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Плод или зеленчук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35792" y="1760871"/>
            <a:ext cx="11187038" cy="3854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 input()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food == "banana"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"apple"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"kiwi"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</a:t>
            </a:r>
            <a:br>
              <a:rPr lang="en-US" sz="2600" b="1" noProof="1"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latin typeface="Consolas" pitchFamily="49" charset="0"/>
                <a:cs typeface="Consolas" pitchFamily="49" charset="0"/>
              </a:rPr>
              <a:t>    food == "cherry"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"lemon"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or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"grapes":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print("fruit")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elif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"tomato"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"cucumber"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</a:t>
            </a:r>
            <a:br>
              <a:rPr lang="en-US" sz="2600" b="1" noProof="1"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food == "pepper"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"carrot":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print("vegetable")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print("unknown")</a:t>
            </a:r>
          </a:p>
        </p:txBody>
      </p:sp>
      <p:sp>
        <p:nvSpPr>
          <p:cNvPr id="7" name="Rectangle 6"/>
          <p:cNvSpPr/>
          <p:nvPr/>
        </p:nvSpPr>
        <p:spPr>
          <a:xfrm>
            <a:off x="695311" y="6392408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https://judge.softuni.bg/Contests/2415</a:t>
            </a:r>
            <a:endParaRPr lang="en-US" sz="24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A1E3FEA-7273-40B2-AA56-E4490AD83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42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Проверява дали </a:t>
            </a:r>
            <a:r>
              <a:rPr lang="bg-BG" b="1" dirty="0">
                <a:solidFill>
                  <a:schemeClr val="bg1"/>
                </a:solidFill>
              </a:rPr>
              <a:t>не 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изпълнено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дадено услови</a:t>
            </a:r>
            <a:r>
              <a:rPr lang="en-US" dirty="0"/>
              <a:t>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/>
              <a:t>Пример: 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Проверка дали</a:t>
            </a:r>
            <a:r>
              <a:rPr lang="en-US" dirty="0"/>
              <a:t> </a:t>
            </a:r>
            <a:r>
              <a:rPr lang="bg-BG" dirty="0"/>
              <a:t>число е по-голямо от 10 и е четно: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400" y="3221518"/>
            <a:ext cx="8839200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valid = number &gt; 10 and number % 2 == 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valid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: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print("Invalid")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B73D9-C3F9-47C9-830F-1DDE108D514A}"/>
              </a:ext>
            </a:extLst>
          </p:cNvPr>
          <p:cNvSpPr txBox="1"/>
          <p:nvPr/>
        </p:nvSpPr>
        <p:spPr>
          <a:xfrm>
            <a:off x="8526000" y="4765119"/>
            <a:ext cx="29892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b="1" dirty="0">
                <a:latin typeface="Consolas" panose="020B0609020204030204" pitchFamily="49" charset="0"/>
              </a:rPr>
              <a:t>NOT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17C09B9-7DED-4E7A-8467-57C0AD0BF9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262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0753D4A-29B6-4134-BE9E-516DC1D130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#pb-may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245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3" y="126787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цяло число </a:t>
            </a:r>
            <a:r>
              <a:rPr lang="en-GB" sz="3000" dirty="0"/>
              <a:t>- </a:t>
            </a:r>
            <a:r>
              <a:rPr lang="bg-BG" sz="3000" dirty="0"/>
              <a:t>въведено 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Числото е валидно ако е в интервала </a:t>
            </a:r>
            <a:r>
              <a:rPr lang="en-US" sz="3000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100…200</a:t>
            </a:r>
            <a:r>
              <a:rPr lang="en-US" sz="3000" dirty="0"/>
              <a:t>] </a:t>
            </a:r>
            <a:r>
              <a:rPr lang="bg-BG" sz="3000" dirty="0"/>
              <a:t>или е </a:t>
            </a:r>
            <a:r>
              <a:rPr lang="bg-BG" sz="3000" b="1" dirty="0">
                <a:solidFill>
                  <a:schemeClr val="bg1"/>
                </a:solidFill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Ако числото е невалидно да се отпечата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</a:rPr>
              <a:t>invalid</a:t>
            </a:r>
            <a:r>
              <a:rPr lang="en-US" sz="3000" dirty="0"/>
              <a:t>",</a:t>
            </a:r>
            <a:endParaRPr lang="bg-BG" sz="3000" dirty="0"/>
          </a:p>
          <a:p>
            <a:pPr marL="442912" lvl="1" indent="0">
              <a:lnSpc>
                <a:spcPct val="100000"/>
              </a:lnSpc>
              <a:buNone/>
            </a:pPr>
            <a:r>
              <a:rPr lang="bg-BG" sz="3000" dirty="0"/>
              <a:t>в противен случай да не се отпечатва нищо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</a:t>
            </a:r>
            <a:r>
              <a:rPr lang="en-US" sz="3200" dirty="0"/>
              <a:t>:</a:t>
            </a:r>
            <a:endParaRPr lang="bg-BG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Невалидно число -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655888" y="5197365"/>
            <a:ext cx="3158779" cy="540156"/>
            <a:chOff x="1653861" y="4649433"/>
            <a:chExt cx="2119332" cy="56098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19158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lang="en-GB" sz="2800" b="1" dirty="0">
                  <a:latin typeface="Consolas" panose="020B0609020204030204" pitchFamily="49" charset="0"/>
                </a:rPr>
                <a:t>invalid</a:t>
              </a:r>
              <a:endParaRPr kumimoji="0" lang="bg-BG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3861" y="4649433"/>
              <a:ext cx="542000" cy="56097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bg-BG" sz="2800" b="1" i="0" u="none" strike="noStrike" kern="1200" cap="none" spc="0" normalizeH="0" baseline="0" noProof="1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Arial" panose="020B0604020202020204" pitchFamily="34" charset="0"/>
                </a:rPr>
                <a:t>75</a:t>
              </a:r>
              <a:endParaRPr kumimoji="0" lang="it-IT" sz="28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269764" y="4826043"/>
              <a:ext cx="26362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6663472" y="5197365"/>
            <a:ext cx="4562531" cy="560216"/>
            <a:chOff x="1979933" y="5678345"/>
            <a:chExt cx="1719123" cy="56021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3896" y="5698413"/>
              <a:ext cx="1085160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</a:t>
              </a:r>
              <a:r>
                <a:rPr kumimoji="0" lang="bg-BG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няма изход</a:t>
              </a: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)</a:t>
              </a:r>
              <a:endParaRPr kumimoji="0" lang="bg-BG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933" y="5678345"/>
              <a:ext cx="37600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800" b="1" i="0" u="none" strike="noStrike" kern="1200" cap="none" spc="0" normalizeH="0" baseline="0" noProof="1">
                  <a:ln>
                    <a:noFill/>
                  </a:ln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150</a:t>
              </a: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410428" y="5841308"/>
              <a:ext cx="166380" cy="22720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21C8BC5-A37E-4903-8967-21662C955E69}"/>
              </a:ext>
            </a:extLst>
          </p:cNvPr>
          <p:cNvSpPr txBox="1"/>
          <p:nvPr/>
        </p:nvSpPr>
        <p:spPr>
          <a:xfrm>
            <a:off x="762000" y="6269917"/>
            <a:ext cx="10591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pPr lvl="0" algn="ctr">
              <a:defRPr/>
            </a:pPr>
            <a:r>
              <a:rPr kumimoji="0" lang="bg-BG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Тестване на решението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lang="en-US" sz="2000" dirty="0">
                <a:hlinkClick r:id="rId2"/>
              </a:rPr>
              <a:t>https://judge.softuni.bg/Contests/2415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535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Невалидно число - решение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1C8BC5-A37E-4903-8967-21662C955E69}"/>
              </a:ext>
            </a:extLst>
          </p:cNvPr>
          <p:cNvSpPr txBox="1"/>
          <p:nvPr/>
        </p:nvSpPr>
        <p:spPr>
          <a:xfrm>
            <a:off x="762000" y="6269917"/>
            <a:ext cx="10591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pPr lvl="0" algn="ctr">
              <a:defRPr/>
            </a:pPr>
            <a:r>
              <a:rPr kumimoji="0" lang="bg-BG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Тестване на решението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lang="en-US" sz="2000" dirty="0">
                <a:hlinkClick r:id="rId2"/>
              </a:rPr>
              <a:t>https://judge.softuni.bg/Contests/2415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CA590D-B29C-4D9D-834B-B9F64D4D9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600" y="2259000"/>
            <a:ext cx="811479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number = int(input())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valid = 100 &lt;= number &lt;= 200 or number == 0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if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valid: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    print('invalid')</a:t>
            </a:r>
          </a:p>
        </p:txBody>
      </p:sp>
    </p:spTree>
    <p:extLst>
      <p:ext uri="{BB962C8B-B14F-4D97-AF65-F5344CB8AC3E}">
        <p14:creationId xmlns:p14="http://schemas.microsoft.com/office/powerpoint/2010/main" val="303293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4746" y="1151122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Чрез скоби </a:t>
            </a:r>
            <a:r>
              <a:rPr lang="en-US" b="1" dirty="0">
                <a:solidFill>
                  <a:schemeClr val="bg1"/>
                </a:solidFill>
              </a:rPr>
              <a:t>( ) </a:t>
            </a:r>
            <a:r>
              <a:rPr lang="bg-BG" dirty="0"/>
              <a:t>можем да приоритизираме условия</a:t>
            </a:r>
            <a:endParaRPr lang="bg-B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Приоритет на условия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EEEF2A-4D54-478C-9632-2137A5996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" y="2228138"/>
            <a:ext cx="101346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 =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50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b = 200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 = 300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&gt;= 100 and b &lt;= 200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or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 + b &gt;= 300 and c &lt;= 400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print("Yes")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Yes</a:t>
            </a:r>
            <a:endParaRPr lang="bg-BG" sz="24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a &gt;= 100 and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 &lt;= 200 or c + b &gt;= 300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and c &lt;= 400: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print("Yes")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No output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F6E0694-27EA-46C2-8424-FBC898CE9A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169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/>
              <a:t>Решаване на задачи в клас(лаб)</a:t>
            </a:r>
            <a:endParaRPr lang="bg-BG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53000" y="1253544"/>
            <a:ext cx="2292454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4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 чете потребителски вход:</a:t>
            </a:r>
            <a:endParaRPr lang="bg-BG" sz="3200" dirty="0"/>
          </a:p>
          <a:p>
            <a:pPr lvl="2"/>
            <a:r>
              <a:rPr lang="bg-BG" sz="3300" dirty="0"/>
              <a:t>Продукт</a:t>
            </a:r>
          </a:p>
          <a:p>
            <a:pPr lvl="2"/>
            <a:r>
              <a:rPr lang="bg-BG" sz="3300" dirty="0"/>
              <a:t>Ден</a:t>
            </a:r>
          </a:p>
          <a:p>
            <a:pPr lvl="2"/>
            <a:r>
              <a:rPr lang="bg-BG" sz="3300" dirty="0"/>
              <a:t>Количество</a:t>
            </a:r>
          </a:p>
          <a:p>
            <a:pPr lvl="1"/>
            <a:r>
              <a:rPr lang="bg-BG" sz="3300" dirty="0"/>
              <a:t>Извежда сумата, която трябва да се заплати според </a:t>
            </a:r>
            <a:r>
              <a:rPr lang="en-US" sz="3300" dirty="0"/>
              <a:t> </a:t>
            </a:r>
            <a:r>
              <a:rPr lang="bg-BG" sz="3300" dirty="0"/>
              <a:t>деня и </a:t>
            </a:r>
            <a:br>
              <a:rPr lang="en-US" sz="3300" dirty="0"/>
            </a:br>
            <a:r>
              <a:rPr lang="bg-BG" sz="3300" dirty="0"/>
              <a:t>продукта</a:t>
            </a:r>
            <a:endParaRPr lang="en-US" sz="33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Магазин за плодове – условие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55098-E2BD-4CDE-8090-D90CB166ED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885" y="2143421"/>
            <a:ext cx="1371600" cy="137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F70088-9D74-4E7F-BB37-30BB134C24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985" y="2743200"/>
            <a:ext cx="1143000" cy="1143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67F61F-1F92-4B4F-8912-19E8CE9747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478" y="2143421"/>
            <a:ext cx="1677988" cy="1677988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EEE9B8CB-1E3B-4D4A-AECB-253FE7666E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82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работни дни </a:t>
            </a:r>
            <a:r>
              <a:rPr lang="bg-BG" sz="3200" dirty="0"/>
              <a:t>продава на следните цени:</a:t>
            </a:r>
          </a:p>
          <a:p>
            <a:endParaRPr lang="bg-BG" sz="3200" dirty="0"/>
          </a:p>
          <a:p>
            <a:endParaRPr lang="bg-BG" sz="3200" dirty="0"/>
          </a:p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почивни дни </a:t>
            </a:r>
            <a:r>
              <a:rPr lang="bg-BG" sz="3200" dirty="0"/>
              <a:t>цените са по-високи:</a:t>
            </a:r>
          </a:p>
          <a:p>
            <a:endParaRPr lang="bg-BG" sz="3200" dirty="0"/>
          </a:p>
          <a:p>
            <a:endParaRPr lang="bg-BG" sz="3200" dirty="0"/>
          </a:p>
          <a:p>
            <a:pPr>
              <a:spcBef>
                <a:spcPts val="1800"/>
              </a:spcBef>
            </a:pPr>
            <a:r>
              <a:rPr lang="bg-BG" sz="3200" dirty="0"/>
              <a:t>Примерен</a:t>
            </a:r>
            <a:br>
              <a:rPr lang="bg-BG" sz="3200" dirty="0"/>
            </a:br>
            <a:r>
              <a:rPr lang="bg-BG" sz="3200" dirty="0"/>
              <a:t>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Магазин за плодове – условие (2)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83180" y="5183050"/>
            <a:ext cx="156982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apple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Tuesday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61570" y="5544977"/>
            <a:ext cx="915988" cy="4935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2.40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367088" y="5183050"/>
            <a:ext cx="153764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orange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Sunday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77400" y="5614679"/>
            <a:ext cx="914400" cy="5026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2.70</a:t>
            </a:r>
          </a:p>
        </p:txBody>
      </p:sp>
      <p:sp>
        <p:nvSpPr>
          <p:cNvPr id="13" name="Right Arrow 6">
            <a:extLst>
              <a:ext uri="{FF2B5EF4-FFF2-40B4-BE49-F238E27FC236}">
                <a16:creationId xmlns:a16="http://schemas.microsoft.com/office/drawing/2014/main" id="{10CBA5C2-F76B-4AD7-8836-A7DD9332FAAD}"/>
              </a:ext>
            </a:extLst>
          </p:cNvPr>
          <p:cNvSpPr/>
          <p:nvPr/>
        </p:nvSpPr>
        <p:spPr>
          <a:xfrm>
            <a:off x="5121753" y="5706270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ight Arrow 6">
            <a:extLst>
              <a:ext uri="{FF2B5EF4-FFF2-40B4-BE49-F238E27FC236}">
                <a16:creationId xmlns:a16="http://schemas.microsoft.com/office/drawing/2014/main" id="{C6252EF7-0AF9-4C23-8E8C-530C73D74965}"/>
              </a:ext>
            </a:extLst>
          </p:cNvPr>
          <p:cNvSpPr/>
          <p:nvPr/>
        </p:nvSpPr>
        <p:spPr>
          <a:xfrm>
            <a:off x="9138668" y="5706270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330901"/>
              </p:ext>
            </p:extLst>
          </p:nvPr>
        </p:nvGraphicFramePr>
        <p:xfrm>
          <a:off x="609600" y="1905001"/>
          <a:ext cx="10818812" cy="10236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8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3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28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177163716"/>
                    </a:ext>
                  </a:extLst>
                </a:gridCol>
                <a:gridCol w="1448836">
                  <a:extLst>
                    <a:ext uri="{9D8B030D-6E8A-4147-A177-3AD203B41FA5}">
                      <a16:colId xmlns:a16="http://schemas.microsoft.com/office/drawing/2014/main" val="2658179377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плод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banana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grapefruit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kiwi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pineapple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цена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415351"/>
              </p:ext>
            </p:extLst>
          </p:nvPr>
        </p:nvGraphicFramePr>
        <p:xfrm>
          <a:off x="609600" y="3736394"/>
          <a:ext cx="10818812" cy="10236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8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44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177163716"/>
                    </a:ext>
                  </a:extLst>
                </a:gridCol>
                <a:gridCol w="1448836">
                  <a:extLst>
                    <a:ext uri="{9D8B030D-6E8A-4147-A177-3AD203B41FA5}">
                      <a16:colId xmlns:a16="http://schemas.microsoft.com/office/drawing/2014/main" val="2658179377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плод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banana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grapefruit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kiwi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pineapple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цена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Slide Number">
            <a:extLst>
              <a:ext uri="{FF2B5EF4-FFF2-40B4-BE49-F238E27FC236}">
                <a16:creationId xmlns:a16="http://schemas.microsoft.com/office/drawing/2014/main" id="{F6EF5E46-C573-4089-992C-B5C84FDF70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075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Магазин за плодове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19100" y="1295400"/>
            <a:ext cx="113538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day == 'saturday' or day == 'sunday':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fruit == 'banana':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price = 2.70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elif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fruit == 'apple':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price = 1.25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TODO: check other fruits…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elif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day == 'monday' or day == 'tuesday' or day ==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'wednesday' or day == 'thursday' or day == 'friday':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fruit == 'banana':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price = 2.50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TODO: check other fruits…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768443" y="621932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https://judge.softuni.bg/Contests/2415</a:t>
            </a:r>
            <a:endParaRPr lang="en-US" sz="24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6BA134A-E863-4BB1-946F-9F0F92946E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661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bg-BG" sz="3400" dirty="0"/>
              <a:t>Напишете програма, която чете от потребителя:</a:t>
            </a:r>
          </a:p>
          <a:p>
            <a:pPr lvl="2"/>
            <a:r>
              <a:rPr lang="bg-BG" sz="3000" dirty="0"/>
              <a:t>Град</a:t>
            </a:r>
          </a:p>
          <a:p>
            <a:pPr lvl="2"/>
            <a:r>
              <a:rPr lang="bg-BG" sz="3000" dirty="0"/>
              <a:t>Обем на продажби </a:t>
            </a:r>
            <a:r>
              <a:rPr lang="en-US" sz="3000" dirty="0"/>
              <a:t>(</a:t>
            </a:r>
            <a:r>
              <a:rPr lang="bg-BG" sz="3000" dirty="0"/>
              <a:t>реално число</a:t>
            </a:r>
            <a:r>
              <a:rPr lang="en-US" sz="3000" dirty="0"/>
              <a:t>)</a:t>
            </a:r>
            <a:endParaRPr lang="bg-BG" sz="3000" dirty="0"/>
          </a:p>
          <a:p>
            <a:pPr lvl="1"/>
            <a:r>
              <a:rPr lang="bg-BG" sz="3000" dirty="0"/>
              <a:t>Изчислява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комисионната</a:t>
            </a:r>
            <a:r>
              <a:rPr lang="bg-BG" sz="3000" dirty="0"/>
              <a:t>, която дадена фирма дава на </a:t>
            </a:r>
            <a:br>
              <a:rPr lang="en-US" sz="3000" dirty="0"/>
            </a:br>
            <a:r>
              <a:rPr lang="bg-BG" sz="3000" dirty="0"/>
              <a:t>търговците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според града и обема на продажбите</a:t>
            </a:r>
          </a:p>
          <a:p>
            <a:pPr lvl="1"/>
            <a:r>
              <a:rPr lang="bg-BG" sz="3000" dirty="0"/>
              <a:t>Извежда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стойността</a:t>
            </a:r>
            <a:r>
              <a:rPr lang="bg-BG" sz="3000" dirty="0"/>
              <a:t> на комисионната, закръглена до 2 цифри </a:t>
            </a:r>
            <a:br>
              <a:rPr lang="bg-BG" sz="3000" dirty="0"/>
            </a:br>
            <a:r>
              <a:rPr lang="bg-BG" sz="3000" dirty="0"/>
              <a:t>след десетичната запетая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Търговски комисионни – условие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32946-52EB-47D1-9C07-2C09AC7CDE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000" y="1449000"/>
            <a:ext cx="1734884" cy="1734884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81438DB-EE2D-4B0B-B1D4-03CBA107D1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035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73607"/>
            <a:ext cx="11804822" cy="5570355"/>
          </a:xfrm>
        </p:spPr>
        <p:txBody>
          <a:bodyPr>
            <a:noAutofit/>
          </a:bodyPr>
          <a:lstStyle/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kumimoji="1" lang="bg-BG" sz="2400" b="1" dirty="0"/>
          </a:p>
          <a:p>
            <a:r>
              <a:rPr lang="bg-BG" sz="3200" dirty="0"/>
              <a:t>Примерен вход и изход: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Търговски комисионни – условие</a:t>
            </a:r>
            <a:r>
              <a:rPr lang="en-US" dirty="0"/>
              <a:t> (2)</a:t>
            </a:r>
            <a:r>
              <a:rPr lang="bg-BG" dirty="0"/>
              <a:t> 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ABBAE6-E215-4321-9A1B-BF492B9B2288}"/>
              </a:ext>
            </a:extLst>
          </p:cNvPr>
          <p:cNvGrpSpPr/>
          <p:nvPr/>
        </p:nvGrpSpPr>
        <p:grpSpPr>
          <a:xfrm>
            <a:off x="1447802" y="5256828"/>
            <a:ext cx="3568431" cy="908275"/>
            <a:chOff x="1816008" y="5254388"/>
            <a:chExt cx="3568431" cy="908275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231458" y="5442298"/>
              <a:ext cx="1152981" cy="5081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dirty="0">
                  <a:latin typeface="Consolas" panose="020B0609020204030204" pitchFamily="49" charset="0"/>
                </a:rPr>
                <a:t>27.50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816008" y="5254388"/>
              <a:ext cx="1593952" cy="9082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15000"/>
                </a:lnSpc>
                <a:spcBef>
                  <a:spcPts val="400"/>
                </a:spcBef>
              </a:pPr>
              <a:r>
                <a:rPr lang="en-US" sz="26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Plovdiv</a:t>
              </a:r>
            </a:p>
            <a:p>
              <a:r>
                <a:rPr lang="bg-BG" sz="26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499.99</a:t>
              </a:r>
              <a:endPara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3630209" y="5594225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3167CEF-A3F1-4ED3-82AB-2D0C0EEBC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1" y="4214334"/>
            <a:ext cx="2143985" cy="2143985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801268"/>
              </p:ext>
            </p:extLst>
          </p:nvPr>
        </p:nvGraphicFramePr>
        <p:xfrm>
          <a:off x="836612" y="1686862"/>
          <a:ext cx="10515600" cy="20142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6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7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 / цена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≤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500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 &lt;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1 000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1 000 &lt;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1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&gt;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  <a:endParaRPr kumimoji="1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7%</a:t>
                      </a:r>
                      <a:endParaRPr kumimoji="1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83245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524176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2C9545C9-E2A2-42FD-9B85-F5B890927846}"/>
              </a:ext>
            </a:extLst>
          </p:cNvPr>
          <p:cNvSpPr/>
          <p:nvPr/>
        </p:nvSpPr>
        <p:spPr>
          <a:xfrm>
            <a:off x="762000" y="629558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https://judge.softuni.bg/Contests/2415</a:t>
            </a:r>
            <a:endParaRPr lang="en-US" sz="2400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38744E1D-B144-4461-A686-9E5CAD5E33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467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Търговски комисионни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82585" y="1371600"/>
            <a:ext cx="10944000" cy="4862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town = 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commission = -1.0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if town == "Sofia":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if sales &gt;= 0 and sales &lt;= 500: comission = 0.05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elif sales &gt; 500 and sales &lt;= 1000: comission = 0.07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TODO: check the other price ranges…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elif town == "Varna":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TODO: check the price ranges…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elif town == "Plovdiv":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TODO: check the price ranges…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if commission &gt;= 0: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print(f"{sales * commission:.2f}")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else:</a:t>
            </a:r>
            <a:endParaRPr lang="bg-BG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 print("error")</a:t>
            </a:r>
          </a:p>
        </p:txBody>
      </p:sp>
      <p:sp>
        <p:nvSpPr>
          <p:cNvPr id="6" name="Rectangle 5"/>
          <p:cNvSpPr/>
          <p:nvPr/>
        </p:nvSpPr>
        <p:spPr>
          <a:xfrm>
            <a:off x="620585" y="629558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https://judge.softuni.bg/Contests/2415</a:t>
            </a:r>
            <a:endParaRPr lang="en-US" sz="24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8EE7F07-C666-47C8-A172-0CC332F78F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93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BB67-AC1C-4784-85E5-CE6A5C7C276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B8EAA8-ACB3-44D8-A4C5-B402403F80D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159" y="1385091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27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8304" y="1405262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4" y="1624495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600" dirty="0">
                <a:solidFill>
                  <a:schemeClr val="bg2"/>
                </a:solidFill>
              </a:rPr>
              <a:t>Вложени условни конструкции</a:t>
            </a:r>
            <a:r>
              <a:rPr lang="bg-BG" sz="3600" dirty="0"/>
              <a:t>:</a:t>
            </a:r>
            <a:endParaRPr lang="bg-BG" sz="3600" dirty="0">
              <a:solidFill>
                <a:schemeClr val="bg2"/>
              </a:solidFill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600" dirty="0">
                <a:solidFill>
                  <a:schemeClr val="bg2"/>
                </a:solidFill>
              </a:rPr>
              <a:t>Логически оператори - </a:t>
            </a:r>
            <a:r>
              <a:rPr lang="en-US" sz="3600" b="1" dirty="0">
                <a:solidFill>
                  <a:schemeClr val="bg1"/>
                </a:solidFill>
              </a:rPr>
              <a:t>and</a:t>
            </a:r>
            <a:r>
              <a:rPr lang="en-US" sz="3600" dirty="0">
                <a:solidFill>
                  <a:schemeClr val="bg2"/>
                </a:solidFill>
              </a:rPr>
              <a:t>, </a:t>
            </a:r>
            <a:r>
              <a:rPr lang="en-US" sz="3600" b="1" dirty="0">
                <a:solidFill>
                  <a:schemeClr val="bg1"/>
                </a:solidFill>
              </a:rPr>
              <a:t>or</a:t>
            </a:r>
            <a:r>
              <a:rPr lang="en-US" sz="3600" dirty="0">
                <a:solidFill>
                  <a:schemeClr val="bg2"/>
                </a:solidFill>
              </a:rPr>
              <a:t>,</a:t>
            </a:r>
            <a:r>
              <a:rPr lang="bg-BG" sz="3600" dirty="0">
                <a:solidFill>
                  <a:schemeClr val="bg2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!</a:t>
            </a:r>
            <a:endParaRPr lang="bg-BG" sz="3600" b="1" dirty="0">
              <a:solidFill>
                <a:schemeClr val="bg1"/>
              </a:solidFill>
            </a:endParaRP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bg-BG" sz="3600" dirty="0">
                <a:solidFill>
                  <a:schemeClr val="bg2"/>
                </a:solidFill>
              </a:rPr>
              <a:t>Приоритет на условия – </a:t>
            </a:r>
            <a:r>
              <a:rPr lang="bg-BG" sz="3600" b="1" dirty="0">
                <a:solidFill>
                  <a:schemeClr val="bg1"/>
                </a:solidFill>
              </a:rPr>
              <a:t>()</a:t>
            </a:r>
          </a:p>
          <a:p>
            <a:pPr marL="0" indent="0">
              <a:lnSpc>
                <a:spcPct val="130000"/>
              </a:lnSpc>
              <a:buClr>
                <a:schemeClr val="bg2"/>
              </a:buClr>
              <a:buNone/>
            </a:pP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A46F76-7AA9-4AE6-9B9C-60CA7AFE29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562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49518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585E87E-88AE-4C14-900E-704E72E60B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502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7792D79-D2D4-4EA7-B104-E217442C65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19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 sz="4000" dirty="0"/>
              <a:t>1. </a:t>
            </a:r>
            <a:r>
              <a:rPr lang="bg-BG" sz="3800" dirty="0"/>
              <a:t>Коя променлива е наименувана правилно</a:t>
            </a:r>
            <a:r>
              <a:rPr lang="en-US" sz="3800" dirty="0"/>
              <a:t>?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246B03-AA95-4DB9-8B15-0117432455A7}"/>
              </a:ext>
            </a:extLst>
          </p:cNvPr>
          <p:cNvGrpSpPr/>
          <p:nvPr/>
        </p:nvGrpSpPr>
        <p:grpSpPr>
          <a:xfrm>
            <a:off x="6096001" y="2057401"/>
            <a:ext cx="3405137" cy="2343211"/>
            <a:chOff x="4685451" y="4653849"/>
            <a:chExt cx="3806179" cy="2980015"/>
          </a:xfrm>
        </p:grpSpPr>
        <p:sp>
          <p:nvSpPr>
            <p:cNvPr id="20" name="Speech Bubble: Oval 19">
              <a:extLst>
                <a:ext uri="{FF2B5EF4-FFF2-40B4-BE49-F238E27FC236}">
                  <a16:creationId xmlns:a16="http://schemas.microsoft.com/office/drawing/2014/main" id="{ACF47EB7-185A-4A6B-B401-54AF17EF61ED}"/>
                </a:ext>
              </a:extLst>
            </p:cNvPr>
            <p:cNvSpPr/>
            <p:nvPr/>
          </p:nvSpPr>
          <p:spPr bwMode="auto">
            <a:xfrm>
              <a:off x="4928628" y="4653849"/>
              <a:ext cx="3560531" cy="2980015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900793-D749-4B46-9124-C17720B714D4}"/>
                </a:ext>
              </a:extLst>
            </p:cNvPr>
            <p:cNvSpPr txBox="1"/>
            <p:nvPr/>
          </p:nvSpPr>
          <p:spPr>
            <a:xfrm>
              <a:off x="4685451" y="5703636"/>
              <a:ext cx="3806179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SavedMoney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94C2715-28FC-4F23-8C86-D9AAFE309FF3}"/>
              </a:ext>
            </a:extLst>
          </p:cNvPr>
          <p:cNvGrpSpPr/>
          <p:nvPr/>
        </p:nvGrpSpPr>
        <p:grpSpPr>
          <a:xfrm>
            <a:off x="991934" y="4230121"/>
            <a:ext cx="3732466" cy="1275547"/>
            <a:chOff x="828200" y="2000154"/>
            <a:chExt cx="4380185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808160C5-AE44-435C-9489-C929AEE86AA4}"/>
                </a:ext>
              </a:extLst>
            </p:cNvPr>
            <p:cNvSpPr/>
            <p:nvPr/>
          </p:nvSpPr>
          <p:spPr bwMode="auto">
            <a:xfrm>
              <a:off x="960893" y="2000154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25C0FD-7737-4728-A1A5-04544FEDE4EA}"/>
                </a:ext>
              </a:extLst>
            </p:cNvPr>
            <p:cNvSpPr txBox="1"/>
            <p:nvPr/>
          </p:nvSpPr>
          <p:spPr>
            <a:xfrm>
              <a:off x="828200" y="2300599"/>
              <a:ext cx="4380185" cy="93335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спестениПари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0A5B59-968B-4B2D-AE7A-48F218E2F320}"/>
              </a:ext>
            </a:extLst>
          </p:cNvPr>
          <p:cNvGrpSpPr/>
          <p:nvPr/>
        </p:nvGrpSpPr>
        <p:grpSpPr>
          <a:xfrm>
            <a:off x="7240334" y="4588294"/>
            <a:ext cx="3505200" cy="1275547"/>
            <a:chOff x="8138855" y="2320388"/>
            <a:chExt cx="2993647" cy="1266985"/>
          </a:xfrm>
        </p:grpSpPr>
        <p:sp>
          <p:nvSpPr>
            <p:cNvPr id="27" name="Speech Bubble: Rectangle with Corners Rounded 26">
              <a:extLst>
                <a:ext uri="{FF2B5EF4-FFF2-40B4-BE49-F238E27FC236}">
                  <a16:creationId xmlns:a16="http://schemas.microsoft.com/office/drawing/2014/main" id="{AFC2D7E6-355F-4AE9-9702-98C790EA336D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861895-A35B-404B-B7F1-818649FD562E}"/>
                </a:ext>
              </a:extLst>
            </p:cNvPr>
            <p:cNvSpPr txBox="1"/>
            <p:nvPr/>
          </p:nvSpPr>
          <p:spPr>
            <a:xfrm>
              <a:off x="8332954" y="2576440"/>
              <a:ext cx="2690186" cy="75972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400" b="1" dirty="0">
                  <a:solidFill>
                    <a:schemeClr val="bg2"/>
                  </a:solidFill>
                </a:rPr>
                <a:t>spesteniPari4ki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CA66E9B-7F39-4FEC-BEA7-05008F1F0F8F}"/>
              </a:ext>
            </a:extLst>
          </p:cNvPr>
          <p:cNvGrpSpPr/>
          <p:nvPr/>
        </p:nvGrpSpPr>
        <p:grpSpPr>
          <a:xfrm>
            <a:off x="2711257" y="2521394"/>
            <a:ext cx="3435996" cy="1524000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7524A535-E5A8-41B9-AA18-F40C1CBD1271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8E74DF-49CB-41CC-B9AE-B95C965599BC}"/>
                </a:ext>
              </a:extLst>
            </p:cNvPr>
            <p:cNvSpPr txBox="1"/>
            <p:nvPr/>
          </p:nvSpPr>
          <p:spPr>
            <a:xfrm>
              <a:off x="1095265" y="4654291"/>
              <a:ext cx="5486139" cy="10564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noProof="1"/>
                <a:t>saved_money</a:t>
              </a:r>
            </a:p>
          </p:txBody>
        </p:sp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FCCB9C1A-7603-4ECC-820B-3723822F8F6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7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/>
          <a:lstStyle/>
          <a:p>
            <a:r>
              <a:rPr lang="en-US" sz="3400" dirty="0"/>
              <a:t>2. </a:t>
            </a:r>
            <a:r>
              <a:rPr lang="bg-BG" sz="3400" dirty="0"/>
              <a:t>Каква стойност ще присвои променливата </a:t>
            </a:r>
            <a:r>
              <a:rPr lang="en-US" sz="3400" dirty="0"/>
              <a:t>"</a:t>
            </a:r>
            <a:r>
              <a:rPr lang="en-US" sz="3400" b="1" noProof="1">
                <a:latin typeface="Consolas" panose="020B0609020204030204" pitchFamily="49" charset="0"/>
              </a:rPr>
              <a:t>is_greater</a:t>
            </a:r>
            <a:r>
              <a:rPr lang="en-US" sz="3400" dirty="0"/>
              <a:t>":</a:t>
            </a:r>
          </a:p>
          <a:p>
            <a:pPr marL="514350" indent="-514350">
              <a:buFont typeface="+mj-lt"/>
              <a:buAutoNum type="romanL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61588" y="1925166"/>
            <a:ext cx="7870822" cy="710552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3200" dirty="0"/>
              <a:t>is_greater</a:t>
            </a:r>
            <a:r>
              <a:rPr lang="en-GB" sz="3200" noProof="0" dirty="0"/>
              <a:t> </a:t>
            </a:r>
            <a:r>
              <a:rPr lang="en-US" sz="3200" dirty="0"/>
              <a:t>= (5 + 3) &gt; (3 + 4)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795113" y="5116615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8</a:t>
              </a:r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60625" y="2935930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6059060" y="2958518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6456000" y="5093544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15</a:t>
              </a:r>
              <a:endParaRPr lang="en-US" dirty="0"/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251CB33B-0021-444C-A8EA-DAB400716D0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87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 sz="3400" dirty="0"/>
              <a:t>3</a:t>
            </a:r>
            <a:r>
              <a:rPr lang="bg-BG" sz="3400" dirty="0"/>
              <a:t>. Какво ще се отпечата на конзолата, ако изпълним следната логическа проверка</a:t>
            </a:r>
            <a:r>
              <a:rPr lang="en-US" sz="3400" dirty="0"/>
              <a:t>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8111" y="2660973"/>
            <a:ext cx="7216673" cy="2280212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if "caseSensitive" == "CaseSensitive":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    print("Svetlin")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else: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    print("Petar")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674219" y="4219130"/>
            <a:ext cx="2318062" cy="1234870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296442" y="4474557"/>
              <a:ext cx="5204848" cy="116897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No output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976282" y="1801554"/>
            <a:ext cx="1907607" cy="1025305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73848" y="2442631"/>
              <a:ext cx="2077930" cy="98492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dirty="0">
                  <a:solidFill>
                    <a:schemeClr val="bg2"/>
                  </a:solidFill>
                </a:rPr>
                <a:t>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119719" y="2925526"/>
            <a:ext cx="2049223" cy="1025304"/>
            <a:chOff x="1034359" y="3246971"/>
            <a:chExt cx="4143571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034359" y="3299173"/>
              <a:ext cx="4070633" cy="10575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Svetlin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7403828" y="4928615"/>
            <a:ext cx="2132988" cy="1545912"/>
            <a:chOff x="5394794" y="4570824"/>
            <a:chExt cx="319477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394794" y="5115557"/>
              <a:ext cx="2733803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Petar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37EA6625-1EB1-4FB1-A985-C8285129480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31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3894" y="1331112"/>
            <a:ext cx="12685811" cy="5185625"/>
          </a:xfrm>
        </p:spPr>
        <p:txBody>
          <a:bodyPr>
            <a:normAutofit/>
          </a:bodyPr>
          <a:lstStyle/>
          <a:p>
            <a:r>
              <a:rPr lang="en-US" sz="3300" dirty="0"/>
              <a:t>4. </a:t>
            </a:r>
            <a:r>
              <a:rPr lang="bg-BG" sz="3300" dirty="0"/>
              <a:t>Какъв ще е резултатът от изпълнението на следната програма</a:t>
            </a:r>
            <a:r>
              <a:rPr lang="en-US" sz="3300" dirty="0"/>
              <a:t>:</a:t>
            </a:r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509F60BC-61DD-4E58-8FB6-FD115FB4AE2B}"/>
              </a:ext>
            </a:extLst>
          </p:cNvPr>
          <p:cNvSpPr txBox="1">
            <a:spLocks/>
          </p:cNvSpPr>
          <p:nvPr/>
        </p:nvSpPr>
        <p:spPr>
          <a:xfrm>
            <a:off x="190406" y="2214000"/>
            <a:ext cx="557241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print(</a:t>
            </a:r>
            <a:r>
              <a:rPr lang="bg-BG" sz="2800" dirty="0">
                <a:solidFill>
                  <a:schemeClr val="tx1"/>
                </a:solidFill>
              </a:rPr>
              <a:t>123456 % 100 == 56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88E4EB-8531-4CD0-B9D8-2F39AD9F65D8}"/>
              </a:ext>
            </a:extLst>
          </p:cNvPr>
          <p:cNvGrpSpPr/>
          <p:nvPr/>
        </p:nvGrpSpPr>
        <p:grpSpPr>
          <a:xfrm>
            <a:off x="1956000" y="5286412"/>
            <a:ext cx="2986650" cy="1038058"/>
            <a:chOff x="1022647" y="3317410"/>
            <a:chExt cx="4114800" cy="1493675"/>
          </a:xfrm>
        </p:grpSpPr>
        <p:sp>
          <p:nvSpPr>
            <p:cNvPr id="20" name="Speech Bubble: Rectangle with Corners Rounded 19">
              <a:extLst>
                <a:ext uri="{FF2B5EF4-FFF2-40B4-BE49-F238E27FC236}">
                  <a16:creationId xmlns:a16="http://schemas.microsoft.com/office/drawing/2014/main" id="{1DA75899-990B-4D06-8739-F41BAAF7BB42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0BD5BC-43B1-46A2-BE30-1D545EA5B5CE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56</a:t>
              </a: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9C444B-2687-442D-894A-09F500686F8A}"/>
              </a:ext>
            </a:extLst>
          </p:cNvPr>
          <p:cNvGrpSpPr/>
          <p:nvPr/>
        </p:nvGrpSpPr>
        <p:grpSpPr>
          <a:xfrm>
            <a:off x="3127858" y="3440695"/>
            <a:ext cx="2616831" cy="1616328"/>
            <a:chOff x="5324029" y="4364468"/>
            <a:chExt cx="3048000" cy="2438818"/>
          </a:xfrm>
        </p:grpSpPr>
        <p:sp>
          <p:nvSpPr>
            <p:cNvPr id="24" name="Speech Bubble: Oval 23">
              <a:extLst>
                <a:ext uri="{FF2B5EF4-FFF2-40B4-BE49-F238E27FC236}">
                  <a16:creationId xmlns:a16="http://schemas.microsoft.com/office/drawing/2014/main" id="{797570B4-9D70-4A28-9ECB-0A3A35306FC4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0DDB8A-6066-479B-B906-92392BF928B1}"/>
                </a:ext>
              </a:extLst>
            </p:cNvPr>
            <p:cNvSpPr txBox="1"/>
            <p:nvPr/>
          </p:nvSpPr>
          <p:spPr>
            <a:xfrm>
              <a:off x="5426694" y="4996550"/>
              <a:ext cx="2337721" cy="125788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4CF1999-79AC-4B59-92D8-B730E9E0FA4E}"/>
              </a:ext>
            </a:extLst>
          </p:cNvPr>
          <p:cNvGrpSpPr/>
          <p:nvPr/>
        </p:nvGrpSpPr>
        <p:grpSpPr>
          <a:xfrm>
            <a:off x="5825999" y="3429000"/>
            <a:ext cx="2616831" cy="1686720"/>
            <a:chOff x="8009996" y="2415485"/>
            <a:chExt cx="3048000" cy="2133600"/>
          </a:xfrm>
        </p:grpSpPr>
        <p:sp>
          <p:nvSpPr>
            <p:cNvPr id="27" name="Speech Bubble: Oval 26">
              <a:extLst>
                <a:ext uri="{FF2B5EF4-FFF2-40B4-BE49-F238E27FC236}">
                  <a16:creationId xmlns:a16="http://schemas.microsoft.com/office/drawing/2014/main" id="{0BBB9584-D912-4BB5-BC19-F496BB79D9A7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DA03D3-6DC9-4EFA-B269-A196DBA4FD31}"/>
                </a:ext>
              </a:extLst>
            </p:cNvPr>
            <p:cNvSpPr txBox="1"/>
            <p:nvPr/>
          </p:nvSpPr>
          <p:spPr>
            <a:xfrm>
              <a:off x="8692465" y="2910728"/>
              <a:ext cx="1777668" cy="108957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7795E5-15DE-47F8-A66F-9E8DD6DF83B6}"/>
              </a:ext>
            </a:extLst>
          </p:cNvPr>
          <p:cNvGrpSpPr/>
          <p:nvPr/>
        </p:nvGrpSpPr>
        <p:grpSpPr>
          <a:xfrm>
            <a:off x="6006000" y="5272546"/>
            <a:ext cx="2986650" cy="1065790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AD16357B-F9E9-48D5-A22D-CC1B3BCDE0E6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C38AE2-1C95-4473-9D99-837B81F811EB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Error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DFABDAD3-03F3-4C0E-ACE4-73D05172E0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75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 dirty="0"/>
              <a:t>5. </a:t>
            </a:r>
            <a:r>
              <a:rPr lang="bg-BG" dirty="0"/>
              <a:t>Какво ще се отпечата на конзолата, ако изпълним следната логическа проверка:</a:t>
            </a:r>
          </a:p>
          <a:p>
            <a:pPr marL="514350" indent="-514350">
              <a:buAutoNum type="arabicPeriod" startAt="6"/>
            </a:pPr>
            <a:endParaRPr lang="en-US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1222" y="2455933"/>
            <a:ext cx="4454178" cy="2594722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role = "Administrator"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if role != "Administrator":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print("No permission")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else: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print("Welcome")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856637" y="4179105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255104" y="3906766"/>
            <a:ext cx="2921353" cy="1901866"/>
            <a:chOff x="5179086" y="4570824"/>
            <a:chExt cx="3410483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79086" y="5339166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595878" y="2072553"/>
            <a:ext cx="2533939" cy="1266985"/>
            <a:chOff x="1152867" y="3205863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152867" y="3205863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79170" y="3515556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"Welcome"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986195" y="2072553"/>
            <a:ext cx="3148035" cy="1266985"/>
            <a:chOff x="8967919" y="2302916"/>
            <a:chExt cx="3148035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078243" y="25734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No permission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CB56429D-CF68-49B4-B328-EF4ED549DC7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04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4023</TotalTime>
  <Words>2211</Words>
  <Application>Microsoft Office PowerPoint</Application>
  <PresentationFormat>Widescreen</PresentationFormat>
  <Paragraphs>507</Paragraphs>
  <Slides>43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Consolas</vt:lpstr>
      <vt:lpstr>Wingdings</vt:lpstr>
      <vt:lpstr>Wingdings 2</vt:lpstr>
      <vt:lpstr>SoftUni</vt:lpstr>
      <vt:lpstr>Вложени условни конструкции</vt:lpstr>
      <vt:lpstr>Съдържание</vt:lpstr>
      <vt:lpstr>Have a Question?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Вложени условни конструкции</vt:lpstr>
      <vt:lpstr>Вложени проверки</vt:lpstr>
      <vt:lpstr>Обръщение според възраст и пол – условие</vt:lpstr>
      <vt:lpstr>PowerPoint Presentation</vt:lpstr>
      <vt:lpstr>Обръщение според възраст и пол - решение</vt:lpstr>
      <vt:lpstr>Квартално магазинче – условие</vt:lpstr>
      <vt:lpstr>Квартално магазинче – условие (2)</vt:lpstr>
      <vt:lpstr>PowerPoint Presentation</vt:lpstr>
      <vt:lpstr>Квартално магазинче – решение</vt:lpstr>
      <vt:lpstr>Логически оператори</vt:lpstr>
      <vt:lpstr>Булеви оператори</vt:lpstr>
      <vt:lpstr>Логическо "И"</vt:lpstr>
      <vt:lpstr>Сравнение</vt:lpstr>
      <vt:lpstr>Число в интервала – условие</vt:lpstr>
      <vt:lpstr>Число в интервала – решение</vt:lpstr>
      <vt:lpstr>Логическо "ИЛИ"</vt:lpstr>
      <vt:lpstr>Сравнение</vt:lpstr>
      <vt:lpstr>Плод или зеленчук – условие</vt:lpstr>
      <vt:lpstr>Плод или зеленчук – решение</vt:lpstr>
      <vt:lpstr>Логическо отрицание</vt:lpstr>
      <vt:lpstr>Невалидно число - условие</vt:lpstr>
      <vt:lpstr>Невалидно число - решение</vt:lpstr>
      <vt:lpstr>Приоритет на условия</vt:lpstr>
      <vt:lpstr>Решаване на задачи в клас(лаб)</vt:lpstr>
      <vt:lpstr>Магазин за плодове – условие</vt:lpstr>
      <vt:lpstr>Магазин за плодове – условие (2)</vt:lpstr>
      <vt:lpstr>Магазин за плодове – решение</vt:lpstr>
      <vt:lpstr>Търговски комисионни – условие</vt:lpstr>
      <vt:lpstr>Търговски комисионни – условие (2) </vt:lpstr>
      <vt:lpstr>Търговски комисионни – решение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Support Softuni</cp:lastModifiedBy>
  <cp:revision>33</cp:revision>
  <dcterms:created xsi:type="dcterms:W3CDTF">2018-05-23T13:08:44Z</dcterms:created>
  <dcterms:modified xsi:type="dcterms:W3CDTF">2020-04-27T12:44:09Z</dcterms:modified>
  <cp:category>computer programming;programming;C#;програмиране;кодиране</cp:category>
</cp:coreProperties>
</file>